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7"/>
  </p:notesMasterIdLst>
  <p:sldIdLst>
    <p:sldId id="256" r:id="rId2"/>
    <p:sldId id="257" r:id="rId3"/>
    <p:sldId id="260" r:id="rId4"/>
    <p:sldId id="259" r:id="rId5"/>
    <p:sldId id="329" r:id="rId6"/>
    <p:sldId id="262" r:id="rId7"/>
    <p:sldId id="263" r:id="rId8"/>
    <p:sldId id="267" r:id="rId9"/>
    <p:sldId id="272" r:id="rId10"/>
    <p:sldId id="273" r:id="rId11"/>
    <p:sldId id="274" r:id="rId12"/>
    <p:sldId id="328" r:id="rId13"/>
    <p:sldId id="261" r:id="rId14"/>
    <p:sldId id="271" r:id="rId15"/>
    <p:sldId id="312" r:id="rId16"/>
    <p:sldId id="313" r:id="rId17"/>
    <p:sldId id="314" r:id="rId18"/>
    <p:sldId id="315" r:id="rId19"/>
    <p:sldId id="283" r:id="rId20"/>
    <p:sldId id="331" r:id="rId21"/>
    <p:sldId id="285" r:id="rId22"/>
    <p:sldId id="335" r:id="rId23"/>
    <p:sldId id="332" r:id="rId24"/>
    <p:sldId id="334" r:id="rId25"/>
    <p:sldId id="321" r:id="rId26"/>
    <p:sldId id="333" r:id="rId27"/>
    <p:sldId id="286" r:id="rId28"/>
    <p:sldId id="323" r:id="rId29"/>
    <p:sldId id="324" r:id="rId30"/>
    <p:sldId id="325" r:id="rId31"/>
    <p:sldId id="326" r:id="rId32"/>
    <p:sldId id="327" r:id="rId33"/>
    <p:sldId id="330" r:id="rId34"/>
    <p:sldId id="302" r:id="rId35"/>
    <p:sldId id="303" r:id="rId3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Barbara" initials="B" lastIdx="1" clrIdx="0"/>
  <p:cmAuthor id="1" name="mbradenb" initials="m"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98" autoAdjust="0"/>
    <p:restoredTop sz="84151" autoAdjust="0"/>
  </p:normalViewPr>
  <p:slideViewPr>
    <p:cSldViewPr>
      <p:cViewPr>
        <p:scale>
          <a:sx n="86" d="100"/>
          <a:sy n="86" d="100"/>
        </p:scale>
        <p:origin x="-587" y="-6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545AD0E-4546-4184-8007-1B41888712D2}" type="datetimeFigureOut">
              <a:rPr lang="en-US" smtClean="0"/>
              <a:t>3/22/2016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D4E8936-DC65-4955-B5C7-268F95B4411C}" type="slidenum">
              <a:rPr lang="en-US" smtClean="0"/>
              <a:t>‹#›</a:t>
            </a:fld>
            <a:endParaRPr lang="en-US"/>
          </a:p>
        </p:txBody>
      </p:sp>
    </p:spTree>
    <p:extLst>
      <p:ext uri="{BB962C8B-B14F-4D97-AF65-F5344CB8AC3E}">
        <p14:creationId xmlns:p14="http://schemas.microsoft.com/office/powerpoint/2010/main" val="31230065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593">
              <a:defRPr/>
            </a:pPr>
            <a:r>
              <a:rPr lang="en-US" dirty="0" smtClean="0"/>
              <a:t>There are other</a:t>
            </a:r>
            <a:r>
              <a:rPr lang="en-US" baseline="0" dirty="0" smtClean="0"/>
              <a:t> software tools that can be used for the visualization and integration of network data as well. But here we are focusing on </a:t>
            </a:r>
            <a:r>
              <a:rPr lang="en-US" baseline="0" dirty="0" err="1" smtClean="0"/>
              <a:t>cytoscape</a:t>
            </a:r>
            <a:endParaRPr lang="en-US" dirty="0"/>
          </a:p>
        </p:txBody>
      </p:sp>
      <p:sp>
        <p:nvSpPr>
          <p:cNvPr id="4" name="Slide Number Placeholder 3"/>
          <p:cNvSpPr>
            <a:spLocks noGrp="1"/>
          </p:cNvSpPr>
          <p:nvPr>
            <p:ph type="sldNum" sz="quarter" idx="10"/>
          </p:nvPr>
        </p:nvSpPr>
        <p:spPr/>
        <p:txBody>
          <a:bodyPr/>
          <a:lstStyle/>
          <a:p>
            <a:fld id="{BA803E15-B5B4-4542-97D8-499E1BE7672A}" type="slidenum">
              <a:rPr lang="en-US" smtClean="0"/>
              <a:pPr/>
              <a:t>2</a:t>
            </a:fld>
            <a:endParaRPr lang="en-US"/>
          </a:p>
        </p:txBody>
      </p:sp>
    </p:spTree>
    <p:extLst>
      <p:ext uri="{BB962C8B-B14F-4D97-AF65-F5344CB8AC3E}">
        <p14:creationId xmlns:p14="http://schemas.microsoft.com/office/powerpoint/2010/main" val="12258369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Metscape was developed by Alla Karnovsky .EHMN  - Edinburgh Human Metabolic Network</a:t>
            </a:r>
          </a:p>
          <a:p>
            <a:endParaRPr lang="en-US" dirty="0" smtClean="0"/>
          </a:p>
          <a:p>
            <a:r>
              <a:rPr lang="en-US" dirty="0" smtClean="0"/>
              <a:t>The image shows workflows involved in </a:t>
            </a:r>
            <a:r>
              <a:rPr lang="en-US" dirty="0" err="1" smtClean="0"/>
              <a:t>MetScape</a:t>
            </a:r>
            <a:r>
              <a:rPr lang="en-US" dirty="0" smtClean="0"/>
              <a:t>.  You can use gene expression data, Metabolomics data, and/or gene set enrichment analysis (not all are necessary).  You can then build the network types shown here.</a:t>
            </a:r>
          </a:p>
        </p:txBody>
      </p:sp>
      <p:sp>
        <p:nvSpPr>
          <p:cNvPr id="4" name="Slide Number Placeholder 3"/>
          <p:cNvSpPr>
            <a:spLocks noGrp="1"/>
          </p:cNvSpPr>
          <p:nvPr>
            <p:ph type="sldNum" sz="quarter" idx="10"/>
          </p:nvPr>
        </p:nvSpPr>
        <p:spPr/>
        <p:txBody>
          <a:bodyPr/>
          <a:lstStyle/>
          <a:p>
            <a:fld id="{BA803E15-B5B4-4542-97D8-499E1BE7672A}" type="slidenum">
              <a:rPr lang="en-US" smtClean="0"/>
              <a:pPr/>
              <a:t>19</a:t>
            </a:fld>
            <a:endParaRPr lang="en-US"/>
          </a:p>
        </p:txBody>
      </p:sp>
    </p:spTree>
    <p:extLst>
      <p:ext uri="{BB962C8B-B14F-4D97-AF65-F5344CB8AC3E}">
        <p14:creationId xmlns:p14="http://schemas.microsoft.com/office/powerpoint/2010/main" val="28907340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91590">
              <a:defRPr/>
            </a:pPr>
            <a:r>
              <a:rPr lang="en-US" dirty="0" smtClean="0"/>
              <a:t>This is the window for loading experimental</a:t>
            </a:r>
            <a:r>
              <a:rPr lang="en-US" baseline="0" dirty="0" smtClean="0"/>
              <a:t> data.  You can load a compounds file, a genes file, and/or a concepts file. If you do not already have a Concepts file, you can generate one using the </a:t>
            </a:r>
            <a:r>
              <a:rPr lang="en-US" baseline="0" dirty="0" err="1" smtClean="0"/>
              <a:t>Lrpath</a:t>
            </a:r>
            <a:r>
              <a:rPr lang="en-US" baseline="0" dirty="0" smtClean="0"/>
              <a:t> button.</a:t>
            </a:r>
            <a:endParaRPr lang="en-US" dirty="0" smtClean="0"/>
          </a:p>
          <a:p>
            <a:endParaRPr lang="en-US" dirty="0"/>
          </a:p>
        </p:txBody>
      </p:sp>
      <p:sp>
        <p:nvSpPr>
          <p:cNvPr id="4" name="Slide Number Placeholder 3"/>
          <p:cNvSpPr>
            <a:spLocks noGrp="1"/>
          </p:cNvSpPr>
          <p:nvPr>
            <p:ph type="sldNum" sz="quarter" idx="10"/>
          </p:nvPr>
        </p:nvSpPr>
        <p:spPr/>
        <p:txBody>
          <a:bodyPr/>
          <a:lstStyle/>
          <a:p>
            <a:fld id="{BA803E15-B5B4-4542-97D8-499E1BE7672A}" type="slidenum">
              <a:rPr lang="en-US" smtClean="0"/>
              <a:pPr/>
              <a:t>21</a:t>
            </a:fld>
            <a:endParaRPr lang="en-US"/>
          </a:p>
        </p:txBody>
      </p:sp>
    </p:spTree>
    <p:extLst>
      <p:ext uri="{BB962C8B-B14F-4D97-AF65-F5344CB8AC3E}">
        <p14:creationId xmlns:p14="http://schemas.microsoft.com/office/powerpoint/2010/main" val="8712004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A803E15-B5B4-4542-97D8-499E1BE7672A}" type="slidenum">
              <a:rPr lang="en-US" smtClean="0"/>
              <a:pPr/>
              <a:t>27</a:t>
            </a:fld>
            <a:endParaRPr lang="en-US"/>
          </a:p>
        </p:txBody>
      </p:sp>
    </p:spTree>
    <p:extLst>
      <p:ext uri="{BB962C8B-B14F-4D97-AF65-F5344CB8AC3E}">
        <p14:creationId xmlns:p14="http://schemas.microsoft.com/office/powerpoint/2010/main" val="333886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After first bullet say – in bioinformatics tools the term concept often refers to a list of genes. The list of genes might be a set of enriched genes - through statistical analysis - that are annotated with some ontology or other standardized vocabulary term - like </a:t>
            </a:r>
            <a:r>
              <a:rPr lang="en-US" dirty="0" err="1" smtClean="0"/>
              <a:t>Collogen</a:t>
            </a:r>
            <a:r>
              <a:rPr lang="en-US" dirty="0" smtClean="0"/>
              <a:t> Type IV in this screen shot. You can also make your own concept with gene lists that represent important values from your experiment - like differential expression. </a:t>
            </a:r>
          </a:p>
          <a:p>
            <a:endParaRPr lang="en-US" dirty="0" smtClean="0"/>
          </a:p>
          <a:p>
            <a:r>
              <a:rPr lang="en-US" dirty="0" smtClean="0"/>
              <a:t>By enrichment, we mean that the overlap between</a:t>
            </a:r>
            <a:r>
              <a:rPr lang="en-US" baseline="0" dirty="0" smtClean="0"/>
              <a:t> two lists of genes is greater than expected by chance</a:t>
            </a:r>
            <a:endParaRPr lang="en-US" dirty="0" smtClean="0"/>
          </a:p>
          <a:p>
            <a:endParaRPr lang="en-US" dirty="0" smtClean="0"/>
          </a:p>
          <a:p>
            <a:r>
              <a:rPr lang="en-US" dirty="0" smtClean="0"/>
              <a:t>Can load</a:t>
            </a:r>
            <a:r>
              <a:rPr lang="en-US" baseline="0" dirty="0" smtClean="0"/>
              <a:t> a list of genes to create own concept or use the search box to search for a predetermined concept</a:t>
            </a:r>
            <a:endParaRPr lang="en-US" dirty="0" smtClean="0"/>
          </a:p>
          <a:p>
            <a:endParaRPr lang="en-US" dirty="0" smtClean="0"/>
          </a:p>
        </p:txBody>
      </p:sp>
      <p:sp>
        <p:nvSpPr>
          <p:cNvPr id="4" name="Slide Number Placeholder 3"/>
          <p:cNvSpPr>
            <a:spLocks noGrp="1"/>
          </p:cNvSpPr>
          <p:nvPr>
            <p:ph type="sldNum" sz="quarter" idx="10"/>
          </p:nvPr>
        </p:nvSpPr>
        <p:spPr/>
        <p:txBody>
          <a:bodyPr/>
          <a:lstStyle/>
          <a:p>
            <a:fld id="{BA803E15-B5B4-4542-97D8-499E1BE7672A}" type="slidenum">
              <a:rPr lang="en-US" smtClean="0"/>
              <a:pPr/>
              <a:t>28</a:t>
            </a:fld>
            <a:endParaRPr lang="en-US"/>
          </a:p>
        </p:txBody>
      </p:sp>
    </p:spTree>
    <p:extLst>
      <p:ext uri="{BB962C8B-B14F-4D97-AF65-F5344CB8AC3E}">
        <p14:creationId xmlns:p14="http://schemas.microsoft.com/office/powerpoint/2010/main" val="39833208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Go</a:t>
            </a:r>
            <a:r>
              <a:rPr lang="en-US" baseline="0" dirty="0" smtClean="0"/>
              <a:t> to the homepage and enter a term in the </a:t>
            </a:r>
            <a:r>
              <a:rPr lang="en-US" baseline="0" dirty="0" err="1" smtClean="0"/>
              <a:t>searchbox</a:t>
            </a:r>
            <a:r>
              <a:rPr lang="en-US" baseline="0" dirty="0" smtClean="0"/>
              <a:t>.  A list of semantically similar terms will be provided and choose the one most appropriate.  This then takes you to a Search Results page where you choose the best result.  This then takes you to the Concept Explorer window for that result (see next slide)</a:t>
            </a:r>
            <a:endParaRPr lang="en-US" dirty="0"/>
          </a:p>
        </p:txBody>
      </p:sp>
      <p:sp>
        <p:nvSpPr>
          <p:cNvPr id="4" name="Slide Number Placeholder 3"/>
          <p:cNvSpPr>
            <a:spLocks noGrp="1"/>
          </p:cNvSpPr>
          <p:nvPr>
            <p:ph type="sldNum" sz="quarter" idx="10"/>
          </p:nvPr>
        </p:nvSpPr>
        <p:spPr/>
        <p:txBody>
          <a:bodyPr/>
          <a:lstStyle/>
          <a:p>
            <a:fld id="{BA803E15-B5B4-4542-97D8-499E1BE7672A}" type="slidenum">
              <a:rPr lang="en-US" smtClean="0"/>
              <a:pPr/>
              <a:t>29</a:t>
            </a:fld>
            <a:endParaRPr lang="en-US"/>
          </a:p>
        </p:txBody>
      </p:sp>
    </p:spTree>
    <p:extLst>
      <p:ext uri="{BB962C8B-B14F-4D97-AF65-F5344CB8AC3E}">
        <p14:creationId xmlns:p14="http://schemas.microsoft.com/office/powerpoint/2010/main" val="12995680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After</a:t>
            </a:r>
            <a:r>
              <a:rPr lang="en-US" baseline="0" dirty="0" smtClean="0"/>
              <a:t> you cover info on this slide:  you can then draw networks of selected enriched concepts, get more details about the concepts, and draw networks for the genes that make up a given concept.</a:t>
            </a:r>
            <a:endParaRPr lang="en-US" dirty="0"/>
          </a:p>
        </p:txBody>
      </p:sp>
      <p:sp>
        <p:nvSpPr>
          <p:cNvPr id="4" name="Slide Number Placeholder 3"/>
          <p:cNvSpPr>
            <a:spLocks noGrp="1"/>
          </p:cNvSpPr>
          <p:nvPr>
            <p:ph type="sldNum" sz="quarter" idx="10"/>
          </p:nvPr>
        </p:nvSpPr>
        <p:spPr/>
        <p:txBody>
          <a:bodyPr/>
          <a:lstStyle/>
          <a:p>
            <a:fld id="{BA803E15-B5B4-4542-97D8-499E1BE7672A}" type="slidenum">
              <a:rPr lang="en-US" smtClean="0"/>
              <a:pPr/>
              <a:t>30</a:t>
            </a:fld>
            <a:endParaRPr lang="en-US"/>
          </a:p>
        </p:txBody>
      </p:sp>
    </p:spTree>
    <p:extLst>
      <p:ext uri="{BB962C8B-B14F-4D97-AF65-F5344CB8AC3E}">
        <p14:creationId xmlns:p14="http://schemas.microsoft.com/office/powerpoint/2010/main" val="9274974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Several of the enriched concepts in the list seem interesting. Therefore, you want to further explore these concepts and their relationship to your query concept and each other.</a:t>
            </a:r>
          </a:p>
          <a:p>
            <a:endParaRPr lang="en-US" dirty="0" smtClean="0"/>
          </a:p>
          <a:p>
            <a:r>
              <a:rPr lang="en-US" dirty="0" smtClean="0"/>
              <a:t>Click the X at the top right of the popup windows to close it.</a:t>
            </a:r>
          </a:p>
          <a:p>
            <a:pPr defTabSz="891590">
              <a:defRPr/>
            </a:pPr>
            <a:r>
              <a:rPr lang="en-US" dirty="0"/>
              <a:t>Draw Complete Interactions-view links between all selected concepts and not just links between your gene list and </a:t>
            </a:r>
            <a:r>
              <a:rPr lang="en-US" dirty="0" err="1"/>
              <a:t>and</a:t>
            </a:r>
            <a:r>
              <a:rPr lang="en-US" dirty="0"/>
              <a:t> the enriched concepts.</a:t>
            </a:r>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BA803E15-B5B4-4542-97D8-499E1BE7672A}" type="slidenum">
              <a:rPr lang="en-US" smtClean="0"/>
              <a:pPr/>
              <a:t>31</a:t>
            </a:fld>
            <a:endParaRPr lang="en-US"/>
          </a:p>
        </p:txBody>
      </p:sp>
    </p:spTree>
    <p:extLst>
      <p:ext uri="{BB962C8B-B14F-4D97-AF65-F5344CB8AC3E}">
        <p14:creationId xmlns:p14="http://schemas.microsoft.com/office/powerpoint/2010/main" val="420375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A803E15-B5B4-4542-97D8-499E1BE7672A}" type="slidenum">
              <a:rPr lang="en-US" smtClean="0"/>
              <a:pPr/>
              <a:t>32</a:t>
            </a:fld>
            <a:endParaRPr lang="en-US"/>
          </a:p>
        </p:txBody>
      </p:sp>
    </p:spTree>
    <p:extLst>
      <p:ext uri="{BB962C8B-B14F-4D97-AF65-F5344CB8AC3E}">
        <p14:creationId xmlns:p14="http://schemas.microsoft.com/office/powerpoint/2010/main" val="9515847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 missing the </a:t>
            </a:r>
            <a:r>
              <a:rPr lang="en-US" dirty="0" err="1" smtClean="0"/>
              <a:t>LRpath</a:t>
            </a:r>
            <a:r>
              <a:rPr lang="en-US" baseline="0" dirty="0" smtClean="0"/>
              <a:t> publication info</a:t>
            </a:r>
            <a:endParaRPr lang="en-US" dirty="0"/>
          </a:p>
        </p:txBody>
      </p:sp>
      <p:sp>
        <p:nvSpPr>
          <p:cNvPr id="4" name="Slide Number Placeholder 3"/>
          <p:cNvSpPr>
            <a:spLocks noGrp="1"/>
          </p:cNvSpPr>
          <p:nvPr>
            <p:ph type="sldNum" sz="quarter" idx="10"/>
          </p:nvPr>
        </p:nvSpPr>
        <p:spPr/>
        <p:txBody>
          <a:bodyPr/>
          <a:lstStyle/>
          <a:p>
            <a:fld id="{BA803E15-B5B4-4542-97D8-499E1BE7672A}" type="slidenum">
              <a:rPr lang="en-US" smtClean="0"/>
              <a:pPr/>
              <a:t>34</a:t>
            </a:fld>
            <a:endParaRPr lang="en-US"/>
          </a:p>
        </p:txBody>
      </p:sp>
    </p:spTree>
    <p:extLst>
      <p:ext uri="{BB962C8B-B14F-4D97-AF65-F5344CB8AC3E}">
        <p14:creationId xmlns:p14="http://schemas.microsoft.com/office/powerpoint/2010/main" val="9548315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A803E15-B5B4-4542-97D8-499E1BE7672A}" type="slidenum">
              <a:rPr lang="en-US" smtClean="0"/>
              <a:pPr/>
              <a:t>35</a:t>
            </a:fld>
            <a:endParaRPr lang="en-US"/>
          </a:p>
        </p:txBody>
      </p:sp>
    </p:spTree>
    <p:extLst>
      <p:ext uri="{BB962C8B-B14F-4D97-AF65-F5344CB8AC3E}">
        <p14:creationId xmlns:p14="http://schemas.microsoft.com/office/powerpoint/2010/main" val="35403297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A803E15-B5B4-4542-97D8-499E1BE7672A}" type="slidenum">
              <a:rPr lang="en-US" smtClean="0"/>
              <a:pPr/>
              <a:t>3</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Cytoscape</a:t>
            </a:r>
            <a:r>
              <a:rPr lang="en-US" baseline="0" dirty="0" smtClean="0"/>
              <a:t> is not the only network visualization tool available; here is a table listing some other options; some are free and some require a fee.</a:t>
            </a:r>
            <a:endParaRPr lang="en-US" dirty="0"/>
          </a:p>
        </p:txBody>
      </p:sp>
      <p:sp>
        <p:nvSpPr>
          <p:cNvPr id="4" name="Slide Number Placeholder 3"/>
          <p:cNvSpPr>
            <a:spLocks noGrp="1"/>
          </p:cNvSpPr>
          <p:nvPr>
            <p:ph type="sldNum" sz="quarter" idx="10"/>
          </p:nvPr>
        </p:nvSpPr>
        <p:spPr/>
        <p:txBody>
          <a:bodyPr/>
          <a:lstStyle/>
          <a:p>
            <a:fld id="{BA803E15-B5B4-4542-97D8-499E1BE7672A}" type="slidenum">
              <a:rPr lang="en-US" smtClean="0"/>
              <a:pPr/>
              <a:t>4</a:t>
            </a:fld>
            <a:endParaRPr lang="en-US"/>
          </a:p>
        </p:txBody>
      </p:sp>
    </p:spTree>
    <p:extLst>
      <p:ext uri="{BB962C8B-B14F-4D97-AF65-F5344CB8AC3E}">
        <p14:creationId xmlns:p14="http://schemas.microsoft.com/office/powerpoint/2010/main" val="24881214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A803E15-B5B4-4542-97D8-499E1BE7672A}" type="slidenum">
              <a:rPr lang="en-US" smtClean="0"/>
              <a:pPr/>
              <a:t>8</a:t>
            </a:fld>
            <a:endParaRPr lang="en-US"/>
          </a:p>
        </p:txBody>
      </p:sp>
    </p:spTree>
    <p:extLst>
      <p:ext uri="{BB962C8B-B14F-4D97-AF65-F5344CB8AC3E}">
        <p14:creationId xmlns:p14="http://schemas.microsoft.com/office/powerpoint/2010/main" val="27108601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p:cNvSpPr txBox="1">
            <a:spLocks noChangeArrowheads="1"/>
          </p:cNvSpPr>
          <p:nvPr/>
        </p:nvSpPr>
        <p:spPr bwMode="auto">
          <a:xfrm>
            <a:off x="1400736" y="914977"/>
            <a:ext cx="4055129" cy="3134591"/>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058" tIns="41029" rIns="82058" bIns="41029" anchor="ctr"/>
          <a:lstStyle/>
          <a:p>
            <a:endParaRPr lang="en-US"/>
          </a:p>
        </p:txBody>
      </p:sp>
      <p:sp>
        <p:nvSpPr>
          <p:cNvPr id="4098" name="Text Box 2"/>
          <p:cNvSpPr txBox="1">
            <a:spLocks noGrp="1" noChangeArrowheads="1"/>
          </p:cNvSpPr>
          <p:nvPr>
            <p:ph type="body"/>
          </p:nvPr>
        </p:nvSpPr>
        <p:spPr bwMode="auto">
          <a:xfrm>
            <a:off x="1046350" y="4352637"/>
            <a:ext cx="4770904" cy="347806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pPr marL="76930" indent="-76930">
              <a:lnSpc>
                <a:spcPct val="93000"/>
              </a:lnSpc>
              <a:spcBef>
                <a:spcPct val="0"/>
              </a:spcBef>
              <a:buSzPct val="45000"/>
              <a:tabLst>
                <a:tab pos="649628" algn="l"/>
                <a:tab pos="1299256" algn="l"/>
                <a:tab pos="1948884" algn="l"/>
                <a:tab pos="2598511" algn="l"/>
                <a:tab pos="3248139" algn="l"/>
                <a:tab pos="3897767" algn="l"/>
                <a:tab pos="4547395" algn="l"/>
              </a:tabLst>
            </a:pPr>
            <a:r>
              <a:rPr lang="en-GB" altLang="en-US">
                <a:latin typeface="Arial" charset="0"/>
                <a:ea typeface="msgothic" charset="0"/>
                <a:cs typeface="msgothic" charset="0"/>
              </a:rPr>
              <a:t>Integration of GFR-associated loci with transcriptional data allowed for the generation of a comprehensive pathway map of CKD. Network graph of 97 CKD-associated pathway nodes connected by transcripts coregulated with CKD candidate genes. Nodes display significantly (</a:t>
            </a:r>
            <a:r>
              <a:rPr lang="en-GB" altLang="en-US" i="1">
                <a:latin typeface="Arial" charset="0"/>
                <a:ea typeface="msgothic" charset="0"/>
                <a:cs typeface="msgothic" charset="0"/>
              </a:rPr>
              <a:t>P</a:t>
            </a:r>
            <a:r>
              <a:rPr lang="en-GB" altLang="en-US">
                <a:latin typeface="Arial" charset="0"/>
                <a:ea typeface="msgothic" charset="0"/>
                <a:cs typeface="msgothic" charset="0"/>
              </a:rPr>
              <a:t>&lt;0.05) enriched pathways derived from two or more lists of coregulated candidate genes, and node size reflects the number of connections to other pathways (degree). A spring-embedded layout is applied, pulling together pathway nodes according to the number of shared genes among pathways. Unbiased cluster analysis of the CKD pathway network separates a subcluster of mainly inflammation-related pathways (red nodes; </a:t>
            </a:r>
            <a:r>
              <a:rPr lang="en-GB" altLang="en-US" i="1">
                <a:latin typeface="Arial" charset="0"/>
                <a:ea typeface="msgothic" charset="0"/>
                <a:cs typeface="msgothic" charset="0"/>
              </a:rPr>
              <a:t>i.e.</a:t>
            </a:r>
            <a:r>
              <a:rPr lang="en-GB" altLang="en-US">
                <a:latin typeface="Arial" charset="0"/>
                <a:ea typeface="msgothic" charset="0"/>
                <a:cs typeface="msgothic" charset="0"/>
              </a:rPr>
              <a:t>, </a:t>
            </a:r>
            <a:r>
              <a:rPr lang="en-GB" altLang="en-US" i="1">
                <a:latin typeface="Arial" charset="0"/>
                <a:ea typeface="msgothic" charset="0"/>
                <a:cs typeface="msgothic" charset="0"/>
              </a:rPr>
              <a:t>NRF2</a:t>
            </a:r>
            <a:r>
              <a:rPr lang="en-GB" altLang="en-US">
                <a:latin typeface="Arial" charset="0"/>
                <a:ea typeface="msgothic" charset="0"/>
                <a:cs typeface="msgothic" charset="0"/>
              </a:rPr>
              <a:t>-mediated oxidative stress response, Cdc42 signaling, and </a:t>
            </a:r>
            <a:r>
              <a:rPr lang="en-GB" altLang="en-US" i="1">
                <a:latin typeface="Arial" charset="0"/>
                <a:ea typeface="msgothic" charset="0"/>
                <a:cs typeface="msgothic" charset="0"/>
              </a:rPr>
              <a:t>NF-κB</a:t>
            </a:r>
            <a:r>
              <a:rPr lang="en-GB" altLang="en-US">
                <a:latin typeface="Arial" charset="0"/>
                <a:ea typeface="msgothic" charset="0"/>
                <a:cs typeface="msgothic" charset="0"/>
              </a:rPr>
              <a:t> signaling) and a subcluster of several metabolic pathways (green nodes; </a:t>
            </a:r>
            <a:r>
              <a:rPr lang="en-GB" altLang="en-US" i="1">
                <a:latin typeface="Arial" charset="0"/>
                <a:ea typeface="msgothic" charset="0"/>
                <a:cs typeface="msgothic" charset="0"/>
              </a:rPr>
              <a:t>i.e.</a:t>
            </a:r>
            <a:r>
              <a:rPr lang="en-GB" altLang="en-US">
                <a:latin typeface="Arial" charset="0"/>
                <a:ea typeface="msgothic" charset="0"/>
                <a:cs typeface="msgothic" charset="0"/>
              </a:rPr>
              <a:t>, fatty acid metabolism, glycolysis/gluconeogenesis, and tyrosine metabolism). Subclusters were identified by AllegroMCODE, a Cytoscape plug-in, on the original CKD pathway network.</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1945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1B6E150-3ED9-4645-B9E5-113498E52598}" type="slidenum">
              <a:rPr lang="en-US" smtClean="0"/>
              <a:pPr fontAlgn="base">
                <a:spcBef>
                  <a:spcPct val="0"/>
                </a:spcBef>
                <a:spcAft>
                  <a:spcPct val="0"/>
                </a:spcAft>
                <a:defRPr/>
              </a:pPr>
              <a:t>13</a:t>
            </a:fld>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A803E15-B5B4-4542-97D8-499E1BE7672A}" type="slidenum">
              <a:rPr lang="en-US" smtClean="0"/>
              <a:pPr/>
              <a:t>14</a:t>
            </a:fld>
            <a:endParaRPr lang="en-US"/>
          </a:p>
        </p:txBody>
      </p:sp>
    </p:spTree>
    <p:extLst>
      <p:ext uri="{BB962C8B-B14F-4D97-AF65-F5344CB8AC3E}">
        <p14:creationId xmlns:p14="http://schemas.microsoft.com/office/powerpoint/2010/main" val="33128574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plugin accesses the </a:t>
            </a:r>
            <a:r>
              <a:rPr lang="en-US" dirty="0" err="1" smtClean="0"/>
              <a:t>Reactome</a:t>
            </a:r>
            <a:r>
              <a:rPr lang="en-US" dirty="0" smtClean="0"/>
              <a:t> Functional Interaction (FI) network, a highly reliable, manually curated pathway-based protein functional interaction network covering close to 50% of human proteins, and allows you to construct a FI sub-network based on a set of genes, query the FI data source for the underlying evidence for the interaction, build and analyze network modules of highly-interacting groups of genes, perform functional enrichment analysis to annotate the modules, expand the network by finding genes related to the experimental data set, display pathway diagrams, and overlay with a variety of information sources such as cancer gene index annotations</a:t>
            </a:r>
            <a:endParaRPr lang="en-US" dirty="0"/>
          </a:p>
        </p:txBody>
      </p:sp>
      <p:sp>
        <p:nvSpPr>
          <p:cNvPr id="4" name="Slide Number Placeholder 3"/>
          <p:cNvSpPr>
            <a:spLocks noGrp="1"/>
          </p:cNvSpPr>
          <p:nvPr>
            <p:ph type="sldNum" sz="quarter" idx="10"/>
          </p:nvPr>
        </p:nvSpPr>
        <p:spPr/>
        <p:txBody>
          <a:bodyPr/>
          <a:lstStyle/>
          <a:p>
            <a:fld id="{7D4E8936-DC65-4955-B5C7-268F95B4411C}" type="slidenum">
              <a:rPr lang="en-US" smtClean="0"/>
              <a:t>15</a:t>
            </a:fld>
            <a:endParaRPr lang="en-US"/>
          </a:p>
        </p:txBody>
      </p:sp>
    </p:spTree>
    <p:extLst>
      <p:ext uri="{BB962C8B-B14F-4D97-AF65-F5344CB8AC3E}">
        <p14:creationId xmlns:p14="http://schemas.microsoft.com/office/powerpoint/2010/main" val="34134520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Fetch FI annotations</a:t>
            </a:r>
            <a:r>
              <a:rPr lang="en-US" dirty="0" smtClean="0"/>
              <a:t>: query detailed information on selected FIs. Three FI related edge </a:t>
            </a:r>
            <a:r>
              <a:rPr lang="en-US" dirty="0" err="1" smtClean="0"/>
              <a:t>attribues</a:t>
            </a:r>
            <a:r>
              <a:rPr lang="en-US" dirty="0" smtClean="0"/>
              <a:t> will be created: FI Annotation, FI Direction, and FI Score. Edges will be displayed based on FI direction attribute values. In the following screenshot, "-&gt;" for activating/catalyzing, "-|" for inhibition, "-" for FIs extracted from complexes or inputs, and "---" for predicted FIs. See the "</a:t>
            </a:r>
            <a:r>
              <a:rPr lang="en-US" dirty="0" err="1" smtClean="0"/>
              <a:t>VizMapper</a:t>
            </a:r>
            <a:r>
              <a:rPr lang="en-US" dirty="0" smtClean="0"/>
              <a:t>" tab, Edge Source Arrow Shape and Edge Target Arrow Shape values for details.</a:t>
            </a:r>
            <a:endParaRPr lang="en-US" dirty="0"/>
          </a:p>
        </p:txBody>
      </p:sp>
      <p:sp>
        <p:nvSpPr>
          <p:cNvPr id="4" name="Slide Number Placeholder 3"/>
          <p:cNvSpPr>
            <a:spLocks noGrp="1"/>
          </p:cNvSpPr>
          <p:nvPr>
            <p:ph type="sldNum" sz="quarter" idx="10"/>
          </p:nvPr>
        </p:nvSpPr>
        <p:spPr/>
        <p:txBody>
          <a:bodyPr/>
          <a:lstStyle/>
          <a:p>
            <a:fld id="{7D4E8936-DC65-4955-B5C7-268F95B4411C}" type="slidenum">
              <a:rPr lang="en-US" smtClean="0"/>
              <a:t>18</a:t>
            </a:fld>
            <a:endParaRPr lang="en-US"/>
          </a:p>
        </p:txBody>
      </p:sp>
    </p:spTree>
    <p:extLst>
      <p:ext uri="{BB962C8B-B14F-4D97-AF65-F5344CB8AC3E}">
        <p14:creationId xmlns:p14="http://schemas.microsoft.com/office/powerpoint/2010/main" val="11251029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19DC3DD-7404-49CA-8D19-32D1013B6899}" type="datetimeFigureOut">
              <a:rPr lang="en-US" smtClean="0"/>
              <a:t>3/22/2016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BB096F8-0F37-4294-9658-4ECB8C2EEB43}" type="slidenum">
              <a:rPr lang="en-US" smtClean="0"/>
              <a:t>‹#›</a:t>
            </a:fld>
            <a:endParaRPr lang="en-US"/>
          </a:p>
        </p:txBody>
      </p:sp>
    </p:spTree>
    <p:extLst>
      <p:ext uri="{BB962C8B-B14F-4D97-AF65-F5344CB8AC3E}">
        <p14:creationId xmlns:p14="http://schemas.microsoft.com/office/powerpoint/2010/main" val="7744395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19DC3DD-7404-49CA-8D19-32D1013B6899}" type="datetimeFigureOut">
              <a:rPr lang="en-US" smtClean="0"/>
              <a:t>3/22/2016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BB096F8-0F37-4294-9658-4ECB8C2EEB43}" type="slidenum">
              <a:rPr lang="en-US" smtClean="0"/>
              <a:t>‹#›</a:t>
            </a:fld>
            <a:endParaRPr lang="en-US"/>
          </a:p>
        </p:txBody>
      </p:sp>
    </p:spTree>
    <p:extLst>
      <p:ext uri="{BB962C8B-B14F-4D97-AF65-F5344CB8AC3E}">
        <p14:creationId xmlns:p14="http://schemas.microsoft.com/office/powerpoint/2010/main" val="12480183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19DC3DD-7404-49CA-8D19-32D1013B6899}" type="datetimeFigureOut">
              <a:rPr lang="en-US" smtClean="0"/>
              <a:t>3/22/2016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BB096F8-0F37-4294-9658-4ECB8C2EEB43}" type="slidenum">
              <a:rPr lang="en-US" smtClean="0"/>
              <a:t>‹#›</a:t>
            </a:fld>
            <a:endParaRPr lang="en-US"/>
          </a:p>
        </p:txBody>
      </p:sp>
    </p:spTree>
    <p:extLst>
      <p:ext uri="{BB962C8B-B14F-4D97-AF65-F5344CB8AC3E}">
        <p14:creationId xmlns:p14="http://schemas.microsoft.com/office/powerpoint/2010/main" val="16266241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19DC3DD-7404-49CA-8D19-32D1013B6899}" type="datetimeFigureOut">
              <a:rPr lang="en-US" smtClean="0"/>
              <a:t>3/22/2016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BB096F8-0F37-4294-9658-4ECB8C2EEB43}" type="slidenum">
              <a:rPr lang="en-US" smtClean="0"/>
              <a:t>‹#›</a:t>
            </a:fld>
            <a:endParaRPr lang="en-US"/>
          </a:p>
        </p:txBody>
      </p:sp>
    </p:spTree>
    <p:extLst>
      <p:ext uri="{BB962C8B-B14F-4D97-AF65-F5344CB8AC3E}">
        <p14:creationId xmlns:p14="http://schemas.microsoft.com/office/powerpoint/2010/main" val="17302370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19DC3DD-7404-49CA-8D19-32D1013B6899}" type="datetimeFigureOut">
              <a:rPr lang="en-US" smtClean="0"/>
              <a:t>3/22/2016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BB096F8-0F37-4294-9658-4ECB8C2EEB43}" type="slidenum">
              <a:rPr lang="en-US" smtClean="0"/>
              <a:t>‹#›</a:t>
            </a:fld>
            <a:endParaRPr lang="en-US"/>
          </a:p>
        </p:txBody>
      </p:sp>
    </p:spTree>
    <p:extLst>
      <p:ext uri="{BB962C8B-B14F-4D97-AF65-F5344CB8AC3E}">
        <p14:creationId xmlns:p14="http://schemas.microsoft.com/office/powerpoint/2010/main" val="26152004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19DC3DD-7404-49CA-8D19-32D1013B6899}" type="datetimeFigureOut">
              <a:rPr lang="en-US" smtClean="0"/>
              <a:t>3/22/2016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BB096F8-0F37-4294-9658-4ECB8C2EEB43}" type="slidenum">
              <a:rPr lang="en-US" smtClean="0"/>
              <a:t>‹#›</a:t>
            </a:fld>
            <a:endParaRPr lang="en-US"/>
          </a:p>
        </p:txBody>
      </p:sp>
    </p:spTree>
    <p:extLst>
      <p:ext uri="{BB962C8B-B14F-4D97-AF65-F5344CB8AC3E}">
        <p14:creationId xmlns:p14="http://schemas.microsoft.com/office/powerpoint/2010/main" val="42512661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19DC3DD-7404-49CA-8D19-32D1013B6899}" type="datetimeFigureOut">
              <a:rPr lang="en-US" smtClean="0"/>
              <a:t>3/22/2016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BB096F8-0F37-4294-9658-4ECB8C2EEB43}" type="slidenum">
              <a:rPr lang="en-US" smtClean="0"/>
              <a:t>‹#›</a:t>
            </a:fld>
            <a:endParaRPr lang="en-US"/>
          </a:p>
        </p:txBody>
      </p:sp>
    </p:spTree>
    <p:extLst>
      <p:ext uri="{BB962C8B-B14F-4D97-AF65-F5344CB8AC3E}">
        <p14:creationId xmlns:p14="http://schemas.microsoft.com/office/powerpoint/2010/main" val="22643750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19DC3DD-7404-49CA-8D19-32D1013B6899}" type="datetimeFigureOut">
              <a:rPr lang="en-US" smtClean="0"/>
              <a:t>3/22/2016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BB096F8-0F37-4294-9658-4ECB8C2EEB43}" type="slidenum">
              <a:rPr lang="en-US" smtClean="0"/>
              <a:t>‹#›</a:t>
            </a:fld>
            <a:endParaRPr lang="en-US"/>
          </a:p>
        </p:txBody>
      </p:sp>
    </p:spTree>
    <p:extLst>
      <p:ext uri="{BB962C8B-B14F-4D97-AF65-F5344CB8AC3E}">
        <p14:creationId xmlns:p14="http://schemas.microsoft.com/office/powerpoint/2010/main" val="29956581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19DC3DD-7404-49CA-8D19-32D1013B6899}" type="datetimeFigureOut">
              <a:rPr lang="en-US" smtClean="0"/>
              <a:t>3/22/2016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BB096F8-0F37-4294-9658-4ECB8C2EEB43}" type="slidenum">
              <a:rPr lang="en-US" smtClean="0"/>
              <a:t>‹#›</a:t>
            </a:fld>
            <a:endParaRPr lang="en-US"/>
          </a:p>
        </p:txBody>
      </p:sp>
    </p:spTree>
    <p:extLst>
      <p:ext uri="{BB962C8B-B14F-4D97-AF65-F5344CB8AC3E}">
        <p14:creationId xmlns:p14="http://schemas.microsoft.com/office/powerpoint/2010/main" val="36429954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19DC3DD-7404-49CA-8D19-32D1013B6899}" type="datetimeFigureOut">
              <a:rPr lang="en-US" smtClean="0"/>
              <a:t>3/22/2016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BB096F8-0F37-4294-9658-4ECB8C2EEB43}" type="slidenum">
              <a:rPr lang="en-US" smtClean="0"/>
              <a:t>‹#›</a:t>
            </a:fld>
            <a:endParaRPr lang="en-US"/>
          </a:p>
        </p:txBody>
      </p:sp>
    </p:spTree>
    <p:extLst>
      <p:ext uri="{BB962C8B-B14F-4D97-AF65-F5344CB8AC3E}">
        <p14:creationId xmlns:p14="http://schemas.microsoft.com/office/powerpoint/2010/main" val="13412658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19DC3DD-7404-49CA-8D19-32D1013B6899}" type="datetimeFigureOut">
              <a:rPr lang="en-US" smtClean="0"/>
              <a:t>3/22/2016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BB096F8-0F37-4294-9658-4ECB8C2EEB43}" type="slidenum">
              <a:rPr lang="en-US" smtClean="0"/>
              <a:t>‹#›</a:t>
            </a:fld>
            <a:endParaRPr lang="en-US"/>
          </a:p>
        </p:txBody>
      </p:sp>
    </p:spTree>
    <p:extLst>
      <p:ext uri="{BB962C8B-B14F-4D97-AF65-F5344CB8AC3E}">
        <p14:creationId xmlns:p14="http://schemas.microsoft.com/office/powerpoint/2010/main" val="37821465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19DC3DD-7404-49CA-8D19-32D1013B6899}" type="datetimeFigureOut">
              <a:rPr lang="en-US" smtClean="0"/>
              <a:t>3/22/2016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BB096F8-0F37-4294-9658-4ECB8C2EEB43}" type="slidenum">
              <a:rPr lang="en-US" smtClean="0"/>
              <a:t>‹#›</a:t>
            </a:fld>
            <a:endParaRPr lang="en-US"/>
          </a:p>
        </p:txBody>
      </p:sp>
    </p:spTree>
    <p:extLst>
      <p:ext uri="{BB962C8B-B14F-4D97-AF65-F5344CB8AC3E}">
        <p14:creationId xmlns:p14="http://schemas.microsoft.com/office/powerpoint/2010/main" val="36020276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0.jpe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hyperlink" Target="http://metscape.ncibi.org/calculator.html" TargetMode="Externa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29.xml.rels><?xml version="1.0" encoding="UTF-8" standalone="yes"?>
<Relationships xmlns="http://schemas.openxmlformats.org/package/2006/relationships"><Relationship Id="rId3" Type="http://schemas.openxmlformats.org/officeDocument/2006/relationships/hyperlink" Target="http://conceptgen.ncibi.org/"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www.imexconsortium.org/"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hyperlink" Target="http://apps.cytoscape.org/" TargetMode="External"/><Relationship Id="rId4" Type="http://schemas.openxmlformats.org/officeDocument/2006/relationships/hyperlink" Target="http://wiki.cytoscape.org/Cytoscape_3/UserManual/Network_Formats"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3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hyperlink" Target="http://conceptmetab.med.umich.edu/" TargetMode="Externa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8" Type="http://schemas.openxmlformats.org/officeDocument/2006/relationships/hyperlink" Target="https://www.youtube.com/watch?v=C9zWsyW9hSI&amp;feature=youtu.be" TargetMode="External"/><Relationship Id="rId3" Type="http://schemas.openxmlformats.org/officeDocument/2006/relationships/hyperlink" Target="http://wiki.cytoscape.org/Cytoscape_3/UserManual" TargetMode="External"/><Relationship Id="rId7" Type="http://schemas.openxmlformats.org/officeDocument/2006/relationships/hyperlink" Target="http://sibko.med.umich.edu/av/mst2.html"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hyperlink" Target="http://metscape.ncibi.org/MetScape3.1_User_Manual.pdf" TargetMode="External"/><Relationship Id="rId5" Type="http://schemas.openxmlformats.org/officeDocument/2006/relationships/hyperlink" Target="http://www.screencast.com/t/7UXSz3pPix" TargetMode="External"/><Relationship Id="rId10" Type="http://schemas.openxmlformats.org/officeDocument/2006/relationships/hyperlink" Target="http://conceptmetab.med.umich.edu/pdf/ConceptMetab_Tutorial.pdf" TargetMode="External"/><Relationship Id="rId4" Type="http://schemas.openxmlformats.org/officeDocument/2006/relationships/hyperlink" Target="http://portal.ncibi.org/gateway/pdf/ConceptGen%20User%20Guide.pdf" TargetMode="External"/><Relationship Id="rId9" Type="http://schemas.openxmlformats.org/officeDocument/2006/relationships/hyperlink" Target="http://sibko.med.umich.edu/av/lrp.html"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4.emf"/></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err="1" smtClean="0"/>
              <a:t>Cytoscape</a:t>
            </a:r>
            <a:r>
              <a:rPr lang="en-US" dirty="0"/>
              <a:t> </a:t>
            </a:r>
            <a:r>
              <a:rPr lang="en-US" dirty="0" smtClean="0"/>
              <a:t>Lab Session</a:t>
            </a:r>
            <a:endParaRPr lang="en-US" dirty="0"/>
          </a:p>
        </p:txBody>
      </p:sp>
      <p:sp>
        <p:nvSpPr>
          <p:cNvPr id="3" name="Subtitle 2"/>
          <p:cNvSpPr>
            <a:spLocks noGrp="1"/>
          </p:cNvSpPr>
          <p:nvPr>
            <p:ph type="subTitle" idx="1"/>
          </p:nvPr>
        </p:nvSpPr>
        <p:spPr/>
        <p:txBody>
          <a:bodyPr/>
          <a:lstStyle/>
          <a:p>
            <a:r>
              <a:rPr lang="en-US" dirty="0" smtClean="0"/>
              <a:t>Bioinformatics 525</a:t>
            </a:r>
          </a:p>
          <a:p>
            <a:r>
              <a:rPr lang="en-US" dirty="0" smtClean="0"/>
              <a:t>Viji Nair and Marci Brandenburg</a:t>
            </a:r>
          </a:p>
          <a:p>
            <a:r>
              <a:rPr lang="en-US" dirty="0" smtClean="0"/>
              <a:t>March 2016</a:t>
            </a:r>
            <a:endParaRPr lang="en-US" dirty="0"/>
          </a:p>
        </p:txBody>
      </p:sp>
    </p:spTree>
    <p:extLst>
      <p:ext uri="{BB962C8B-B14F-4D97-AF65-F5344CB8AC3E}">
        <p14:creationId xmlns:p14="http://schemas.microsoft.com/office/powerpoint/2010/main" val="147855876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Title 1"/>
          <p:cNvSpPr>
            <a:spLocks noGrp="1"/>
          </p:cNvSpPr>
          <p:nvPr>
            <p:ph type="title"/>
          </p:nvPr>
        </p:nvSpPr>
        <p:spPr>
          <a:xfrm>
            <a:off x="1371600" y="0"/>
            <a:ext cx="6477000" cy="685800"/>
          </a:xfrm>
        </p:spPr>
        <p:txBody>
          <a:bodyPr>
            <a:normAutofit/>
          </a:bodyPr>
          <a:lstStyle/>
          <a:p>
            <a:pPr eaLnBrk="1" hangingPunct="1"/>
            <a:r>
              <a:rPr lang="en-US" sz="3600" b="1" dirty="0" smtClean="0"/>
              <a:t>Specific Visual Properties</a:t>
            </a:r>
          </a:p>
        </p:txBody>
      </p:sp>
      <p:sp>
        <p:nvSpPr>
          <p:cNvPr id="2" name="Rectangle 1"/>
          <p:cNvSpPr/>
          <p:nvPr/>
        </p:nvSpPr>
        <p:spPr>
          <a:xfrm>
            <a:off x="76200" y="990600"/>
            <a:ext cx="2819400" cy="3262432"/>
          </a:xfrm>
          <a:prstGeom prst="rect">
            <a:avLst/>
          </a:prstGeom>
        </p:spPr>
        <p:txBody>
          <a:bodyPr wrap="square">
            <a:spAutoFit/>
          </a:bodyPr>
          <a:lstStyle/>
          <a:p>
            <a:pPr>
              <a:buFont typeface="Arial" pitchFamily="34" charset="0"/>
              <a:buAutoNum type="arabicPeriod"/>
            </a:pPr>
            <a:r>
              <a:rPr lang="en-US" sz="2000" dirty="0"/>
              <a:t>Select </a:t>
            </a:r>
            <a:r>
              <a:rPr lang="en-US" sz="2000" dirty="0" smtClean="0"/>
              <a:t>“Edge Table“ tab</a:t>
            </a:r>
            <a:endParaRPr lang="en-US" sz="2000" dirty="0"/>
          </a:p>
          <a:p>
            <a:pPr>
              <a:buFont typeface="Arial" pitchFamily="34" charset="0"/>
              <a:buAutoNum type="arabicPeriod"/>
            </a:pPr>
            <a:endParaRPr lang="en-US" sz="1000" dirty="0"/>
          </a:p>
          <a:p>
            <a:pPr>
              <a:buFont typeface="Arial" pitchFamily="34" charset="0"/>
              <a:buAutoNum type="arabicPeriod"/>
            </a:pPr>
            <a:r>
              <a:rPr lang="en-US" sz="2000" dirty="0"/>
              <a:t>Click on the  </a:t>
            </a:r>
            <a:r>
              <a:rPr lang="en-US" sz="2000" dirty="0" smtClean="0"/>
              <a:t>pull down menu next </a:t>
            </a:r>
            <a:r>
              <a:rPr lang="en-US" sz="2000" dirty="0"/>
              <a:t>to the attribute you want to change,</a:t>
            </a:r>
          </a:p>
          <a:p>
            <a:pPr marL="800100" lvl="1" indent="-342900">
              <a:buFont typeface="+mj-lt"/>
              <a:buAutoNum type="alphaLcParenR"/>
            </a:pPr>
            <a:r>
              <a:rPr lang="en-US" sz="1600" dirty="0" smtClean="0"/>
              <a:t>Stroke Color</a:t>
            </a:r>
          </a:p>
          <a:p>
            <a:pPr marL="800100" lvl="1" indent="-342900">
              <a:buFont typeface="+mj-lt"/>
              <a:buAutoNum type="alphaLcParenR"/>
            </a:pPr>
            <a:r>
              <a:rPr lang="en-US" sz="1600" dirty="0" smtClean="0"/>
              <a:t>Select “</a:t>
            </a:r>
            <a:r>
              <a:rPr lang="en-US" sz="1600" dirty="0" err="1" smtClean="0"/>
              <a:t>attr</a:t>
            </a:r>
            <a:r>
              <a:rPr lang="en-US" sz="1600" dirty="0" smtClean="0"/>
              <a:t>” for column</a:t>
            </a:r>
          </a:p>
          <a:p>
            <a:pPr marL="800100" lvl="1" indent="-342900">
              <a:buFont typeface="+mj-lt"/>
              <a:buAutoNum type="alphaLcParenR"/>
            </a:pPr>
            <a:r>
              <a:rPr lang="en-US" sz="1600" dirty="0" smtClean="0"/>
              <a:t>Select “discrete Mapping”</a:t>
            </a:r>
            <a:endParaRPr lang="en-US" sz="1600" dirty="0"/>
          </a:p>
          <a:p>
            <a:pPr lvl="1"/>
            <a:endParaRPr lang="en-US" sz="1600" dirty="0"/>
          </a:p>
        </p:txBody>
      </p:sp>
      <p:pic>
        <p:nvPicPr>
          <p:cNvPr id="614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6547" t="21449" r="21525" b="17920"/>
          <a:stretch/>
        </p:blipFill>
        <p:spPr bwMode="auto">
          <a:xfrm>
            <a:off x="2706232" y="1676400"/>
            <a:ext cx="6437768" cy="3996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3462768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457200" y="0"/>
            <a:ext cx="8229600" cy="1143000"/>
          </a:xfrm>
        </p:spPr>
        <p:txBody>
          <a:bodyPr/>
          <a:lstStyle/>
          <a:p>
            <a:pPr eaLnBrk="1" hangingPunct="1"/>
            <a:r>
              <a:rPr lang="en-US" smtClean="0"/>
              <a:t>Network layout views</a:t>
            </a:r>
          </a:p>
        </p:txBody>
      </p:sp>
      <p:grpSp>
        <p:nvGrpSpPr>
          <p:cNvPr id="5" name="Group 4"/>
          <p:cNvGrpSpPr/>
          <p:nvPr/>
        </p:nvGrpSpPr>
        <p:grpSpPr>
          <a:xfrm>
            <a:off x="609600" y="990600"/>
            <a:ext cx="8137556" cy="5681050"/>
            <a:chOff x="609600" y="990600"/>
            <a:chExt cx="8137556" cy="5681050"/>
          </a:xfrm>
        </p:grpSpPr>
        <p:pic>
          <p:nvPicPr>
            <p:cNvPr id="717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6414" t="12866" r="16166" b="17887"/>
            <a:stretch/>
          </p:blipFill>
          <p:spPr bwMode="auto">
            <a:xfrm>
              <a:off x="609600" y="1447800"/>
              <a:ext cx="8137556" cy="5223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4" name="Straight Arrow Connector 3"/>
            <p:cNvCxnSpPr/>
            <p:nvPr/>
          </p:nvCxnSpPr>
          <p:spPr bwMode="auto">
            <a:xfrm flipH="1">
              <a:off x="1665083" y="990600"/>
              <a:ext cx="392317" cy="68580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bwMode="auto">
            <a:xfrm flipV="1">
              <a:off x="1066800" y="4555025"/>
              <a:ext cx="533400" cy="626575"/>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69960963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1"/>
          <p:cNvSpPr txBox="1">
            <a:spLocks noChangeArrowheads="1"/>
          </p:cNvSpPr>
          <p:nvPr/>
        </p:nvSpPr>
        <p:spPr bwMode="auto">
          <a:xfrm>
            <a:off x="325440" y="381641"/>
            <a:ext cx="8493120" cy="61494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6" charset="0"/>
                <a:ea typeface="msgothic" charset="0"/>
                <a:cs typeface="ms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6" charset="0"/>
                <a:ea typeface="msgothic" charset="0"/>
                <a:cs typeface="ms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6" charset="0"/>
                <a:ea typeface="msgothic" charset="0"/>
                <a:cs typeface="ms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6" charset="0"/>
                <a:ea typeface="msgothic" charset="0"/>
                <a:cs typeface="ms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6"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6"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6"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6"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6" charset="0"/>
                <a:ea typeface="msgothic" charset="0"/>
                <a:cs typeface="msgothic" charset="0"/>
              </a:defRPr>
            </a:lvl9pPr>
          </a:lstStyle>
          <a:p>
            <a:pPr algn="ctr"/>
            <a:r>
              <a:rPr lang="en-GB" altLang="en-US" sz="1500" b="1">
                <a:latin typeface="Arial" charset="0"/>
              </a:rPr>
              <a:t>Integration of GFR-associated loci with transcriptional data allowed for the generation of a comprehensive pathway map of CKD. Network graph of 97 CKD-associated pathway nodes connected by transcripts coregulated with CKD candidate genes. </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30400" y="6270419"/>
            <a:ext cx="1900800" cy="37876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3239" y="1143000"/>
            <a:ext cx="7217521" cy="475896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076" name="Text Box 4"/>
          <p:cNvSpPr txBox="1">
            <a:spLocks noChangeArrowheads="1"/>
          </p:cNvSpPr>
          <p:nvPr/>
        </p:nvSpPr>
        <p:spPr bwMode="auto">
          <a:xfrm>
            <a:off x="862561" y="5972308"/>
            <a:ext cx="3918240" cy="2318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1pPr>
            <a:lvl2pPr>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2pPr>
            <a:lvl3pPr>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3pPr>
            <a:lvl4pPr>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4pPr>
            <a:lvl5pPr>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9pPr>
          </a:lstStyle>
          <a:p>
            <a:r>
              <a:rPr lang="en-GB" altLang="en-US" sz="1100" b="1">
                <a:latin typeface="Arial" charset="0"/>
              </a:rPr>
              <a:t>Sebastian Martini et al. JASN 2014;25:2559-2572</a:t>
            </a:r>
          </a:p>
        </p:txBody>
      </p:sp>
      <p:sp>
        <p:nvSpPr>
          <p:cNvPr id="3077" name="Text Box 5"/>
          <p:cNvSpPr txBox="1">
            <a:spLocks noChangeArrowheads="1"/>
          </p:cNvSpPr>
          <p:nvPr/>
        </p:nvSpPr>
        <p:spPr bwMode="auto">
          <a:xfrm>
            <a:off x="97920" y="6613175"/>
            <a:ext cx="4930560" cy="34707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2400">
                <a:solidFill>
                  <a:srgbClr val="000000"/>
                </a:solidFill>
                <a:latin typeface="Times New Roman" pitchFamily="16" charset="0"/>
                <a:ea typeface="msgothic" charset="0"/>
                <a:cs typeface="msgothic" charset="0"/>
              </a:defRPr>
            </a:lvl1pPr>
            <a:lvl2pPr>
              <a:tabLst>
                <a:tab pos="723900" algn="l"/>
                <a:tab pos="1447800" algn="l"/>
                <a:tab pos="2171700" algn="l"/>
                <a:tab pos="2895600" algn="l"/>
                <a:tab pos="3619500" algn="l"/>
                <a:tab pos="4343400" algn="l"/>
                <a:tab pos="5067300" algn="l"/>
              </a:tabLst>
              <a:defRPr sz="2400">
                <a:solidFill>
                  <a:srgbClr val="000000"/>
                </a:solidFill>
                <a:latin typeface="Times New Roman" pitchFamily="16" charset="0"/>
                <a:ea typeface="msgothic" charset="0"/>
                <a:cs typeface="msgothic" charset="0"/>
              </a:defRPr>
            </a:lvl2pPr>
            <a:lvl3pPr>
              <a:tabLst>
                <a:tab pos="723900" algn="l"/>
                <a:tab pos="1447800" algn="l"/>
                <a:tab pos="2171700" algn="l"/>
                <a:tab pos="2895600" algn="l"/>
                <a:tab pos="3619500" algn="l"/>
                <a:tab pos="4343400" algn="l"/>
                <a:tab pos="5067300" algn="l"/>
              </a:tabLst>
              <a:defRPr sz="2400">
                <a:solidFill>
                  <a:srgbClr val="000000"/>
                </a:solidFill>
                <a:latin typeface="Times New Roman" pitchFamily="16" charset="0"/>
                <a:ea typeface="msgothic" charset="0"/>
                <a:cs typeface="msgothic" charset="0"/>
              </a:defRPr>
            </a:lvl3pPr>
            <a:lvl4pPr>
              <a:tabLst>
                <a:tab pos="723900" algn="l"/>
                <a:tab pos="1447800" algn="l"/>
                <a:tab pos="2171700" algn="l"/>
                <a:tab pos="2895600" algn="l"/>
                <a:tab pos="3619500" algn="l"/>
                <a:tab pos="4343400" algn="l"/>
                <a:tab pos="5067300" algn="l"/>
              </a:tabLst>
              <a:defRPr sz="2400">
                <a:solidFill>
                  <a:srgbClr val="000000"/>
                </a:solidFill>
                <a:latin typeface="Times New Roman" pitchFamily="16" charset="0"/>
                <a:ea typeface="msgothic" charset="0"/>
                <a:cs typeface="msgothic" charset="0"/>
              </a:defRPr>
            </a:lvl4pPr>
            <a:lvl5pPr>
              <a:tabLst>
                <a:tab pos="723900" algn="l"/>
                <a:tab pos="1447800" algn="l"/>
                <a:tab pos="2171700" algn="l"/>
                <a:tab pos="2895600" algn="l"/>
                <a:tab pos="3619500" algn="l"/>
                <a:tab pos="4343400" algn="l"/>
                <a:tab pos="5067300" algn="l"/>
              </a:tabLst>
              <a:defRPr sz="2400">
                <a:solidFill>
                  <a:srgbClr val="000000"/>
                </a:solidFill>
                <a:latin typeface="Times New Roman" pitchFamily="16"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Lst>
              <a:defRPr sz="2400">
                <a:solidFill>
                  <a:srgbClr val="000000"/>
                </a:solidFill>
                <a:latin typeface="Times New Roman" pitchFamily="16"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Lst>
              <a:defRPr sz="2400">
                <a:solidFill>
                  <a:srgbClr val="000000"/>
                </a:solidFill>
                <a:latin typeface="Times New Roman" pitchFamily="16"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Lst>
              <a:defRPr sz="2400">
                <a:solidFill>
                  <a:srgbClr val="000000"/>
                </a:solidFill>
                <a:latin typeface="Times New Roman" pitchFamily="16"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Lst>
              <a:defRPr sz="2400">
                <a:solidFill>
                  <a:srgbClr val="000000"/>
                </a:solidFill>
                <a:latin typeface="Times New Roman" pitchFamily="16" charset="0"/>
                <a:ea typeface="msgothic" charset="0"/>
                <a:cs typeface="msgothic" charset="0"/>
              </a:defRPr>
            </a:lvl9pPr>
          </a:lstStyle>
          <a:p>
            <a:r>
              <a:rPr lang="en-GB" altLang="en-US" sz="900">
                <a:latin typeface="Arial" charset="0"/>
              </a:rPr>
              <a:t>©2014 by American Society of Nephrology</a:t>
            </a:r>
          </a:p>
        </p:txBody>
      </p:sp>
    </p:spTree>
    <p:extLst>
      <p:ext uri="{BB962C8B-B14F-4D97-AF65-F5344CB8AC3E}">
        <p14:creationId xmlns:p14="http://schemas.microsoft.com/office/powerpoint/2010/main" val="264041500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a:lstStyle/>
          <a:p>
            <a:pPr eaLnBrk="1" hangingPunct="1"/>
            <a:r>
              <a:rPr lang="en-US" dirty="0" smtClean="0"/>
              <a:t>Apps</a:t>
            </a:r>
          </a:p>
        </p:txBody>
      </p:sp>
      <p:sp>
        <p:nvSpPr>
          <p:cNvPr id="3" name="Content Placeholder 2"/>
          <p:cNvSpPr>
            <a:spLocks noGrp="1"/>
          </p:cNvSpPr>
          <p:nvPr>
            <p:ph idx="1"/>
          </p:nvPr>
        </p:nvSpPr>
        <p:spPr>
          <a:xfrm>
            <a:off x="457200" y="1371600"/>
            <a:ext cx="8229600" cy="5257800"/>
          </a:xfrm>
        </p:spPr>
        <p:txBody>
          <a:bodyPr rtlCol="0">
            <a:normAutofit fontScale="70000" lnSpcReduction="20000"/>
          </a:bodyPr>
          <a:lstStyle/>
          <a:p>
            <a:pPr eaLnBrk="1" fontAlgn="auto" hangingPunct="1">
              <a:spcAft>
                <a:spcPts val="0"/>
              </a:spcAft>
              <a:buFont typeface="Arial" pitchFamily="34" charset="0"/>
              <a:buChar char="•"/>
              <a:defRPr/>
            </a:pPr>
            <a:r>
              <a:rPr lang="en-US" dirty="0" smtClean="0"/>
              <a:t>To install an app: Apps -&gt; App Manager-&gt; Select app from the second column-&gt; Click Install. ( Installation occurs automatically)</a:t>
            </a:r>
          </a:p>
          <a:p>
            <a:pPr marL="0" indent="0" eaLnBrk="1" fontAlgn="auto" hangingPunct="1">
              <a:spcAft>
                <a:spcPts val="0"/>
              </a:spcAft>
              <a:buNone/>
              <a:defRPr/>
            </a:pPr>
            <a:endParaRPr lang="en-US" dirty="0" smtClean="0"/>
          </a:p>
          <a:p>
            <a:pPr>
              <a:defRPr/>
            </a:pPr>
            <a:r>
              <a:rPr lang="en-US" dirty="0" smtClean="0"/>
              <a:t>To update a app: </a:t>
            </a:r>
            <a:r>
              <a:rPr lang="en-US" dirty="0"/>
              <a:t>Apps -&gt; App Manager-&gt; </a:t>
            </a:r>
            <a:r>
              <a:rPr lang="en-US" dirty="0" smtClean="0"/>
              <a:t>Check for updates</a:t>
            </a:r>
          </a:p>
          <a:p>
            <a:pPr marL="0" indent="0" eaLnBrk="1" fontAlgn="auto" hangingPunct="1">
              <a:spcAft>
                <a:spcPts val="0"/>
              </a:spcAft>
              <a:buNone/>
              <a:defRPr/>
            </a:pPr>
            <a:endParaRPr lang="en-US" dirty="0" smtClean="0"/>
          </a:p>
          <a:p>
            <a:pPr eaLnBrk="1" fontAlgn="auto" hangingPunct="1">
              <a:spcAft>
                <a:spcPts val="0"/>
              </a:spcAft>
              <a:buFont typeface="Arial" pitchFamily="34" charset="0"/>
              <a:buChar char="•"/>
              <a:defRPr/>
            </a:pPr>
            <a:r>
              <a:rPr lang="en-US" dirty="0" smtClean="0"/>
              <a:t>Each of these apps try to address different questions from your data</a:t>
            </a:r>
          </a:p>
          <a:p>
            <a:pPr marL="0" indent="0" eaLnBrk="1" fontAlgn="auto" hangingPunct="1">
              <a:spcAft>
                <a:spcPts val="0"/>
              </a:spcAft>
              <a:buNone/>
              <a:defRPr/>
            </a:pPr>
            <a:endParaRPr lang="en-US" dirty="0" smtClean="0"/>
          </a:p>
          <a:p>
            <a:pPr eaLnBrk="1" fontAlgn="auto" hangingPunct="1">
              <a:spcAft>
                <a:spcPts val="0"/>
              </a:spcAft>
              <a:buFont typeface="Arial" pitchFamily="34" charset="0"/>
              <a:buChar char="•"/>
              <a:defRPr/>
            </a:pPr>
            <a:r>
              <a:rPr lang="en-US" b="1" dirty="0" smtClean="0"/>
              <a:t>The key is get familiar with each app and know what a specific app can do for you in terms of your hypothesis/research question</a:t>
            </a:r>
            <a:r>
              <a:rPr lang="en-US" dirty="0" smtClean="0"/>
              <a:t>. </a:t>
            </a:r>
          </a:p>
          <a:p>
            <a:pPr eaLnBrk="1" fontAlgn="auto" hangingPunct="1">
              <a:spcAft>
                <a:spcPts val="0"/>
              </a:spcAft>
              <a:buFont typeface="Arial" pitchFamily="34" charset="0"/>
              <a:buChar char="•"/>
              <a:defRPr/>
            </a:pPr>
            <a:endParaRPr lang="en-US" dirty="0" smtClean="0"/>
          </a:p>
          <a:p>
            <a:pPr eaLnBrk="1" fontAlgn="auto" hangingPunct="1">
              <a:spcAft>
                <a:spcPts val="0"/>
              </a:spcAft>
              <a:buFont typeface="Arial" pitchFamily="34" charset="0"/>
              <a:buChar char="•"/>
              <a:defRPr/>
            </a:pPr>
            <a:r>
              <a:rPr lang="en-US" b="1" dirty="0" err="1" smtClean="0"/>
              <a:t>Reactome</a:t>
            </a:r>
            <a:endParaRPr lang="en-US" b="1" dirty="0" smtClean="0"/>
          </a:p>
          <a:p>
            <a:pPr eaLnBrk="1" fontAlgn="auto" hangingPunct="1">
              <a:spcAft>
                <a:spcPts val="0"/>
              </a:spcAft>
              <a:buFont typeface="Arial" pitchFamily="34" charset="0"/>
              <a:buChar char="•"/>
              <a:defRPr/>
            </a:pPr>
            <a:r>
              <a:rPr lang="en-US" b="1" dirty="0" err="1" smtClean="0"/>
              <a:t>Metscape</a:t>
            </a:r>
            <a:endParaRPr lang="en-US" b="1" dirty="0" smtClean="0"/>
          </a:p>
          <a:p>
            <a:pPr eaLnBrk="1" fontAlgn="auto" hangingPunct="1">
              <a:spcAft>
                <a:spcPts val="0"/>
              </a:spcAft>
              <a:buFont typeface="Arial" pitchFamily="34" charset="0"/>
              <a:buChar char="•"/>
              <a:defRPr/>
            </a:pPr>
            <a:r>
              <a:rPr lang="en-US" dirty="0" smtClean="0"/>
              <a:t>Additional apps</a:t>
            </a:r>
          </a:p>
          <a:p>
            <a:pPr lvl="1">
              <a:buFont typeface="Arial" pitchFamily="34" charset="0"/>
              <a:buChar char="•"/>
              <a:defRPr/>
            </a:pPr>
            <a:r>
              <a:rPr lang="en-US" dirty="0" smtClean="0"/>
              <a:t>Bingo</a:t>
            </a:r>
          </a:p>
          <a:p>
            <a:pPr lvl="1">
              <a:buFont typeface="Arial" pitchFamily="34" charset="0"/>
              <a:buChar char="•"/>
              <a:defRPr/>
            </a:pPr>
            <a:r>
              <a:rPr lang="en-US" dirty="0" smtClean="0"/>
              <a:t>Agilent Literature Search</a:t>
            </a:r>
          </a:p>
          <a:p>
            <a:pPr lvl="1">
              <a:buFont typeface="Arial" pitchFamily="34" charset="0"/>
              <a:buChar char="•"/>
              <a:defRPr/>
            </a:pPr>
            <a:r>
              <a:rPr lang="en-US" dirty="0" smtClean="0"/>
              <a:t>MCODE</a:t>
            </a:r>
          </a:p>
          <a:p>
            <a:pPr eaLnBrk="1" fontAlgn="auto" hangingPunct="1">
              <a:spcAft>
                <a:spcPts val="0"/>
              </a:spcAft>
              <a:buFont typeface="Arial" pitchFamily="34" charset="0"/>
              <a:buChar char="•"/>
              <a:defRPr/>
            </a:pPr>
            <a:endParaRPr lang="en-US" dirty="0"/>
          </a:p>
        </p:txBody>
      </p:sp>
    </p:spTree>
    <p:extLst>
      <p:ext uri="{BB962C8B-B14F-4D97-AF65-F5344CB8AC3E}">
        <p14:creationId xmlns:p14="http://schemas.microsoft.com/office/powerpoint/2010/main" val="324377819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0" y="228600"/>
            <a:ext cx="9283164" cy="5181600"/>
            <a:chOff x="0" y="228600"/>
            <a:chExt cx="9283164" cy="5181600"/>
          </a:xfrm>
        </p:grpSpPr>
        <p:pic>
          <p:nvPicPr>
            <p:cNvPr id="8195"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26892" t="37921" r="4897" b="3691"/>
            <a:stretch/>
          </p:blipFill>
          <p:spPr bwMode="auto">
            <a:xfrm>
              <a:off x="0" y="228600"/>
              <a:ext cx="9283164" cy="5181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5334000" y="1796885"/>
              <a:ext cx="2133600" cy="369332"/>
            </a:xfrm>
            <a:prstGeom prst="rect">
              <a:avLst/>
            </a:prstGeom>
            <a:noFill/>
          </p:spPr>
          <p:txBody>
            <a:bodyPr wrap="square" rtlCol="0">
              <a:spAutoFit/>
            </a:bodyPr>
            <a:lstStyle/>
            <a:p>
              <a:r>
                <a:rPr lang="en-US" b="1" dirty="0" smtClean="0">
                  <a:solidFill>
                    <a:srgbClr val="FF0000"/>
                  </a:solidFill>
                </a:rPr>
                <a:t>Enter the term here </a:t>
              </a:r>
              <a:endParaRPr lang="en-US" b="1" dirty="0">
                <a:solidFill>
                  <a:srgbClr val="FF0000"/>
                </a:solidFill>
              </a:endParaRPr>
            </a:p>
          </p:txBody>
        </p:sp>
      </p:grpSp>
    </p:spTree>
    <p:extLst>
      <p:ext uri="{BB962C8B-B14F-4D97-AF65-F5344CB8AC3E}">
        <p14:creationId xmlns:p14="http://schemas.microsoft.com/office/powerpoint/2010/main" val="182522567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38200"/>
          </a:xfrm>
        </p:spPr>
        <p:txBody>
          <a:bodyPr/>
          <a:lstStyle/>
          <a:p>
            <a:r>
              <a:rPr lang="en-US" dirty="0" err="1" smtClean="0"/>
              <a:t>Reactome</a:t>
            </a:r>
            <a:r>
              <a:rPr lang="en-US" dirty="0" smtClean="0"/>
              <a:t> FI plugin</a:t>
            </a:r>
            <a:endParaRPr lang="en-US" dirty="0"/>
          </a:p>
        </p:txBody>
      </p:sp>
      <p:sp>
        <p:nvSpPr>
          <p:cNvPr id="4" name="Content Placeholder 3"/>
          <p:cNvSpPr>
            <a:spLocks noGrp="1"/>
          </p:cNvSpPr>
          <p:nvPr>
            <p:ph idx="1"/>
          </p:nvPr>
        </p:nvSpPr>
        <p:spPr>
          <a:xfrm>
            <a:off x="457200" y="1066800"/>
            <a:ext cx="8229600" cy="5410200"/>
          </a:xfrm>
        </p:spPr>
        <p:txBody>
          <a:bodyPr/>
          <a:lstStyle/>
          <a:p>
            <a:r>
              <a:rPr lang="en-US" dirty="0" err="1" smtClean="0"/>
              <a:t>Reactome</a:t>
            </a:r>
            <a:r>
              <a:rPr lang="en-US" dirty="0" smtClean="0"/>
              <a:t> app interrogates the </a:t>
            </a:r>
            <a:r>
              <a:rPr lang="en-US" dirty="0" err="1" smtClean="0"/>
              <a:t>Reactome</a:t>
            </a:r>
            <a:r>
              <a:rPr lang="en-US" dirty="0" smtClean="0"/>
              <a:t> pathway database </a:t>
            </a:r>
          </a:p>
          <a:p>
            <a:r>
              <a:rPr lang="en-US" dirty="0" smtClean="0"/>
              <a:t>Query the Functional Interaction Network for the genes of interest </a:t>
            </a:r>
          </a:p>
          <a:p>
            <a:r>
              <a:rPr lang="en-US" dirty="0" smtClean="0"/>
              <a:t>Fetch the FI annotations for evidence of interactions</a:t>
            </a:r>
          </a:p>
          <a:p>
            <a:r>
              <a:rPr lang="en-US" dirty="0" smtClean="0"/>
              <a:t>Construct network modules of highly connected genes</a:t>
            </a:r>
          </a:p>
          <a:p>
            <a:r>
              <a:rPr lang="en-US" dirty="0" smtClean="0"/>
              <a:t>Enrichment analysis of the modules</a:t>
            </a:r>
          </a:p>
          <a:p>
            <a:endParaRPr lang="en-US" dirty="0" smtClean="0"/>
          </a:p>
          <a:p>
            <a:endParaRPr lang="en-US" dirty="0"/>
          </a:p>
          <a:p>
            <a:endParaRPr lang="en-US" dirty="0" smtClean="0"/>
          </a:p>
          <a:p>
            <a:pPr marL="0" indent="0">
              <a:buNone/>
            </a:pPr>
            <a:endParaRPr lang="en-US" dirty="0"/>
          </a:p>
        </p:txBody>
      </p:sp>
    </p:spTree>
    <p:extLst>
      <p:ext uri="{BB962C8B-B14F-4D97-AF65-F5344CB8AC3E}">
        <p14:creationId xmlns:p14="http://schemas.microsoft.com/office/powerpoint/2010/main" val="363915666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838200"/>
          </a:xfrm>
        </p:spPr>
        <p:txBody>
          <a:bodyPr/>
          <a:lstStyle/>
          <a:p>
            <a:r>
              <a:rPr lang="en-US" dirty="0" err="1" smtClean="0"/>
              <a:t>Reactome</a:t>
            </a:r>
            <a:r>
              <a:rPr lang="en-US" dirty="0" smtClean="0"/>
              <a:t> Pathways</a:t>
            </a:r>
            <a:endParaRPr lang="en-US" dirty="0"/>
          </a:p>
        </p:txBody>
      </p:sp>
      <p:pic>
        <p:nvPicPr>
          <p:cNvPr id="921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842" t="11362" r="30622" b="5229"/>
          <a:stretch/>
        </p:blipFill>
        <p:spPr bwMode="auto">
          <a:xfrm>
            <a:off x="2740937" y="914400"/>
            <a:ext cx="6412871" cy="49499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itle 1"/>
          <p:cNvSpPr txBox="1">
            <a:spLocks/>
          </p:cNvSpPr>
          <p:nvPr/>
        </p:nvSpPr>
        <p:spPr>
          <a:xfrm>
            <a:off x="609600" y="1295400"/>
            <a:ext cx="2667000" cy="3429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571500" indent="-571500" algn="l">
              <a:buFont typeface="Arial" panose="020B0604020202020204" pitchFamily="34" charset="0"/>
              <a:buChar char="•"/>
            </a:pPr>
            <a:endParaRPr lang="en-US" sz="1200" dirty="0"/>
          </a:p>
        </p:txBody>
      </p:sp>
      <p:sp>
        <p:nvSpPr>
          <p:cNvPr id="4" name="TextBox 3"/>
          <p:cNvSpPr txBox="1"/>
          <p:nvPr/>
        </p:nvSpPr>
        <p:spPr>
          <a:xfrm>
            <a:off x="152399" y="1219200"/>
            <a:ext cx="2578729" cy="5078313"/>
          </a:xfrm>
          <a:prstGeom prst="rect">
            <a:avLst/>
          </a:prstGeom>
          <a:noFill/>
        </p:spPr>
        <p:txBody>
          <a:bodyPr wrap="square" rtlCol="0">
            <a:spAutoFit/>
          </a:bodyPr>
          <a:lstStyle/>
          <a:p>
            <a:pPr marL="285750" indent="-285750">
              <a:buFont typeface="Arial" panose="020B0604020202020204" pitchFamily="34" charset="0"/>
              <a:buChar char="•"/>
            </a:pPr>
            <a:r>
              <a:rPr lang="en-US" dirty="0" smtClean="0"/>
              <a:t>Apps </a:t>
            </a:r>
            <a:r>
              <a:rPr lang="en-US" dirty="0" smtClean="0">
                <a:sym typeface="Wingdings" panose="05000000000000000000" pitchFamily="2" charset="2"/>
              </a:rPr>
              <a:t> </a:t>
            </a:r>
            <a:r>
              <a:rPr lang="en-US" dirty="0" err="1" smtClean="0">
                <a:sym typeface="Wingdings" panose="05000000000000000000" pitchFamily="2" charset="2"/>
              </a:rPr>
              <a:t>Reactome</a:t>
            </a:r>
            <a:r>
              <a:rPr lang="en-US" dirty="0" smtClean="0">
                <a:sym typeface="Wingdings" panose="05000000000000000000" pitchFamily="2" charset="2"/>
              </a:rPr>
              <a:t> FI  </a:t>
            </a:r>
            <a:r>
              <a:rPr lang="en-US" dirty="0" err="1" smtClean="0">
                <a:sym typeface="Wingdings" panose="05000000000000000000" pitchFamily="2" charset="2"/>
              </a:rPr>
              <a:t>Reactome</a:t>
            </a:r>
            <a:r>
              <a:rPr lang="en-US" dirty="0" smtClean="0">
                <a:sym typeface="Wingdings" panose="05000000000000000000" pitchFamily="2" charset="2"/>
              </a:rPr>
              <a:t> Pathways</a:t>
            </a:r>
            <a:endParaRPr lang="en-US" dirty="0">
              <a:sym typeface="Wingdings" panose="05000000000000000000" pitchFamily="2" charset="2"/>
            </a:endParaRPr>
          </a:p>
          <a:p>
            <a:pPr marL="285750" indent="-285750">
              <a:buFont typeface="Arial" panose="020B0604020202020204" pitchFamily="34" charset="0"/>
              <a:buChar char="•"/>
            </a:pPr>
            <a:r>
              <a:rPr lang="en-US" dirty="0" smtClean="0">
                <a:sym typeface="Wingdings" panose="05000000000000000000" pitchFamily="2" charset="2"/>
              </a:rPr>
              <a:t>Select the pathway/mechanism of interest</a:t>
            </a:r>
            <a:endParaRPr lang="en-US" dirty="0">
              <a:sym typeface="Wingdings" panose="05000000000000000000" pitchFamily="2" charset="2"/>
            </a:endParaRPr>
          </a:p>
          <a:p>
            <a:pPr marL="285750" indent="-285750">
              <a:buFont typeface="Arial" panose="020B0604020202020204" pitchFamily="34" charset="0"/>
              <a:buChar char="•"/>
            </a:pPr>
            <a:r>
              <a:rPr lang="en-US" dirty="0" smtClean="0">
                <a:sym typeface="Wingdings" panose="05000000000000000000" pitchFamily="2" charset="2"/>
              </a:rPr>
              <a:t>Right click and select “View in Diagram</a:t>
            </a:r>
          </a:p>
          <a:p>
            <a:pPr marL="285750" indent="-285750">
              <a:buFont typeface="Arial" panose="020B0604020202020204" pitchFamily="34" charset="0"/>
              <a:buChar char="•"/>
            </a:pPr>
            <a:r>
              <a:rPr lang="en-US" dirty="0" smtClean="0">
                <a:sym typeface="Wingdings" panose="05000000000000000000" pitchFamily="2" charset="2"/>
              </a:rPr>
              <a:t>Right click on the empty space in the network view panel </a:t>
            </a:r>
          </a:p>
          <a:p>
            <a:pPr marL="285750" indent="-285750">
              <a:buFont typeface="Arial" panose="020B0604020202020204" pitchFamily="34" charset="0"/>
              <a:buChar char="•"/>
            </a:pPr>
            <a:r>
              <a:rPr lang="en-US" dirty="0" smtClean="0">
                <a:sym typeface="Wingdings" panose="05000000000000000000" pitchFamily="2" charset="2"/>
              </a:rPr>
              <a:t>Options to export/search</a:t>
            </a:r>
          </a:p>
          <a:p>
            <a:pPr marL="285750" indent="-285750">
              <a:buFont typeface="Arial" panose="020B0604020202020204" pitchFamily="34" charset="0"/>
              <a:buChar char="•"/>
            </a:pPr>
            <a:r>
              <a:rPr lang="en-US" dirty="0" smtClean="0">
                <a:sym typeface="Wingdings" panose="05000000000000000000" pitchFamily="2" charset="2"/>
              </a:rPr>
              <a:t>Search </a:t>
            </a:r>
            <a:r>
              <a:rPr lang="en-US" dirty="0" err="1" smtClean="0">
                <a:sym typeface="Wingdings" panose="05000000000000000000" pitchFamily="2" charset="2"/>
              </a:rPr>
              <a:t>Nephrin</a:t>
            </a:r>
            <a:endParaRPr lang="en-US" dirty="0" smtClean="0">
              <a:sym typeface="Wingdings" panose="05000000000000000000" pitchFamily="2" charset="2"/>
            </a:endParaRPr>
          </a:p>
          <a:p>
            <a:pPr marL="285750" indent="-285750">
              <a:buFont typeface="Arial" panose="020B0604020202020204" pitchFamily="34" charset="0"/>
              <a:buChar char="•"/>
            </a:pPr>
            <a:r>
              <a:rPr lang="en-US" dirty="0" smtClean="0">
                <a:sym typeface="Wingdings" panose="05000000000000000000" pitchFamily="2" charset="2"/>
              </a:rPr>
              <a:t>Right click “</a:t>
            </a:r>
            <a:r>
              <a:rPr lang="en-US" dirty="0" err="1" smtClean="0">
                <a:sym typeface="Wingdings" panose="05000000000000000000" pitchFamily="2" charset="2"/>
              </a:rPr>
              <a:t>Nephrin</a:t>
            </a:r>
            <a:r>
              <a:rPr lang="en-US" dirty="0" smtClean="0">
                <a:sym typeface="Wingdings" panose="05000000000000000000" pitchFamily="2" charset="2"/>
              </a:rPr>
              <a:t> dimer” and select “List </a:t>
            </a:r>
            <a:r>
              <a:rPr lang="en-US" dirty="0">
                <a:sym typeface="Wingdings" panose="05000000000000000000" pitchFamily="2" charset="2"/>
              </a:rPr>
              <a:t>G</a:t>
            </a:r>
            <a:r>
              <a:rPr lang="en-US" dirty="0" smtClean="0">
                <a:sym typeface="Wingdings" panose="05000000000000000000" pitchFamily="2" charset="2"/>
              </a:rPr>
              <a:t>enes”</a:t>
            </a:r>
          </a:p>
          <a:p>
            <a:pPr marL="285750" indent="-285750">
              <a:buFont typeface="Arial" panose="020B0604020202020204" pitchFamily="34" charset="0"/>
              <a:buChar char="•"/>
            </a:pPr>
            <a:endParaRPr lang="en-US" dirty="0"/>
          </a:p>
        </p:txBody>
      </p:sp>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2331047"/>
            <a:ext cx="2689225" cy="2206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51260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2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4553" y="152400"/>
            <a:ext cx="8229600" cy="838200"/>
          </a:xfrm>
        </p:spPr>
        <p:txBody>
          <a:bodyPr/>
          <a:lstStyle/>
          <a:p>
            <a:r>
              <a:rPr lang="en-US" dirty="0" smtClean="0"/>
              <a:t>Creating Network using the app</a:t>
            </a:r>
            <a:endParaRPr lang="en-US" dirty="0"/>
          </a:p>
        </p:txBody>
      </p:sp>
      <p:pic>
        <p:nvPicPr>
          <p:cNvPr id="11267"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2689" t="12385" r="19040" b="11556"/>
          <a:stretch/>
        </p:blipFill>
        <p:spPr bwMode="auto">
          <a:xfrm>
            <a:off x="5714999" y="4653362"/>
            <a:ext cx="2702459" cy="2204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6" name="Group 5"/>
          <p:cNvGrpSpPr/>
          <p:nvPr/>
        </p:nvGrpSpPr>
        <p:grpSpPr>
          <a:xfrm>
            <a:off x="2895599" y="914401"/>
            <a:ext cx="4436953" cy="3738962"/>
            <a:chOff x="304800" y="990601"/>
            <a:chExt cx="4055953" cy="2866552"/>
          </a:xfrm>
        </p:grpSpPr>
        <p:pic>
          <p:nvPicPr>
            <p:cNvPr id="1126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414" t="4140" r="19882" b="7992"/>
            <a:stretch/>
          </p:blipFill>
          <p:spPr bwMode="auto">
            <a:xfrm>
              <a:off x="304800" y="990601"/>
              <a:ext cx="4055953" cy="28665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5" name="Straight Arrow Connector 4"/>
            <p:cNvCxnSpPr/>
            <p:nvPr/>
          </p:nvCxnSpPr>
          <p:spPr>
            <a:xfrm>
              <a:off x="1752600" y="2728865"/>
              <a:ext cx="304800" cy="15240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
        <p:nvSpPr>
          <p:cNvPr id="10" name="TextBox 9"/>
          <p:cNvSpPr txBox="1"/>
          <p:nvPr/>
        </p:nvSpPr>
        <p:spPr>
          <a:xfrm>
            <a:off x="27160" y="1981200"/>
            <a:ext cx="2578729" cy="2585323"/>
          </a:xfrm>
          <a:prstGeom prst="rect">
            <a:avLst/>
          </a:prstGeom>
          <a:noFill/>
        </p:spPr>
        <p:txBody>
          <a:bodyPr wrap="square" rtlCol="0">
            <a:spAutoFit/>
          </a:bodyPr>
          <a:lstStyle/>
          <a:p>
            <a:pPr marL="285750" indent="-285750">
              <a:buFont typeface="Arial" panose="020B0604020202020204" pitchFamily="34" charset="0"/>
              <a:buChar char="•"/>
            </a:pPr>
            <a:r>
              <a:rPr lang="en-US" dirty="0" smtClean="0"/>
              <a:t>Apps </a:t>
            </a:r>
            <a:r>
              <a:rPr lang="en-US" dirty="0" smtClean="0">
                <a:sym typeface="Wingdings" panose="05000000000000000000" pitchFamily="2" charset="2"/>
              </a:rPr>
              <a:t> </a:t>
            </a:r>
            <a:r>
              <a:rPr lang="en-US" dirty="0" err="1" smtClean="0">
                <a:sym typeface="Wingdings" panose="05000000000000000000" pitchFamily="2" charset="2"/>
              </a:rPr>
              <a:t>Reactome</a:t>
            </a:r>
            <a:r>
              <a:rPr lang="en-US" dirty="0" smtClean="0">
                <a:sym typeface="Wingdings" panose="05000000000000000000" pitchFamily="2" charset="2"/>
              </a:rPr>
              <a:t> FI  </a:t>
            </a:r>
            <a:r>
              <a:rPr lang="en-US" dirty="0" err="1" smtClean="0">
                <a:sym typeface="Wingdings" panose="05000000000000000000" pitchFamily="2" charset="2"/>
              </a:rPr>
              <a:t>GeneSet</a:t>
            </a:r>
            <a:r>
              <a:rPr lang="en-US" dirty="0" smtClean="0">
                <a:sym typeface="Wingdings" panose="05000000000000000000" pitchFamily="2" charset="2"/>
              </a:rPr>
              <a:t> Mutation Analysis</a:t>
            </a:r>
          </a:p>
          <a:p>
            <a:pPr marL="285750" indent="-285750">
              <a:buFont typeface="Arial" panose="020B0604020202020204" pitchFamily="34" charset="0"/>
              <a:buChar char="•"/>
            </a:pPr>
            <a:r>
              <a:rPr lang="en-US" dirty="0" smtClean="0">
                <a:sym typeface="Wingdings" panose="05000000000000000000" pitchFamily="2" charset="2"/>
              </a:rPr>
              <a:t>Select the most recent version</a:t>
            </a:r>
            <a:endParaRPr lang="en-US" dirty="0">
              <a:sym typeface="Wingdings" panose="05000000000000000000" pitchFamily="2" charset="2"/>
            </a:endParaRPr>
          </a:p>
          <a:p>
            <a:pPr marL="285750" indent="-285750">
              <a:buFont typeface="Arial" panose="020B0604020202020204" pitchFamily="34" charset="0"/>
              <a:buChar char="•"/>
            </a:pPr>
            <a:r>
              <a:rPr lang="en-US" dirty="0" smtClean="0">
                <a:sym typeface="Wingdings" panose="05000000000000000000" pitchFamily="2" charset="2"/>
              </a:rPr>
              <a:t>Upload your list of genes, one gene symbol per line</a:t>
            </a:r>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176916525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367420"/>
            <a:ext cx="2438400" cy="1981199"/>
          </a:xfrm>
        </p:spPr>
        <p:txBody>
          <a:bodyPr>
            <a:normAutofit lnSpcReduction="10000"/>
          </a:bodyPr>
          <a:lstStyle/>
          <a:p>
            <a:r>
              <a:rPr lang="en-US" sz="1600" dirty="0"/>
              <a:t>Right click on the empty space in the network view panel </a:t>
            </a:r>
            <a:endParaRPr lang="en-US" sz="1600" dirty="0" smtClean="0"/>
          </a:p>
          <a:p>
            <a:r>
              <a:rPr lang="en-US" sz="1600" dirty="0" smtClean="0"/>
              <a:t>Select “Fetch FI Annotations</a:t>
            </a:r>
          </a:p>
          <a:p>
            <a:r>
              <a:rPr lang="en-US" sz="1600" dirty="0" smtClean="0">
                <a:solidFill>
                  <a:srgbClr val="FF0000"/>
                </a:solidFill>
              </a:rPr>
              <a:t>Look for changes in the connections between genes</a:t>
            </a:r>
            <a:endParaRPr lang="en-US" sz="1600" dirty="0">
              <a:solidFill>
                <a:srgbClr val="FF0000"/>
              </a:solidFill>
            </a:endParaRPr>
          </a:p>
        </p:txBody>
      </p:sp>
      <p:grpSp>
        <p:nvGrpSpPr>
          <p:cNvPr id="6" name="Group 5"/>
          <p:cNvGrpSpPr/>
          <p:nvPr/>
        </p:nvGrpSpPr>
        <p:grpSpPr>
          <a:xfrm>
            <a:off x="76200" y="76200"/>
            <a:ext cx="8991600" cy="2286000"/>
            <a:chOff x="76200" y="76200"/>
            <a:chExt cx="8991600" cy="2286000"/>
          </a:xfrm>
        </p:grpSpPr>
        <p:pic>
          <p:nvPicPr>
            <p:cNvPr id="12290"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3310" t="12441" r="20735" b="39794"/>
            <a:stretch/>
          </p:blipFill>
          <p:spPr bwMode="auto">
            <a:xfrm>
              <a:off x="3327148" y="304800"/>
              <a:ext cx="3376942" cy="18016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76200" y="76200"/>
              <a:ext cx="8991600" cy="2286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Group 8"/>
          <p:cNvGrpSpPr/>
          <p:nvPr/>
        </p:nvGrpSpPr>
        <p:grpSpPr>
          <a:xfrm>
            <a:off x="76200" y="2471594"/>
            <a:ext cx="8991600" cy="2252805"/>
            <a:chOff x="76200" y="2471594"/>
            <a:chExt cx="8991600" cy="2252805"/>
          </a:xfrm>
        </p:grpSpPr>
        <p:sp>
          <p:nvSpPr>
            <p:cNvPr id="5" name="Content Placeholder 2"/>
            <p:cNvSpPr txBox="1">
              <a:spLocks/>
            </p:cNvSpPr>
            <p:nvPr/>
          </p:nvSpPr>
          <p:spPr>
            <a:xfrm>
              <a:off x="267077" y="2743200"/>
              <a:ext cx="3048000" cy="198119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400" dirty="0" smtClean="0"/>
                <a:t>Right click on the empty space in the network view panel </a:t>
              </a:r>
            </a:p>
            <a:p>
              <a:r>
                <a:rPr lang="en-US" sz="1400" dirty="0" smtClean="0"/>
                <a:t>Select Analyze Network Functions </a:t>
              </a:r>
              <a:r>
                <a:rPr lang="en-US" sz="1400" dirty="0" smtClean="0">
                  <a:sym typeface="Wingdings" panose="05000000000000000000" pitchFamily="2" charset="2"/>
                </a:rPr>
                <a:t> Pathway Enrichment</a:t>
              </a:r>
            </a:p>
            <a:p>
              <a:r>
                <a:rPr lang="en-US" sz="1400" dirty="0" smtClean="0">
                  <a:sym typeface="Wingdings" panose="05000000000000000000" pitchFamily="2" charset="2"/>
                </a:rPr>
                <a:t>Select pathway of interest from the bottom panel </a:t>
              </a:r>
            </a:p>
            <a:p>
              <a:r>
                <a:rPr lang="en-US" sz="1400" dirty="0" smtClean="0">
                  <a:solidFill>
                    <a:srgbClr val="FF0000"/>
                  </a:solidFill>
                  <a:sym typeface="Wingdings" panose="05000000000000000000" pitchFamily="2" charset="2"/>
                </a:rPr>
                <a:t>All members of this pathway are highlighted in the network</a:t>
              </a:r>
              <a:endParaRPr lang="en-US" sz="1400" dirty="0" smtClean="0">
                <a:solidFill>
                  <a:srgbClr val="FF0000"/>
                </a:solidFill>
              </a:endParaRPr>
            </a:p>
          </p:txBody>
        </p:sp>
        <p:pic>
          <p:nvPicPr>
            <p:cNvPr id="12291"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2979" t="12819" r="19760" b="13142"/>
            <a:stretch/>
          </p:blipFill>
          <p:spPr bwMode="auto">
            <a:xfrm>
              <a:off x="3644019" y="2471594"/>
              <a:ext cx="2743200" cy="22168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p:cNvSpPr/>
            <p:nvPr/>
          </p:nvSpPr>
          <p:spPr>
            <a:xfrm>
              <a:off x="76200" y="2471594"/>
              <a:ext cx="8991600" cy="225280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10"/>
          <p:cNvGrpSpPr/>
          <p:nvPr/>
        </p:nvGrpSpPr>
        <p:grpSpPr>
          <a:xfrm>
            <a:off x="76200" y="4807630"/>
            <a:ext cx="8991600" cy="1981199"/>
            <a:chOff x="76200" y="4807630"/>
            <a:chExt cx="8991600" cy="1981199"/>
          </a:xfrm>
        </p:grpSpPr>
        <p:sp>
          <p:nvSpPr>
            <p:cNvPr id="7" name="Content Placeholder 2"/>
            <p:cNvSpPr txBox="1">
              <a:spLocks/>
            </p:cNvSpPr>
            <p:nvPr/>
          </p:nvSpPr>
          <p:spPr>
            <a:xfrm>
              <a:off x="267077" y="4807630"/>
              <a:ext cx="3048000" cy="198119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400" dirty="0" smtClean="0"/>
                <a:t>Click on the empty space in the network view panel </a:t>
              </a:r>
            </a:p>
            <a:p>
              <a:r>
                <a:rPr lang="en-US" sz="1400" dirty="0" smtClean="0"/>
                <a:t>Select Genes of interest</a:t>
              </a:r>
              <a:endParaRPr lang="en-US" sz="1400" dirty="0" smtClean="0">
                <a:sym typeface="Wingdings" panose="05000000000000000000" pitchFamily="2" charset="2"/>
              </a:endParaRPr>
            </a:p>
            <a:p>
              <a:r>
                <a:rPr lang="en-US" sz="1400" dirty="0" smtClean="0">
                  <a:solidFill>
                    <a:srgbClr val="FF0000"/>
                  </a:solidFill>
                  <a:sym typeface="Wingdings" panose="05000000000000000000" pitchFamily="2" charset="2"/>
                </a:rPr>
                <a:t>All pathways interacting with these genes are highlighted in the bottom panel.</a:t>
              </a:r>
              <a:endParaRPr lang="en-US" sz="1400" dirty="0" smtClean="0">
                <a:solidFill>
                  <a:srgbClr val="FF0000"/>
                </a:solidFill>
              </a:endParaRPr>
            </a:p>
          </p:txBody>
        </p:sp>
        <p:pic>
          <p:nvPicPr>
            <p:cNvPr id="12292" name="Picture 4"/>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6167" t="17019" r="16502" b="12976"/>
            <a:stretch/>
          </p:blipFill>
          <p:spPr bwMode="auto">
            <a:xfrm>
              <a:off x="4027282" y="4897727"/>
              <a:ext cx="2359937" cy="18010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ctangle 9"/>
            <p:cNvSpPr/>
            <p:nvPr/>
          </p:nvSpPr>
          <p:spPr>
            <a:xfrm>
              <a:off x="76200" y="4807630"/>
              <a:ext cx="8991600" cy="1981199"/>
            </a:xfrm>
            <a:prstGeom prst="rect">
              <a:avLst/>
            </a:prstGeom>
            <a:no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Rectangle 3"/>
          <p:cNvSpPr/>
          <p:nvPr/>
        </p:nvSpPr>
        <p:spPr>
          <a:xfrm>
            <a:off x="6019800" y="511314"/>
            <a:ext cx="2819400" cy="1415772"/>
          </a:xfrm>
          <a:prstGeom prst="rect">
            <a:avLst/>
          </a:prstGeom>
        </p:spPr>
        <p:txBody>
          <a:bodyPr wrap="square">
            <a:spAutoFit/>
          </a:bodyPr>
          <a:lstStyle/>
          <a:p>
            <a:pPr marL="285750" indent="-285750">
              <a:buFont typeface="Arial" panose="020B0604020202020204" pitchFamily="34" charset="0"/>
              <a:buChar char="•"/>
            </a:pPr>
            <a:r>
              <a:rPr lang="en-US" dirty="0" smtClean="0"/>
              <a:t>"-&gt;" </a:t>
            </a:r>
            <a:r>
              <a:rPr lang="en-US" sz="1400" dirty="0" smtClean="0"/>
              <a:t>activating/catalyzing</a:t>
            </a:r>
            <a:r>
              <a:rPr lang="en-US" dirty="0" smtClean="0"/>
              <a:t> </a:t>
            </a:r>
          </a:p>
          <a:p>
            <a:pPr marL="285750" indent="-285750">
              <a:buFont typeface="Arial" panose="020B0604020202020204" pitchFamily="34" charset="0"/>
              <a:buChar char="•"/>
            </a:pPr>
            <a:r>
              <a:rPr lang="en-US" dirty="0" smtClean="0"/>
              <a:t>"-|" </a:t>
            </a:r>
            <a:r>
              <a:rPr lang="en-US" sz="1400" dirty="0"/>
              <a:t>for </a:t>
            </a:r>
            <a:r>
              <a:rPr lang="en-US" sz="1400" dirty="0" smtClean="0"/>
              <a:t>inhibition</a:t>
            </a:r>
            <a:endParaRPr lang="en-US" dirty="0" smtClean="0"/>
          </a:p>
          <a:p>
            <a:pPr marL="285750" indent="-285750">
              <a:buFont typeface="Arial" panose="020B0604020202020204" pitchFamily="34" charset="0"/>
              <a:buChar char="•"/>
            </a:pPr>
            <a:r>
              <a:rPr lang="en-US" dirty="0" smtClean="0"/>
              <a:t>"-" </a:t>
            </a:r>
            <a:r>
              <a:rPr lang="en-US" sz="1400" dirty="0" smtClean="0"/>
              <a:t>FIs </a:t>
            </a:r>
            <a:r>
              <a:rPr lang="en-US" sz="1400" dirty="0"/>
              <a:t>extracted from </a:t>
            </a:r>
            <a:r>
              <a:rPr lang="en-US" sz="1400" dirty="0" smtClean="0"/>
              <a:t>complexes </a:t>
            </a:r>
            <a:r>
              <a:rPr lang="en-US" sz="1400" dirty="0"/>
              <a:t>or </a:t>
            </a:r>
            <a:r>
              <a:rPr lang="en-US" sz="1400" dirty="0" smtClean="0"/>
              <a:t>inputs</a:t>
            </a:r>
          </a:p>
          <a:p>
            <a:pPr marL="285750" indent="-285750">
              <a:buFont typeface="Arial" panose="020B0604020202020204" pitchFamily="34" charset="0"/>
              <a:buChar char="•"/>
            </a:pPr>
            <a:r>
              <a:rPr lang="en-US" dirty="0" smtClean="0"/>
              <a:t>"---" </a:t>
            </a:r>
            <a:r>
              <a:rPr lang="en-US" sz="1400" dirty="0" smtClean="0"/>
              <a:t>predicted </a:t>
            </a:r>
            <a:r>
              <a:rPr lang="en-US" sz="1400" dirty="0"/>
              <a:t>FIs</a:t>
            </a:r>
          </a:p>
        </p:txBody>
      </p:sp>
    </p:spTree>
    <p:extLst>
      <p:ext uri="{BB962C8B-B14F-4D97-AF65-F5344CB8AC3E}">
        <p14:creationId xmlns:p14="http://schemas.microsoft.com/office/powerpoint/2010/main" val="1927124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353397" y="0"/>
            <a:ext cx="2437206" cy="769441"/>
          </a:xfrm>
          <a:prstGeom prst="rect">
            <a:avLst/>
          </a:prstGeom>
          <a:noFill/>
        </p:spPr>
        <p:txBody>
          <a:bodyPr wrap="none" rtlCol="0">
            <a:spAutoFit/>
          </a:bodyPr>
          <a:lstStyle/>
          <a:p>
            <a:r>
              <a:rPr lang="en-US" sz="4400" dirty="0" smtClean="0"/>
              <a:t>Metscape</a:t>
            </a:r>
            <a:endParaRPr lang="en-US" sz="4400" dirty="0"/>
          </a:p>
        </p:txBody>
      </p:sp>
      <p:sp>
        <p:nvSpPr>
          <p:cNvPr id="22" name="Rectangle 21"/>
          <p:cNvSpPr/>
          <p:nvPr/>
        </p:nvSpPr>
        <p:spPr>
          <a:xfrm>
            <a:off x="152400" y="769440"/>
            <a:ext cx="8839200" cy="3046988"/>
          </a:xfrm>
          <a:prstGeom prst="rect">
            <a:avLst/>
          </a:prstGeom>
        </p:spPr>
        <p:txBody>
          <a:bodyPr wrap="square">
            <a:spAutoFit/>
          </a:bodyPr>
          <a:lstStyle/>
          <a:p>
            <a:pPr marL="342900" lvl="0" indent="-342900" algn="just" fontAlgn="base">
              <a:spcAft>
                <a:spcPct val="0"/>
              </a:spcAft>
              <a:buSzPct val="80000"/>
              <a:buFont typeface="Arial" pitchFamily="34" charset="0"/>
              <a:buChar char="•"/>
              <a:defRPr/>
            </a:pPr>
            <a:r>
              <a:rPr lang="en-US" sz="2400" kern="0" dirty="0"/>
              <a:t>Provide the context for experimental data</a:t>
            </a:r>
          </a:p>
          <a:p>
            <a:pPr marL="342900" lvl="0" indent="-342900" algn="just" fontAlgn="base">
              <a:spcAft>
                <a:spcPct val="0"/>
              </a:spcAft>
              <a:buSzPct val="80000"/>
              <a:buFont typeface="Arial" pitchFamily="34" charset="0"/>
              <a:buChar char="•"/>
              <a:defRPr/>
            </a:pPr>
            <a:r>
              <a:rPr lang="en-US" sz="2400" kern="0" dirty="0"/>
              <a:t>Utilize prior knowledge of metabolic networks</a:t>
            </a:r>
          </a:p>
          <a:p>
            <a:pPr marL="342900" lvl="0" indent="-342900" algn="just" fontAlgn="base">
              <a:spcAft>
                <a:spcPct val="0"/>
              </a:spcAft>
              <a:buSzPct val="80000"/>
              <a:buFont typeface="Arial" pitchFamily="34" charset="0"/>
              <a:buChar char="•"/>
              <a:defRPr/>
            </a:pPr>
            <a:r>
              <a:rPr lang="en-US" sz="2400" kern="0" dirty="0"/>
              <a:t>Display multiple measurements across observations, time points, experimental </a:t>
            </a:r>
            <a:r>
              <a:rPr lang="en-US" sz="2400" kern="0" dirty="0" smtClean="0"/>
              <a:t>conditions, </a:t>
            </a:r>
            <a:r>
              <a:rPr lang="en-US" sz="2400" kern="0" dirty="0"/>
              <a:t>etc.</a:t>
            </a:r>
          </a:p>
          <a:p>
            <a:pPr marL="342900" lvl="0" indent="-342900" algn="just" fontAlgn="base">
              <a:spcAft>
                <a:spcPct val="0"/>
              </a:spcAft>
              <a:buSzPct val="80000"/>
              <a:buFont typeface="Arial" pitchFamily="34" charset="0"/>
              <a:buChar char="•"/>
              <a:defRPr/>
            </a:pPr>
            <a:r>
              <a:rPr lang="en-US" sz="2400" kern="0" dirty="0"/>
              <a:t>Integrate multidimensional data</a:t>
            </a:r>
          </a:p>
          <a:p>
            <a:pPr marL="800100" lvl="1" indent="-342900" algn="just" fontAlgn="base">
              <a:spcAft>
                <a:spcPct val="0"/>
              </a:spcAft>
              <a:buSzPct val="80000"/>
              <a:buFont typeface="Arial" pitchFamily="34" charset="0"/>
              <a:buChar char="•"/>
              <a:defRPr/>
            </a:pPr>
            <a:r>
              <a:rPr lang="en-US" sz="2400" kern="0" dirty="0"/>
              <a:t>Can be gene expression and metabolomics data</a:t>
            </a:r>
          </a:p>
          <a:p>
            <a:pPr marL="342900" lvl="0" indent="-342900" algn="just" fontAlgn="base">
              <a:spcAft>
                <a:spcPct val="0"/>
              </a:spcAft>
              <a:buSzPct val="80000"/>
              <a:buFont typeface="Arial" pitchFamily="34" charset="0"/>
              <a:buChar char="•"/>
              <a:defRPr/>
            </a:pPr>
            <a:r>
              <a:rPr lang="en-US" sz="2400" kern="0" dirty="0"/>
              <a:t>Provide broader view of metabolic networks</a:t>
            </a:r>
          </a:p>
          <a:p>
            <a:pPr marL="342900" lvl="0" indent="-342900" algn="just" fontAlgn="base">
              <a:spcAft>
                <a:spcPct val="0"/>
              </a:spcAft>
              <a:buSzPct val="80000"/>
              <a:buFont typeface="Arial" pitchFamily="34" charset="0"/>
              <a:buChar char="•"/>
              <a:defRPr/>
            </a:pPr>
            <a:r>
              <a:rPr lang="en-US" sz="2400" kern="0" dirty="0"/>
              <a:t>Link to diseases</a:t>
            </a:r>
          </a:p>
        </p:txBody>
      </p:sp>
      <p:grpSp>
        <p:nvGrpSpPr>
          <p:cNvPr id="5" name="Group 4"/>
          <p:cNvGrpSpPr/>
          <p:nvPr/>
        </p:nvGrpSpPr>
        <p:grpSpPr>
          <a:xfrm>
            <a:off x="114300" y="3733800"/>
            <a:ext cx="8894630" cy="3124200"/>
            <a:chOff x="114300" y="3733800"/>
            <a:chExt cx="8894630" cy="3124200"/>
          </a:xfrm>
        </p:grpSpPr>
        <p:pic>
          <p:nvPicPr>
            <p:cNvPr id="25" name="Picture 24"/>
            <p:cNvPicPr>
              <a:picLocks noChangeAspect="1"/>
            </p:cNvPicPr>
            <p:nvPr/>
          </p:nvPicPr>
          <p:blipFill>
            <a:blip r:embed="rId3"/>
            <a:stretch>
              <a:fillRect/>
            </a:stretch>
          </p:blipFill>
          <p:spPr>
            <a:xfrm>
              <a:off x="114300" y="3733800"/>
              <a:ext cx="8894630" cy="3124200"/>
            </a:xfrm>
            <a:prstGeom prst="rect">
              <a:avLst/>
            </a:prstGeom>
          </p:spPr>
        </p:pic>
        <p:sp>
          <p:nvSpPr>
            <p:cNvPr id="4" name="TextBox 3"/>
            <p:cNvSpPr txBox="1"/>
            <p:nvPr/>
          </p:nvSpPr>
          <p:spPr>
            <a:xfrm>
              <a:off x="6705600" y="5180484"/>
              <a:ext cx="1676400" cy="230832"/>
            </a:xfrm>
            <a:prstGeom prst="rect">
              <a:avLst/>
            </a:prstGeom>
            <a:solidFill>
              <a:schemeClr val="bg1">
                <a:lumMod val="95000"/>
              </a:schemeClr>
            </a:solidFill>
          </p:spPr>
          <p:txBody>
            <a:bodyPr wrap="square" rtlCol="0">
              <a:spAutoFit/>
            </a:bodyPr>
            <a:lstStyle/>
            <a:p>
              <a:r>
                <a:rPr lang="en-US" sz="900" dirty="0" smtClean="0"/>
                <a:t>                    SPGRAM</a:t>
              </a:r>
              <a:endParaRPr lang="en-US" sz="900" dirty="0"/>
            </a:p>
          </p:txBody>
        </p:sp>
      </p:grpSp>
    </p:spTree>
    <p:extLst>
      <p:ext uri="{BB962C8B-B14F-4D97-AF65-F5344CB8AC3E}">
        <p14:creationId xmlns:p14="http://schemas.microsoft.com/office/powerpoint/2010/main" val="254755316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a:xfrm>
            <a:off x="457200" y="0"/>
            <a:ext cx="8077200" cy="762000"/>
          </a:xfrm>
        </p:spPr>
        <p:txBody>
          <a:bodyPr anchor="t"/>
          <a:lstStyle/>
          <a:p>
            <a:r>
              <a:rPr lang="en-US" dirty="0" err="1" smtClean="0"/>
              <a:t>Cytoscape</a:t>
            </a:r>
            <a:endParaRPr lang="en-US" dirty="0" smtClean="0"/>
          </a:p>
        </p:txBody>
      </p:sp>
      <p:sp>
        <p:nvSpPr>
          <p:cNvPr id="13315" name="Content Placeholder 2"/>
          <p:cNvSpPr>
            <a:spLocks noGrp="1"/>
          </p:cNvSpPr>
          <p:nvPr>
            <p:ph idx="1"/>
          </p:nvPr>
        </p:nvSpPr>
        <p:spPr>
          <a:xfrm>
            <a:off x="304800" y="990600"/>
            <a:ext cx="8686800" cy="5562600"/>
          </a:xfrm>
        </p:spPr>
        <p:txBody>
          <a:bodyPr>
            <a:normAutofit/>
          </a:bodyPr>
          <a:lstStyle/>
          <a:p>
            <a:r>
              <a:rPr lang="en-US" sz="2800" dirty="0" smtClean="0"/>
              <a:t>Cytoscape = an open source platform for visualizing and integrating complex </a:t>
            </a:r>
            <a:r>
              <a:rPr lang="en-US" sz="2800" dirty="0" err="1" smtClean="0"/>
              <a:t>biomolecular</a:t>
            </a:r>
            <a:r>
              <a:rPr lang="en-US" sz="2800" dirty="0" smtClean="0"/>
              <a:t> networks/databases with any high throughput data.</a:t>
            </a:r>
          </a:p>
          <a:p>
            <a:r>
              <a:rPr lang="en-US" sz="2800" dirty="0" smtClean="0"/>
              <a:t>Software “core” provides basic network  functionality</a:t>
            </a:r>
          </a:p>
          <a:p>
            <a:r>
              <a:rPr lang="en-US" sz="2800" dirty="0" err="1" smtClean="0"/>
              <a:t>Cytoscape</a:t>
            </a:r>
            <a:r>
              <a:rPr lang="en-US" sz="2800" dirty="0" smtClean="0"/>
              <a:t> </a:t>
            </a:r>
            <a:r>
              <a:rPr lang="en-US" sz="2800" dirty="0"/>
              <a:t>“Plugins”/”apps” are developed  for several problem domains including  </a:t>
            </a:r>
            <a:r>
              <a:rPr lang="en-US" sz="2800" b="1" dirty="0"/>
              <a:t>Biology</a:t>
            </a:r>
            <a:r>
              <a:rPr lang="en-US" sz="2800" dirty="0"/>
              <a:t>, Social Sciences and Semantic </a:t>
            </a:r>
            <a:r>
              <a:rPr lang="en-US" sz="2800" dirty="0" smtClean="0"/>
              <a:t>Web</a:t>
            </a:r>
          </a:p>
          <a:p>
            <a:pPr marL="0" indent="0" eaLnBrk="1" hangingPunct="1">
              <a:buNone/>
            </a:pPr>
            <a:endParaRPr lang="en-US" sz="2800" dirty="0" smtClean="0"/>
          </a:p>
          <a:p>
            <a:r>
              <a:rPr lang="en-US" sz="2000" dirty="0"/>
              <a:t>Initially made public in 2002</a:t>
            </a:r>
          </a:p>
          <a:p>
            <a:r>
              <a:rPr lang="en-US" sz="2000" dirty="0"/>
              <a:t>Latest version = </a:t>
            </a:r>
            <a:r>
              <a:rPr lang="en-US" sz="2000" dirty="0" smtClean="0"/>
              <a:t>3.3</a:t>
            </a:r>
          </a:p>
          <a:p>
            <a:r>
              <a:rPr lang="en-US" sz="2000" dirty="0" smtClean="0"/>
              <a:t>http://www.cytoscape.org/</a:t>
            </a:r>
          </a:p>
          <a:p>
            <a:r>
              <a:rPr lang="en-US" sz="2000" dirty="0" smtClean="0"/>
              <a:t>Apps:  http://apps.cytoscape.org/</a:t>
            </a:r>
            <a:endParaRPr lang="en-US" sz="2600" dirty="0"/>
          </a:p>
          <a:p>
            <a:endParaRPr lang="en-US" dirty="0" smtClean="0"/>
          </a:p>
        </p:txBody>
      </p:sp>
    </p:spTree>
    <p:extLst>
      <p:ext uri="{BB962C8B-B14F-4D97-AF65-F5344CB8AC3E}">
        <p14:creationId xmlns:p14="http://schemas.microsoft.com/office/powerpoint/2010/main" val="225351689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517332" y="-76200"/>
            <a:ext cx="8382000" cy="762000"/>
          </a:xfrm>
        </p:spPr>
        <p:txBody>
          <a:bodyPr>
            <a:normAutofit/>
          </a:bodyPr>
          <a:lstStyle/>
          <a:p>
            <a:r>
              <a:rPr lang="en-US" sz="3200" dirty="0" smtClean="0"/>
              <a:t>Creating </a:t>
            </a:r>
            <a:r>
              <a:rPr lang="en-US" sz="3200" dirty="0"/>
              <a:t>a Network Using the </a:t>
            </a:r>
            <a:r>
              <a:rPr lang="en-US" sz="3200" dirty="0" err="1"/>
              <a:t>MetScape</a:t>
            </a:r>
            <a:r>
              <a:rPr lang="en-US" sz="3200" dirty="0"/>
              <a:t> </a:t>
            </a:r>
            <a:r>
              <a:rPr lang="en-US" sz="3200" dirty="0" smtClean="0"/>
              <a:t>App</a:t>
            </a:r>
            <a:endParaRPr lang="en-US" sz="3200" dirty="0"/>
          </a:p>
        </p:txBody>
      </p:sp>
      <p:pic>
        <p:nvPicPr>
          <p:cNvPr id="102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25132" y="2649008"/>
            <a:ext cx="1042987" cy="285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Oval 11"/>
          <p:cNvSpPr/>
          <p:nvPr/>
        </p:nvSpPr>
        <p:spPr>
          <a:xfrm>
            <a:off x="5308600" y="3200400"/>
            <a:ext cx="711200" cy="266700"/>
          </a:xfrm>
          <a:prstGeom prst="ellipse">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5308599" y="4038600"/>
            <a:ext cx="558801" cy="381000"/>
          </a:xfrm>
          <a:prstGeom prst="ellipse">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3"/>
          <p:cNvSpPr txBox="1"/>
          <p:nvPr/>
        </p:nvSpPr>
        <p:spPr>
          <a:xfrm>
            <a:off x="7696999" y="5110828"/>
            <a:ext cx="942239" cy="369897"/>
          </a:xfrm>
          <a:prstGeom prst="rect">
            <a:avLst/>
          </a:prstGeom>
          <a:solidFill>
            <a:sysClr val="window" lastClr="FFFFFF"/>
          </a:solidFill>
          <a:ln w="25400">
            <a:solidFill>
              <a:srgbClr val="FF0000"/>
            </a:solidFill>
          </a:ln>
        </p:spPr>
        <p:txBody>
          <a:bodyPr wrap="square" rtlCol="0">
            <a:noAutofit/>
          </a:bodyPr>
          <a:lstStyle/>
          <a:p>
            <a:pPr marL="0" marR="0">
              <a:spcBef>
                <a:spcPts val="0"/>
              </a:spcBef>
              <a:spcAft>
                <a:spcPts val="0"/>
              </a:spcAft>
            </a:pPr>
            <a:r>
              <a:rPr lang="en-US" sz="1000" kern="1200" dirty="0">
                <a:solidFill>
                  <a:srgbClr val="000000"/>
                </a:solidFill>
                <a:effectLst/>
                <a:latin typeface="Tw Cen MT"/>
                <a:ea typeface="Times New Roman"/>
              </a:rPr>
              <a:t>Choose Network Type</a:t>
            </a:r>
            <a:endParaRPr lang="en-US" sz="1200" dirty="0">
              <a:effectLst/>
              <a:latin typeface="Times New Roman"/>
              <a:ea typeface="Times New Roman"/>
            </a:endParaRPr>
          </a:p>
        </p:txBody>
      </p:sp>
      <p:sp>
        <p:nvSpPr>
          <p:cNvPr id="30" name="Content Placeholder 2"/>
          <p:cNvSpPr>
            <a:spLocks noGrp="1"/>
          </p:cNvSpPr>
          <p:nvPr>
            <p:ph idx="1"/>
          </p:nvPr>
        </p:nvSpPr>
        <p:spPr>
          <a:xfrm>
            <a:off x="16239" y="718840"/>
            <a:ext cx="4648200" cy="6149824"/>
          </a:xfrm>
        </p:spPr>
        <p:txBody>
          <a:bodyPr>
            <a:normAutofit fontScale="92500" lnSpcReduction="20000"/>
          </a:bodyPr>
          <a:lstStyle/>
          <a:p>
            <a:pPr marL="800100" lvl="1" indent="-342900">
              <a:buFont typeface="+mj-lt"/>
              <a:buAutoNum type="arabicPeriod"/>
            </a:pPr>
            <a:r>
              <a:rPr lang="en-US" sz="1300" dirty="0" smtClean="0"/>
              <a:t>Select Apps </a:t>
            </a:r>
            <a:r>
              <a:rPr lang="en-US" sz="1300" dirty="0"/>
              <a:t>from the menu bar</a:t>
            </a:r>
            <a:r>
              <a:rPr lang="en-US" sz="1300" dirty="0" smtClean="0"/>
              <a:t>.</a:t>
            </a:r>
          </a:p>
          <a:p>
            <a:pPr marL="800100" lvl="1" indent="-342900">
              <a:buFont typeface="+mj-lt"/>
              <a:buAutoNum type="arabicPeriod"/>
            </a:pPr>
            <a:endParaRPr lang="en-US" sz="1300" dirty="0"/>
          </a:p>
          <a:p>
            <a:pPr marL="800100" lvl="1" indent="-342900">
              <a:buFont typeface="+mj-lt"/>
              <a:buAutoNum type="arabicPeriod"/>
            </a:pPr>
            <a:r>
              <a:rPr lang="en-US" sz="1300" dirty="0" smtClean="0"/>
              <a:t>Select  </a:t>
            </a:r>
            <a:r>
              <a:rPr lang="en-US" sz="1300" dirty="0" err="1" smtClean="0"/>
              <a:t>MetScape</a:t>
            </a:r>
            <a:r>
              <a:rPr lang="en-US" sz="1300" dirty="0" smtClean="0"/>
              <a:t>  </a:t>
            </a:r>
            <a:r>
              <a:rPr lang="en-US" sz="1300" dirty="0" smtClean="0">
                <a:sym typeface="Wingdings" pitchFamily="2" charset="2"/>
              </a:rPr>
              <a:t> </a:t>
            </a:r>
            <a:r>
              <a:rPr lang="en-US" sz="1300" dirty="0" smtClean="0"/>
              <a:t> </a:t>
            </a:r>
            <a:r>
              <a:rPr lang="en-US" sz="1300" dirty="0"/>
              <a:t>Build Network</a:t>
            </a:r>
            <a:r>
              <a:rPr lang="en-US" sz="1300" dirty="0" smtClean="0"/>
              <a:t>.</a:t>
            </a:r>
          </a:p>
          <a:p>
            <a:pPr marL="800100" lvl="1" indent="-342900">
              <a:buFont typeface="+mj-lt"/>
              <a:buAutoNum type="arabicPeriod"/>
            </a:pPr>
            <a:endParaRPr lang="en-US" sz="1300" dirty="0" smtClean="0"/>
          </a:p>
          <a:p>
            <a:pPr marL="800100" lvl="1" indent="-342900">
              <a:buFont typeface="+mj-lt"/>
              <a:buAutoNum type="arabicPeriod"/>
            </a:pPr>
            <a:r>
              <a:rPr lang="en-US" sz="1300" dirty="0" smtClean="0"/>
              <a:t>Choose either Pathway-Based or Correlation-Based.</a:t>
            </a:r>
          </a:p>
          <a:p>
            <a:pPr marL="800100" lvl="1" indent="-342900">
              <a:buFont typeface="+mj-lt"/>
              <a:buAutoNum type="arabicPeriod"/>
            </a:pPr>
            <a:endParaRPr lang="en-US" sz="1300" dirty="0"/>
          </a:p>
          <a:p>
            <a:pPr marL="800100" lvl="1" indent="-342900">
              <a:buFont typeface="+mj-lt"/>
              <a:buAutoNum type="arabicPeriod"/>
            </a:pPr>
            <a:r>
              <a:rPr lang="en-US" sz="1300" dirty="0" smtClean="0"/>
              <a:t>A </a:t>
            </a:r>
            <a:r>
              <a:rPr lang="en-US" sz="1300" dirty="0" err="1"/>
              <a:t>MetScape</a:t>
            </a:r>
            <a:r>
              <a:rPr lang="en-US" sz="1300" dirty="0"/>
              <a:t> </a:t>
            </a:r>
            <a:r>
              <a:rPr lang="en-US" sz="1300" dirty="0" smtClean="0"/>
              <a:t>tab </a:t>
            </a:r>
            <a:r>
              <a:rPr lang="en-US" sz="1300" dirty="0"/>
              <a:t>should now appear on the left side of the screen, in the Control </a:t>
            </a:r>
            <a:r>
              <a:rPr lang="en-US" sz="1300" dirty="0" smtClean="0"/>
              <a:t>Panel.</a:t>
            </a:r>
          </a:p>
          <a:p>
            <a:pPr marL="457200" lvl="1" indent="0">
              <a:buNone/>
            </a:pPr>
            <a:endParaRPr lang="en-US" sz="1600" b="1" dirty="0" smtClean="0"/>
          </a:p>
          <a:p>
            <a:pPr marL="57150" indent="0">
              <a:buNone/>
            </a:pPr>
            <a:r>
              <a:rPr lang="en-US" sz="3000" b="1" dirty="0" smtClean="0">
                <a:solidFill>
                  <a:srgbClr val="00B0F0"/>
                </a:solidFill>
              </a:rPr>
              <a:t>Pathway </a:t>
            </a:r>
            <a:r>
              <a:rPr lang="en-US" sz="3000" b="1" dirty="0">
                <a:solidFill>
                  <a:srgbClr val="00B0F0"/>
                </a:solidFill>
              </a:rPr>
              <a:t>based </a:t>
            </a:r>
            <a:r>
              <a:rPr lang="en-US" sz="2000" b="1" dirty="0"/>
              <a:t>:</a:t>
            </a:r>
          </a:p>
          <a:p>
            <a:pPr marL="800100" lvl="1" indent="-342900">
              <a:buFont typeface="+mj-lt"/>
              <a:buAutoNum type="arabicPeriod"/>
            </a:pPr>
            <a:endParaRPr lang="en-US" sz="1600" dirty="0" smtClean="0"/>
          </a:p>
          <a:p>
            <a:pPr marL="800100" lvl="1" indent="-342900">
              <a:buFont typeface="+mj-lt"/>
              <a:buAutoNum type="arabicPeriod"/>
            </a:pPr>
            <a:r>
              <a:rPr lang="en-US" sz="1500" dirty="0" smtClean="0"/>
              <a:t>Use the </a:t>
            </a:r>
            <a:r>
              <a:rPr lang="en-US" sz="1500" dirty="0"/>
              <a:t>dropdown menu to choose a species, </a:t>
            </a:r>
          </a:p>
          <a:p>
            <a:pPr marL="800100" lvl="1" indent="-342900">
              <a:buFont typeface="+mj-lt"/>
              <a:buAutoNum type="arabicPeriod"/>
            </a:pPr>
            <a:r>
              <a:rPr lang="en-US" sz="1500" dirty="0" smtClean="0"/>
              <a:t>Enter data:</a:t>
            </a:r>
          </a:p>
          <a:p>
            <a:pPr marL="1200150" lvl="2" indent="-342900">
              <a:buFont typeface="+mj-lt"/>
              <a:buAutoNum type="arabicPeriod"/>
            </a:pPr>
            <a:r>
              <a:rPr lang="en-US" sz="1500" dirty="0" smtClean="0"/>
              <a:t>If </a:t>
            </a:r>
            <a:r>
              <a:rPr lang="en-US" sz="1500" dirty="0"/>
              <a:t>you have experimental </a:t>
            </a:r>
            <a:r>
              <a:rPr lang="en-US" sz="1500" dirty="0" smtClean="0"/>
              <a:t>data, browse </a:t>
            </a:r>
            <a:r>
              <a:rPr lang="en-US" sz="1500" dirty="0"/>
              <a:t>your file using the option “</a:t>
            </a:r>
            <a:r>
              <a:rPr lang="en-US" sz="1500" dirty="0" smtClean="0"/>
              <a:t>SELECT.”      </a:t>
            </a:r>
          </a:p>
          <a:p>
            <a:pPr marL="1200150" lvl="2" indent="-342900">
              <a:buFont typeface="+mj-lt"/>
              <a:buAutoNum type="arabicPeriod"/>
            </a:pPr>
            <a:r>
              <a:rPr lang="en-US" sz="1500" dirty="0" smtClean="0"/>
              <a:t>OR manually </a:t>
            </a:r>
            <a:r>
              <a:rPr lang="en-US" sz="1500" dirty="0"/>
              <a:t>enter </a:t>
            </a:r>
            <a:r>
              <a:rPr lang="en-US" sz="1500" dirty="0" smtClean="0"/>
              <a:t>compound/gene </a:t>
            </a:r>
            <a:r>
              <a:rPr lang="en-US" sz="1500" dirty="0"/>
              <a:t>names by clicking on the Add button in the </a:t>
            </a:r>
            <a:r>
              <a:rPr lang="en-US" sz="1500" dirty="0" smtClean="0"/>
              <a:t>Compounds/Gene section respectively .</a:t>
            </a:r>
          </a:p>
          <a:p>
            <a:pPr marL="857250" lvl="2" indent="0">
              <a:buNone/>
            </a:pPr>
            <a:endParaRPr lang="en-US" sz="1500" dirty="0"/>
          </a:p>
          <a:p>
            <a:pPr marL="800100" lvl="1" indent="-342900">
              <a:buFont typeface="+mj-lt"/>
              <a:buAutoNum type="arabicPeriod"/>
            </a:pPr>
            <a:r>
              <a:rPr lang="en-US" sz="1500" dirty="0" smtClean="0"/>
              <a:t>Under </a:t>
            </a:r>
            <a:r>
              <a:rPr lang="en-US" sz="1500" dirty="0"/>
              <a:t>Options, use the dropdown menu for Network Type to choose </a:t>
            </a:r>
            <a:r>
              <a:rPr lang="en-US" sz="1500" dirty="0" smtClean="0"/>
              <a:t>Compound-Reaction-Enzyme-Gene.</a:t>
            </a:r>
          </a:p>
          <a:p>
            <a:pPr marL="800100" lvl="1" indent="-342900">
              <a:buFont typeface="+mj-lt"/>
              <a:buAutoNum type="arabicPeriod"/>
            </a:pPr>
            <a:endParaRPr lang="en-US" sz="1500" dirty="0"/>
          </a:p>
          <a:p>
            <a:pPr marL="800100" lvl="1" indent="-342900">
              <a:buFont typeface="+mj-lt"/>
              <a:buAutoNum type="arabicPeriod"/>
            </a:pPr>
            <a:r>
              <a:rPr lang="en-US" sz="1500" dirty="0" smtClean="0"/>
              <a:t>Optional </a:t>
            </a:r>
            <a:r>
              <a:rPr lang="en-US" sz="1500" dirty="0"/>
              <a:t>– If you are interested in studying one single pathway then select the option “Use selected pathway” and then choose your pathway from the dropdown </a:t>
            </a:r>
            <a:r>
              <a:rPr lang="en-US" sz="1500" dirty="0" smtClean="0"/>
              <a:t>menu.</a:t>
            </a:r>
          </a:p>
          <a:p>
            <a:pPr marL="800100" lvl="1" indent="-342900">
              <a:buFont typeface="+mj-lt"/>
              <a:buAutoNum type="arabicPeriod"/>
            </a:pPr>
            <a:endParaRPr lang="en-US" sz="1500" dirty="0"/>
          </a:p>
          <a:p>
            <a:pPr marL="800100" lvl="1" indent="-342900">
              <a:buFont typeface="+mj-lt"/>
              <a:buAutoNum type="arabicPeriod"/>
            </a:pPr>
            <a:r>
              <a:rPr lang="en-US" sz="1500" dirty="0" smtClean="0"/>
              <a:t>Click </a:t>
            </a:r>
            <a:r>
              <a:rPr lang="en-US" sz="1500" dirty="0"/>
              <a:t>Build Network</a:t>
            </a:r>
            <a:r>
              <a:rPr lang="en-US" sz="1500" dirty="0" smtClean="0"/>
              <a:t>.</a:t>
            </a:r>
            <a:endParaRPr lang="en-US" sz="1500" dirty="0"/>
          </a:p>
        </p:txBody>
      </p:sp>
      <p:grpSp>
        <p:nvGrpSpPr>
          <p:cNvPr id="27" name="Group 26"/>
          <p:cNvGrpSpPr/>
          <p:nvPr/>
        </p:nvGrpSpPr>
        <p:grpSpPr>
          <a:xfrm>
            <a:off x="5196483" y="990600"/>
            <a:ext cx="3302865" cy="5606304"/>
            <a:chOff x="5196483" y="990600"/>
            <a:chExt cx="3302865" cy="5606304"/>
          </a:xfrm>
        </p:grpSpPr>
        <p:grpSp>
          <p:nvGrpSpPr>
            <p:cNvPr id="26" name="Group 25"/>
            <p:cNvGrpSpPr/>
            <p:nvPr/>
          </p:nvGrpSpPr>
          <p:grpSpPr>
            <a:xfrm>
              <a:off x="5196483" y="990600"/>
              <a:ext cx="3302865" cy="5606304"/>
              <a:chOff x="5196483" y="990600"/>
              <a:chExt cx="3302865" cy="5606304"/>
            </a:xfrm>
          </p:grpSpPr>
          <p:grpSp>
            <p:nvGrpSpPr>
              <p:cNvPr id="23" name="Group 22"/>
              <p:cNvGrpSpPr/>
              <p:nvPr/>
            </p:nvGrpSpPr>
            <p:grpSpPr>
              <a:xfrm>
                <a:off x="5196483" y="990600"/>
                <a:ext cx="3302865" cy="5606304"/>
                <a:chOff x="5240867" y="555978"/>
                <a:chExt cx="3649998" cy="6345726"/>
              </a:xfrm>
            </p:grpSpPr>
            <p:grpSp>
              <p:nvGrpSpPr>
                <p:cNvPr id="7" name="Group 6"/>
                <p:cNvGrpSpPr/>
                <p:nvPr/>
              </p:nvGrpSpPr>
              <p:grpSpPr>
                <a:xfrm>
                  <a:off x="5240867" y="555978"/>
                  <a:ext cx="3649998" cy="6345726"/>
                  <a:chOff x="5266267" y="609600"/>
                  <a:chExt cx="3649998" cy="6345726"/>
                </a:xfrm>
              </p:grpSpPr>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84706" b="13303"/>
                  <a:stretch/>
                </p:blipFill>
                <p:spPr bwMode="auto">
                  <a:xfrm>
                    <a:off x="5334000" y="609600"/>
                    <a:ext cx="3582265" cy="63457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Oval 5"/>
                  <p:cNvSpPr/>
                  <p:nvPr/>
                </p:nvSpPr>
                <p:spPr>
                  <a:xfrm>
                    <a:off x="5266267" y="2095500"/>
                    <a:ext cx="1066800" cy="266700"/>
                  </a:xfrm>
                  <a:prstGeom prst="ellipse">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Rectangle 10"/>
                <p:cNvSpPr/>
                <p:nvPr/>
              </p:nvSpPr>
              <p:spPr>
                <a:xfrm>
                  <a:off x="7848600" y="4046361"/>
                  <a:ext cx="914400" cy="473780"/>
                </a:xfrm>
                <a:prstGeom prst="rect">
                  <a:avLst/>
                </a:prstGeom>
                <a:solidFill>
                  <a:schemeClr val="tx2">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Input</a:t>
                  </a:r>
                  <a:endParaRPr lang="en-US" b="1" dirty="0">
                    <a:solidFill>
                      <a:schemeClr val="tx1"/>
                    </a:solidFill>
                  </a:endParaRPr>
                </a:p>
              </p:txBody>
            </p:sp>
            <p:cxnSp>
              <p:nvCxnSpPr>
                <p:cNvPr id="16" name="Straight Arrow Connector 15"/>
                <p:cNvCxnSpPr>
                  <a:stCxn id="11" idx="1"/>
                </p:cNvCxnSpPr>
                <p:nvPr/>
              </p:nvCxnSpPr>
              <p:spPr>
                <a:xfrm flipH="1" flipV="1">
                  <a:off x="6096000" y="3962400"/>
                  <a:ext cx="1752600" cy="320851"/>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a:stCxn id="11" idx="1"/>
                </p:cNvCxnSpPr>
                <p:nvPr/>
              </p:nvCxnSpPr>
              <p:spPr>
                <a:xfrm flipH="1">
                  <a:off x="6096000" y="4283251"/>
                  <a:ext cx="1752600" cy="517349"/>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V="1">
                  <a:off x="8458200" y="3124200"/>
                  <a:ext cx="0" cy="922162"/>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
            <p:nvSpPr>
              <p:cNvPr id="25" name="Rectangle 24"/>
              <p:cNvSpPr/>
              <p:nvPr/>
            </p:nvSpPr>
            <p:spPr>
              <a:xfrm>
                <a:off x="6324600" y="1524000"/>
                <a:ext cx="304800" cy="3048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4" name="Rectangle 33"/>
            <p:cNvSpPr/>
            <p:nvPr/>
          </p:nvSpPr>
          <p:spPr>
            <a:xfrm>
              <a:off x="7075320" y="2725471"/>
              <a:ext cx="1032512" cy="418574"/>
            </a:xfrm>
            <a:prstGeom prst="rect">
              <a:avLst/>
            </a:prstGeom>
            <a:solidFill>
              <a:schemeClr val="tx2">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Species</a:t>
              </a:r>
              <a:endParaRPr lang="en-US" b="1" dirty="0">
                <a:solidFill>
                  <a:schemeClr val="tx1"/>
                </a:solidFill>
              </a:endParaRPr>
            </a:p>
          </p:txBody>
        </p:sp>
      </p:grpSp>
    </p:spTree>
    <p:extLst>
      <p:ext uri="{BB962C8B-B14F-4D97-AF65-F5344CB8AC3E}">
        <p14:creationId xmlns:p14="http://schemas.microsoft.com/office/powerpoint/2010/main" val="416464071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752600" y="202019"/>
            <a:ext cx="6248400" cy="523220"/>
          </a:xfrm>
          <a:prstGeom prst="rect">
            <a:avLst/>
          </a:prstGeom>
          <a:noFill/>
        </p:spPr>
        <p:txBody>
          <a:bodyPr wrap="square" rtlCol="0">
            <a:spAutoFit/>
          </a:bodyPr>
          <a:lstStyle/>
          <a:p>
            <a:r>
              <a:rPr lang="en-US" sz="2800" dirty="0" smtClean="0"/>
              <a:t>Window for Loading Experimental Data</a:t>
            </a:r>
            <a:endParaRPr lang="en-US" sz="2800" dirty="0"/>
          </a:p>
        </p:txBody>
      </p:sp>
      <p:grpSp>
        <p:nvGrpSpPr>
          <p:cNvPr id="8" name="Group 7"/>
          <p:cNvGrpSpPr/>
          <p:nvPr/>
        </p:nvGrpSpPr>
        <p:grpSpPr>
          <a:xfrm>
            <a:off x="171702" y="838200"/>
            <a:ext cx="8534205" cy="5257800"/>
            <a:chOff x="171702" y="838200"/>
            <a:chExt cx="8534205" cy="5257800"/>
          </a:xfrm>
        </p:grpSpPr>
        <p:grpSp>
          <p:nvGrpSpPr>
            <p:cNvPr id="2" name="Group 1"/>
            <p:cNvGrpSpPr/>
            <p:nvPr/>
          </p:nvGrpSpPr>
          <p:grpSpPr>
            <a:xfrm>
              <a:off x="171702" y="838200"/>
              <a:ext cx="8057898" cy="5257800"/>
              <a:chOff x="171702" y="838200"/>
              <a:chExt cx="8057898" cy="5257800"/>
            </a:xfrm>
          </p:grpSpPr>
          <p:pic>
            <p:nvPicPr>
              <p:cNvPr id="4" name="Picture 3"/>
              <p:cNvPicPr/>
              <p:nvPr/>
            </p:nvPicPr>
            <p:blipFill rotWithShape="1">
              <a:blip r:embed="rId3"/>
              <a:srcRect l="35969" t="12482" r="30769" b="42621"/>
              <a:stretch/>
            </p:blipFill>
            <p:spPr bwMode="auto">
              <a:xfrm>
                <a:off x="1447800" y="838200"/>
                <a:ext cx="6781800" cy="5257800"/>
              </a:xfrm>
              <a:prstGeom prst="rect">
                <a:avLst/>
              </a:prstGeom>
              <a:ln>
                <a:noFill/>
              </a:ln>
              <a:extLst>
                <a:ext uri="{53640926-AAD7-44D8-BBD7-CCE9431645EC}">
                  <a14:shadowObscured xmlns:a14="http://schemas.microsoft.com/office/drawing/2010/main"/>
                </a:ext>
              </a:extLst>
            </p:spPr>
          </p:pic>
          <p:sp>
            <p:nvSpPr>
              <p:cNvPr id="6" name="TextBox 4"/>
              <p:cNvSpPr txBox="1">
                <a:spLocks noChangeArrowheads="1"/>
              </p:cNvSpPr>
              <p:nvPr/>
            </p:nvSpPr>
            <p:spPr bwMode="auto">
              <a:xfrm>
                <a:off x="228600" y="1522228"/>
                <a:ext cx="1066800" cy="457200"/>
              </a:xfrm>
              <a:prstGeom prst="rect">
                <a:avLst/>
              </a:prstGeom>
              <a:solidFill>
                <a:srgbClr val="FFFFFF"/>
              </a:solidFill>
              <a:ln w="25400">
                <a:solidFill>
                  <a:srgbClr val="FF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ts val="500"/>
                  </a:spcBef>
                  <a:spcAft>
                    <a:spcPts val="500"/>
                  </a:spcAft>
                  <a:buClrTx/>
                  <a:buSzTx/>
                  <a:buFontTx/>
                  <a:buNone/>
                  <a:tabLst/>
                </a:pPr>
                <a:r>
                  <a:rPr kumimoji="0" lang="en-US" sz="1400" b="0" i="0" u="none" strike="noStrike" cap="none" normalizeH="0" baseline="0" dirty="0" smtClean="0">
                    <a:ln>
                      <a:noFill/>
                    </a:ln>
                    <a:solidFill>
                      <a:srgbClr val="000000"/>
                    </a:solidFill>
                    <a:effectLst/>
                    <a:latin typeface="Tw Cen MT" pitchFamily="34" charset="0"/>
                  </a:rPr>
                  <a:t>Compounds</a:t>
                </a:r>
                <a:r>
                  <a:rPr kumimoji="0" lang="en-US" sz="1400" b="0" i="0" u="none" strike="noStrike" cap="none" normalizeH="0" dirty="0" smtClean="0">
                    <a:ln>
                      <a:noFill/>
                    </a:ln>
                    <a:solidFill>
                      <a:srgbClr val="000000"/>
                    </a:solidFill>
                    <a:effectLst/>
                    <a:latin typeface="Tw Cen MT" pitchFamily="34" charset="0"/>
                  </a:rPr>
                  <a:t> </a:t>
                </a:r>
                <a:br>
                  <a:rPr kumimoji="0" lang="en-US" sz="1400" b="0" i="0" u="none" strike="noStrike" cap="none" normalizeH="0" dirty="0" smtClean="0">
                    <a:ln>
                      <a:noFill/>
                    </a:ln>
                    <a:solidFill>
                      <a:srgbClr val="000000"/>
                    </a:solidFill>
                    <a:effectLst/>
                    <a:latin typeface="Tw Cen MT" pitchFamily="34" charset="0"/>
                  </a:rPr>
                </a:br>
                <a:r>
                  <a:rPr kumimoji="0" lang="en-US" sz="1400" b="0" i="0" u="none" strike="noStrike" cap="none" normalizeH="0" dirty="0" smtClean="0">
                    <a:ln>
                      <a:noFill/>
                    </a:ln>
                    <a:solidFill>
                      <a:srgbClr val="000000"/>
                    </a:solidFill>
                    <a:effectLst/>
                    <a:latin typeface="Tw Cen MT" pitchFamily="34" charset="0"/>
                  </a:rPr>
                  <a:t>File</a:t>
                </a:r>
                <a:endParaRPr kumimoji="0" lang="en-US" sz="1400" b="0" i="0" u="none" strike="noStrike" cap="none" normalizeH="0" baseline="0" dirty="0" smtClean="0">
                  <a:ln>
                    <a:noFill/>
                  </a:ln>
                  <a:solidFill>
                    <a:schemeClr val="tx1"/>
                  </a:solidFill>
                  <a:effectLst/>
                  <a:latin typeface="Arial" pitchFamily="34" charset="0"/>
                </a:endParaRPr>
              </a:p>
            </p:txBody>
          </p:sp>
          <p:cxnSp>
            <p:nvCxnSpPr>
              <p:cNvPr id="7" name="Straight Arrow Connector 6"/>
              <p:cNvCxnSpPr/>
              <p:nvPr/>
            </p:nvCxnSpPr>
            <p:spPr>
              <a:xfrm>
                <a:off x="1091419" y="1979428"/>
                <a:ext cx="508781" cy="77972"/>
              </a:xfrm>
              <a:prstGeom prst="straightConnector1">
                <a:avLst/>
              </a:prstGeom>
              <a:noFill/>
              <a:ln w="25400" cap="flat" cmpd="sng" algn="ctr">
                <a:solidFill>
                  <a:srgbClr val="FF0000"/>
                </a:solidFill>
                <a:prstDash val="solid"/>
                <a:tailEnd type="arrow"/>
              </a:ln>
              <a:effectLst/>
            </p:spPr>
          </p:cxnSp>
          <p:sp>
            <p:nvSpPr>
              <p:cNvPr id="10" name="TextBox 4"/>
              <p:cNvSpPr txBox="1">
                <a:spLocks noChangeArrowheads="1"/>
              </p:cNvSpPr>
              <p:nvPr/>
            </p:nvSpPr>
            <p:spPr bwMode="auto">
              <a:xfrm>
                <a:off x="171703" y="3009900"/>
                <a:ext cx="1066800" cy="342900"/>
              </a:xfrm>
              <a:prstGeom prst="rect">
                <a:avLst/>
              </a:prstGeom>
              <a:solidFill>
                <a:srgbClr val="FFFFFF"/>
              </a:solidFill>
              <a:ln w="25400">
                <a:solidFill>
                  <a:srgbClr val="FF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ts val="500"/>
                  </a:spcBef>
                  <a:spcAft>
                    <a:spcPts val="500"/>
                  </a:spcAft>
                  <a:buClrTx/>
                  <a:buSzTx/>
                  <a:buFontTx/>
                  <a:buNone/>
                  <a:tabLst/>
                </a:pPr>
                <a:r>
                  <a:rPr kumimoji="0" lang="en-US" sz="1400" b="0" i="0" u="none" strike="noStrike" cap="none" normalizeH="0" baseline="0" dirty="0" smtClean="0">
                    <a:ln>
                      <a:noFill/>
                    </a:ln>
                    <a:solidFill>
                      <a:srgbClr val="000000"/>
                    </a:solidFill>
                    <a:effectLst/>
                    <a:latin typeface="Tw Cen MT" pitchFamily="34" charset="0"/>
                  </a:rPr>
                  <a:t>Genes File</a:t>
                </a:r>
                <a:endParaRPr kumimoji="0" lang="en-US" sz="1400" b="0" i="0" u="none" strike="noStrike" cap="none" normalizeH="0" baseline="0" dirty="0" smtClean="0">
                  <a:ln>
                    <a:noFill/>
                  </a:ln>
                  <a:solidFill>
                    <a:schemeClr val="tx1"/>
                  </a:solidFill>
                  <a:effectLst/>
                  <a:latin typeface="Arial" pitchFamily="34" charset="0"/>
                </a:endParaRPr>
              </a:p>
            </p:txBody>
          </p:sp>
          <p:cxnSp>
            <p:nvCxnSpPr>
              <p:cNvPr id="11" name="Straight Arrow Connector 10"/>
              <p:cNvCxnSpPr/>
              <p:nvPr/>
            </p:nvCxnSpPr>
            <p:spPr>
              <a:xfrm>
                <a:off x="938037" y="3354572"/>
                <a:ext cx="662163" cy="226828"/>
              </a:xfrm>
              <a:prstGeom prst="straightConnector1">
                <a:avLst/>
              </a:prstGeom>
              <a:noFill/>
              <a:ln w="25400" cap="flat" cmpd="sng" algn="ctr">
                <a:solidFill>
                  <a:srgbClr val="FF0000"/>
                </a:solidFill>
                <a:prstDash val="solid"/>
                <a:tailEnd type="arrow"/>
              </a:ln>
              <a:effectLst/>
            </p:spPr>
          </p:cxnSp>
          <p:sp>
            <p:nvSpPr>
              <p:cNvPr id="13" name="TextBox 4"/>
              <p:cNvSpPr txBox="1">
                <a:spLocks noChangeArrowheads="1"/>
              </p:cNvSpPr>
              <p:nvPr/>
            </p:nvSpPr>
            <p:spPr bwMode="auto">
              <a:xfrm>
                <a:off x="171702" y="4724400"/>
                <a:ext cx="1174107" cy="1371600"/>
              </a:xfrm>
              <a:prstGeom prst="rect">
                <a:avLst/>
              </a:prstGeom>
              <a:solidFill>
                <a:srgbClr val="FFFFFF"/>
              </a:solidFill>
              <a:ln w="25400">
                <a:solidFill>
                  <a:srgbClr val="FF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ts val="500"/>
                  </a:spcBef>
                  <a:spcAft>
                    <a:spcPts val="500"/>
                  </a:spcAft>
                  <a:buClrTx/>
                  <a:buSzTx/>
                  <a:buFontTx/>
                  <a:buNone/>
                  <a:tabLst/>
                </a:pPr>
                <a:r>
                  <a:rPr kumimoji="0" lang="en-US" sz="1400" b="0" i="0" u="none" strike="noStrike" cap="none" normalizeH="0" baseline="0" dirty="0" smtClean="0">
                    <a:ln>
                      <a:noFill/>
                    </a:ln>
                    <a:solidFill>
                      <a:srgbClr val="000000"/>
                    </a:solidFill>
                    <a:effectLst/>
                    <a:latin typeface="Tw Cen MT" pitchFamily="34" charset="0"/>
                  </a:rPr>
                  <a:t>Concepts File:  Either import existing file or generate a file using </a:t>
                </a:r>
                <a:r>
                  <a:rPr kumimoji="0" lang="en-US" sz="1400" b="0" i="0" u="none" strike="noStrike" cap="none" normalizeH="0" baseline="0" dirty="0" err="1" smtClean="0">
                    <a:ln>
                      <a:noFill/>
                    </a:ln>
                    <a:solidFill>
                      <a:srgbClr val="000000"/>
                    </a:solidFill>
                    <a:effectLst/>
                    <a:latin typeface="Tw Cen MT" pitchFamily="34" charset="0"/>
                  </a:rPr>
                  <a:t>LRPath</a:t>
                </a:r>
                <a:endParaRPr kumimoji="0" lang="en-US" sz="1400" b="0" i="0" u="none" strike="noStrike" cap="none" normalizeH="0" baseline="0" dirty="0" smtClean="0">
                  <a:ln>
                    <a:noFill/>
                  </a:ln>
                  <a:solidFill>
                    <a:schemeClr val="tx1"/>
                  </a:solidFill>
                  <a:effectLst/>
                  <a:latin typeface="Arial" pitchFamily="34" charset="0"/>
                </a:endParaRPr>
              </a:p>
            </p:txBody>
          </p:sp>
          <p:cxnSp>
            <p:nvCxnSpPr>
              <p:cNvPr id="14" name="Straight Arrow Connector 13"/>
              <p:cNvCxnSpPr/>
              <p:nvPr/>
            </p:nvCxnSpPr>
            <p:spPr>
              <a:xfrm flipV="1">
                <a:off x="1238503" y="5029200"/>
                <a:ext cx="361697" cy="76200"/>
              </a:xfrm>
              <a:prstGeom prst="straightConnector1">
                <a:avLst/>
              </a:prstGeom>
              <a:noFill/>
              <a:ln w="25400" cap="flat" cmpd="sng" algn="ctr">
                <a:solidFill>
                  <a:srgbClr val="FF0000"/>
                </a:solidFill>
                <a:prstDash val="solid"/>
                <a:tailEnd type="arrow"/>
              </a:ln>
              <a:effectLst/>
            </p:spPr>
          </p:cxnSp>
          <p:cxnSp>
            <p:nvCxnSpPr>
              <p:cNvPr id="17" name="Straight Arrow Connector 16"/>
              <p:cNvCxnSpPr/>
              <p:nvPr/>
            </p:nvCxnSpPr>
            <p:spPr>
              <a:xfrm flipV="1">
                <a:off x="825415" y="5562600"/>
                <a:ext cx="927185" cy="381000"/>
              </a:xfrm>
              <a:prstGeom prst="straightConnector1">
                <a:avLst/>
              </a:prstGeom>
              <a:noFill/>
              <a:ln w="25400" cap="flat" cmpd="sng" algn="ctr">
                <a:solidFill>
                  <a:srgbClr val="FF0000"/>
                </a:solidFill>
                <a:prstDash val="solid"/>
                <a:tailEnd type="arrow"/>
              </a:ln>
              <a:effectLst/>
            </p:spPr>
          </p:cxnSp>
        </p:grpSp>
        <p:sp>
          <p:nvSpPr>
            <p:cNvPr id="3" name="Rectangle 2"/>
            <p:cNvSpPr/>
            <p:nvPr/>
          </p:nvSpPr>
          <p:spPr>
            <a:xfrm>
              <a:off x="6172200" y="1726445"/>
              <a:ext cx="2533707" cy="461665"/>
            </a:xfrm>
            <a:prstGeom prst="rect">
              <a:avLst/>
            </a:prstGeom>
          </p:spPr>
          <p:txBody>
            <a:bodyPr wrap="none">
              <a:spAutoFit/>
            </a:bodyPr>
            <a:lstStyle/>
            <a:p>
              <a:r>
                <a:rPr lang="en-US" sz="2400" b="1" dirty="0" smtClean="0">
                  <a:solidFill>
                    <a:srgbClr val="FF0000"/>
                  </a:solidFill>
                </a:rPr>
                <a:t>metscape_test.csv</a:t>
              </a:r>
              <a:endParaRPr lang="en-US" sz="2400" b="1" dirty="0">
                <a:solidFill>
                  <a:srgbClr val="FF0000"/>
                </a:solidFill>
              </a:endParaRPr>
            </a:p>
          </p:txBody>
        </p:sp>
      </p:grpSp>
    </p:spTree>
    <p:extLst>
      <p:ext uri="{BB962C8B-B14F-4D97-AF65-F5344CB8AC3E}">
        <p14:creationId xmlns:p14="http://schemas.microsoft.com/office/powerpoint/2010/main" val="363427392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47255" y="0"/>
            <a:ext cx="8153400" cy="838200"/>
          </a:xfrm>
          <a:prstGeom prst="rect">
            <a:avLst/>
          </a:prstGeom>
        </p:spPr>
        <p:txBody>
          <a:bodyPr anchor="t"/>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err="1" smtClean="0"/>
              <a:t>Metscape</a:t>
            </a:r>
            <a:r>
              <a:rPr lang="en-US" dirty="0"/>
              <a:t> </a:t>
            </a:r>
            <a:r>
              <a:rPr lang="en-US" u="sng" dirty="0"/>
              <a:t>Pathway based </a:t>
            </a:r>
            <a:r>
              <a:rPr lang="en-US" dirty="0"/>
              <a:t>Network </a:t>
            </a:r>
          </a:p>
        </p:txBody>
      </p:sp>
      <p:sp>
        <p:nvSpPr>
          <p:cNvPr id="5" name="Content Placeholder 2"/>
          <p:cNvSpPr txBox="1">
            <a:spLocks/>
          </p:cNvSpPr>
          <p:nvPr/>
        </p:nvSpPr>
        <p:spPr>
          <a:xfrm>
            <a:off x="14176" y="914400"/>
            <a:ext cx="3795824" cy="990600"/>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514350" indent="-514350">
              <a:buFont typeface="+mj-lt"/>
              <a:buAutoNum type="arabicPeriod"/>
            </a:pPr>
            <a:r>
              <a:rPr lang="en-US" sz="1200" dirty="0" smtClean="0"/>
              <a:t>A network graph now appears in the main view. To access the graph legend:</a:t>
            </a:r>
          </a:p>
          <a:p>
            <a:pPr marL="685800" lvl="1" indent="-228600">
              <a:buFont typeface="+mj-lt"/>
              <a:buAutoNum type="alphaLcParenR"/>
            </a:pPr>
            <a:r>
              <a:rPr lang="en-US" sz="1200" dirty="0" smtClean="0"/>
              <a:t>Go to the Plugin Menu and select </a:t>
            </a:r>
            <a:r>
              <a:rPr lang="en-US" sz="1200" dirty="0" err="1" smtClean="0"/>
              <a:t>MetScape</a:t>
            </a:r>
            <a:endParaRPr lang="en-US" sz="1200" dirty="0" smtClean="0"/>
          </a:p>
          <a:p>
            <a:pPr marL="685800" lvl="1" indent="-228600">
              <a:buFont typeface="+mj-lt"/>
              <a:buAutoNum type="alphaLcParenR"/>
            </a:pPr>
            <a:r>
              <a:rPr lang="en-US" sz="1200" dirty="0"/>
              <a:t>Click Show Legend</a:t>
            </a:r>
            <a:endParaRPr lang="en-US" sz="1200" dirty="0" smtClean="0"/>
          </a:p>
          <a:p>
            <a:pPr marL="457200" lvl="1" indent="0">
              <a:buFont typeface="Arial" pitchFamily="34" charset="0"/>
              <a:buNone/>
            </a:pPr>
            <a:endParaRPr lang="en-US" sz="1200" dirty="0" smtClean="0"/>
          </a:p>
          <a:p>
            <a:pPr marL="457200" lvl="1" indent="0">
              <a:buFont typeface="Arial" pitchFamily="34" charset="0"/>
              <a:buNone/>
            </a:pPr>
            <a:endParaRPr lang="en-US" sz="3600" dirty="0" smtClean="0"/>
          </a:p>
        </p:txBody>
      </p:sp>
      <p:grpSp>
        <p:nvGrpSpPr>
          <p:cNvPr id="3" name="Group 2"/>
          <p:cNvGrpSpPr/>
          <p:nvPr/>
        </p:nvGrpSpPr>
        <p:grpSpPr>
          <a:xfrm>
            <a:off x="1655619" y="1876954"/>
            <a:ext cx="7639194" cy="4866746"/>
            <a:chOff x="1655619" y="1991254"/>
            <a:chExt cx="7639194" cy="4866746"/>
          </a:xfrm>
        </p:grpSpPr>
        <p:pic>
          <p:nvPicPr>
            <p:cNvPr id="5123"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r="57224" b="12857"/>
            <a:stretch/>
          </p:blipFill>
          <p:spPr bwMode="auto">
            <a:xfrm>
              <a:off x="1655619" y="1991254"/>
              <a:ext cx="7639194" cy="48632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1912088" y="6629400"/>
              <a:ext cx="602512"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84232697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517332" y="-76200"/>
            <a:ext cx="8382000" cy="762000"/>
          </a:xfrm>
        </p:spPr>
        <p:txBody>
          <a:bodyPr>
            <a:normAutofit fontScale="90000"/>
          </a:bodyPr>
          <a:lstStyle/>
          <a:p>
            <a:r>
              <a:rPr lang="en-US" sz="3200" u="sng" dirty="0" smtClean="0"/>
              <a:t>Correlation  Based </a:t>
            </a:r>
            <a:r>
              <a:rPr lang="en-US" sz="3200" dirty="0" smtClean="0"/>
              <a:t>Network </a:t>
            </a:r>
            <a:r>
              <a:rPr lang="en-US" sz="3200" dirty="0"/>
              <a:t>Using the </a:t>
            </a:r>
            <a:r>
              <a:rPr lang="en-US" sz="3200" dirty="0" err="1"/>
              <a:t>MetScape</a:t>
            </a:r>
            <a:r>
              <a:rPr lang="en-US" sz="3200" dirty="0"/>
              <a:t> </a:t>
            </a:r>
            <a:r>
              <a:rPr lang="en-US" sz="3200" dirty="0" smtClean="0"/>
              <a:t>App </a:t>
            </a:r>
            <a:endParaRPr lang="en-US" sz="3200" dirty="0"/>
          </a:p>
        </p:txBody>
      </p:sp>
      <p:sp>
        <p:nvSpPr>
          <p:cNvPr id="2" name="Content Placeholder 1"/>
          <p:cNvSpPr>
            <a:spLocks noGrp="1"/>
          </p:cNvSpPr>
          <p:nvPr>
            <p:ph idx="1"/>
          </p:nvPr>
        </p:nvSpPr>
        <p:spPr>
          <a:xfrm>
            <a:off x="0" y="762000"/>
            <a:ext cx="8229600" cy="4525963"/>
          </a:xfrm>
        </p:spPr>
        <p:txBody>
          <a:bodyPr/>
          <a:lstStyle/>
          <a:p>
            <a:r>
              <a:rPr lang="en-US" sz="2800" dirty="0"/>
              <a:t>Download the Correlation </a:t>
            </a:r>
            <a:r>
              <a:rPr lang="en-US" sz="2800" dirty="0" smtClean="0"/>
              <a:t>Calculator </a:t>
            </a:r>
            <a:r>
              <a:rPr lang="en-US" dirty="0" smtClean="0"/>
              <a:t>(</a:t>
            </a:r>
            <a:r>
              <a:rPr lang="en-US" sz="1800" dirty="0" smtClean="0">
                <a:hlinkClick r:id="rId2"/>
              </a:rPr>
              <a:t>http</a:t>
            </a:r>
            <a:r>
              <a:rPr lang="en-US" sz="1800" dirty="0">
                <a:hlinkClick r:id="rId2"/>
              </a:rPr>
              <a:t>://</a:t>
            </a:r>
            <a:r>
              <a:rPr lang="en-US" sz="1800" dirty="0" smtClean="0">
                <a:hlinkClick r:id="rId2"/>
              </a:rPr>
              <a:t>metscape.ncibi.org/calculator.html</a:t>
            </a:r>
            <a:r>
              <a:rPr lang="en-US" dirty="0" smtClean="0"/>
              <a:t>)</a:t>
            </a:r>
          </a:p>
          <a:p>
            <a:endParaRPr lang="en-US" dirty="0"/>
          </a:p>
        </p:txBody>
      </p:sp>
      <p:grpSp>
        <p:nvGrpSpPr>
          <p:cNvPr id="15" name="Group 14"/>
          <p:cNvGrpSpPr/>
          <p:nvPr/>
        </p:nvGrpSpPr>
        <p:grpSpPr>
          <a:xfrm>
            <a:off x="152400" y="1981200"/>
            <a:ext cx="2999317" cy="4572000"/>
            <a:chOff x="152400" y="1981200"/>
            <a:chExt cx="2999317" cy="4572000"/>
          </a:xfrm>
        </p:grpSpPr>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 y="1981200"/>
              <a:ext cx="2999317"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tangle 8"/>
            <p:cNvSpPr/>
            <p:nvPr/>
          </p:nvSpPr>
          <p:spPr>
            <a:xfrm>
              <a:off x="2286000" y="5867400"/>
              <a:ext cx="609600" cy="381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3" name="Group 32"/>
          <p:cNvGrpSpPr/>
          <p:nvPr/>
        </p:nvGrpSpPr>
        <p:grpSpPr>
          <a:xfrm>
            <a:off x="5181600" y="2133600"/>
            <a:ext cx="3785898" cy="1787524"/>
            <a:chOff x="4419559" y="1493838"/>
            <a:chExt cx="4700298" cy="2473324"/>
          </a:xfrm>
        </p:grpSpPr>
        <p:pic>
          <p:nvPicPr>
            <p:cNvPr id="3076"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19559" y="1981200"/>
              <a:ext cx="4700298" cy="1985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2" name="Title 2"/>
            <p:cNvSpPr txBox="1">
              <a:spLocks/>
            </p:cNvSpPr>
            <p:nvPr/>
          </p:nvSpPr>
          <p:spPr>
            <a:xfrm>
              <a:off x="5422449" y="1493838"/>
              <a:ext cx="2694517" cy="487362"/>
            </a:xfrm>
            <a:prstGeom prst="rect">
              <a:avLst/>
            </a:prstGeom>
          </p:spPr>
          <p:txBody>
            <a:bodyPr vert="horz" lIns="91440" tIns="45720" rIns="91440" bIns="45720" rtlCol="0" anchor="ctr">
              <a:normAutofit fontScale="77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600" dirty="0" smtClean="0"/>
                <a:t>Correlation File: Matrix-Based</a:t>
              </a:r>
              <a:endParaRPr lang="en-US" sz="1600" dirty="0"/>
            </a:p>
          </p:txBody>
        </p:sp>
      </p:grpSp>
      <p:grpSp>
        <p:nvGrpSpPr>
          <p:cNvPr id="35" name="Group 34"/>
          <p:cNvGrpSpPr/>
          <p:nvPr/>
        </p:nvGrpSpPr>
        <p:grpSpPr>
          <a:xfrm>
            <a:off x="5379099" y="4495800"/>
            <a:ext cx="3390900" cy="2171700"/>
            <a:chOff x="5379099" y="4495800"/>
            <a:chExt cx="3390900" cy="2171700"/>
          </a:xfrm>
        </p:grpSpPr>
        <p:pic>
          <p:nvPicPr>
            <p:cNvPr id="44" name="Picture 43"/>
            <p:cNvPicPr/>
            <p:nvPr/>
          </p:nvPicPr>
          <p:blipFill>
            <a:blip r:embed="rId5">
              <a:extLst>
                <a:ext uri="{28A0092B-C50C-407E-A947-70E740481C1C}">
                  <a14:useLocalDpi xmlns:a14="http://schemas.microsoft.com/office/drawing/2010/main" val="0"/>
                </a:ext>
              </a:extLst>
            </a:blip>
            <a:srcRect/>
            <a:stretch>
              <a:fillRect/>
            </a:stretch>
          </p:blipFill>
          <p:spPr bwMode="auto">
            <a:xfrm>
              <a:off x="5512448" y="4800600"/>
              <a:ext cx="3124200" cy="1866900"/>
            </a:xfrm>
            <a:prstGeom prst="rect">
              <a:avLst/>
            </a:prstGeom>
            <a:noFill/>
          </p:spPr>
        </p:pic>
        <p:sp>
          <p:nvSpPr>
            <p:cNvPr id="45" name="Title 2"/>
            <p:cNvSpPr txBox="1">
              <a:spLocks/>
            </p:cNvSpPr>
            <p:nvPr/>
          </p:nvSpPr>
          <p:spPr>
            <a:xfrm>
              <a:off x="5379099" y="4495800"/>
              <a:ext cx="3390900" cy="381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200" dirty="0" smtClean="0"/>
                <a:t>Correlation File: Column-Based</a:t>
              </a:r>
              <a:endParaRPr lang="en-US" sz="1200" dirty="0"/>
            </a:p>
          </p:txBody>
        </p:sp>
      </p:grpSp>
      <p:cxnSp>
        <p:nvCxnSpPr>
          <p:cNvPr id="38" name="Straight Arrow Connector 37"/>
          <p:cNvCxnSpPr/>
          <p:nvPr/>
        </p:nvCxnSpPr>
        <p:spPr>
          <a:xfrm>
            <a:off x="3657600" y="4293606"/>
            <a:ext cx="685800" cy="0"/>
          </a:xfrm>
          <a:prstGeom prst="straightConnector1">
            <a:avLst/>
          </a:prstGeom>
          <a:ln w="3175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1270510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517332" y="-76200"/>
            <a:ext cx="8382000" cy="762000"/>
          </a:xfrm>
        </p:spPr>
        <p:txBody>
          <a:bodyPr>
            <a:normAutofit fontScale="90000"/>
          </a:bodyPr>
          <a:lstStyle/>
          <a:p>
            <a:r>
              <a:rPr lang="en-US" sz="3200" dirty="0" smtClean="0"/>
              <a:t>Correlation  Based Network </a:t>
            </a:r>
            <a:r>
              <a:rPr lang="en-US" sz="3200" dirty="0"/>
              <a:t>Using the </a:t>
            </a:r>
            <a:r>
              <a:rPr lang="en-US" sz="3200" dirty="0" err="1"/>
              <a:t>MetScape</a:t>
            </a:r>
            <a:r>
              <a:rPr lang="en-US" sz="3200" dirty="0"/>
              <a:t> </a:t>
            </a:r>
            <a:r>
              <a:rPr lang="en-US" sz="3200" dirty="0" smtClean="0"/>
              <a:t>App </a:t>
            </a:r>
            <a:endParaRPr lang="en-US" sz="3200" dirty="0"/>
          </a:p>
        </p:txBody>
      </p:sp>
      <p:sp>
        <p:nvSpPr>
          <p:cNvPr id="2" name="Content Placeholder 1"/>
          <p:cNvSpPr>
            <a:spLocks noGrp="1"/>
          </p:cNvSpPr>
          <p:nvPr>
            <p:ph idx="1"/>
          </p:nvPr>
        </p:nvSpPr>
        <p:spPr>
          <a:xfrm>
            <a:off x="0" y="762000"/>
            <a:ext cx="8229600" cy="4525963"/>
          </a:xfrm>
        </p:spPr>
        <p:txBody>
          <a:bodyPr/>
          <a:lstStyle/>
          <a:p>
            <a:r>
              <a:rPr lang="en-US" sz="2800" dirty="0"/>
              <a:t>Download the Correlation </a:t>
            </a:r>
            <a:r>
              <a:rPr lang="en-US" sz="2800" dirty="0" smtClean="0"/>
              <a:t>Calculator </a:t>
            </a:r>
            <a:r>
              <a:rPr lang="en-US" dirty="0" smtClean="0"/>
              <a:t>(</a:t>
            </a:r>
            <a:r>
              <a:rPr lang="en-US" sz="1800" dirty="0" smtClean="0"/>
              <a:t>http</a:t>
            </a:r>
            <a:r>
              <a:rPr lang="en-US" sz="1800" dirty="0"/>
              <a:t>://</a:t>
            </a:r>
            <a:r>
              <a:rPr lang="en-US" sz="1800" dirty="0" smtClean="0"/>
              <a:t>metscape.ncibi.org/calculator.html</a:t>
            </a:r>
            <a:r>
              <a:rPr lang="en-US" dirty="0"/>
              <a:t>)</a:t>
            </a:r>
            <a:endParaRPr lang="en-US" dirty="0" smtClean="0"/>
          </a:p>
        </p:txBody>
      </p:sp>
      <p:grpSp>
        <p:nvGrpSpPr>
          <p:cNvPr id="3" name="Group 2"/>
          <p:cNvGrpSpPr/>
          <p:nvPr/>
        </p:nvGrpSpPr>
        <p:grpSpPr>
          <a:xfrm>
            <a:off x="6096000" y="838200"/>
            <a:ext cx="2575561" cy="6146561"/>
            <a:chOff x="6573720" y="620249"/>
            <a:chExt cx="2575561" cy="6146561"/>
          </a:xfrm>
        </p:grpSpPr>
        <p:grpSp>
          <p:nvGrpSpPr>
            <p:cNvPr id="31" name="Group 30"/>
            <p:cNvGrpSpPr/>
            <p:nvPr/>
          </p:nvGrpSpPr>
          <p:grpSpPr>
            <a:xfrm>
              <a:off x="6573720" y="620249"/>
              <a:ext cx="2575561" cy="6066402"/>
              <a:chOff x="6573720" y="620249"/>
              <a:chExt cx="2575561" cy="6066402"/>
            </a:xfrm>
          </p:grpSpPr>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73721" y="620249"/>
                <a:ext cx="2575560" cy="60664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 name="Rounded Rectangle 29"/>
              <p:cNvSpPr/>
              <p:nvPr/>
            </p:nvSpPr>
            <p:spPr>
              <a:xfrm>
                <a:off x="6629400" y="3352800"/>
                <a:ext cx="533400" cy="1524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ounded Rectangle 36"/>
              <p:cNvSpPr/>
              <p:nvPr/>
            </p:nvSpPr>
            <p:spPr>
              <a:xfrm>
                <a:off x="6573720" y="4400550"/>
                <a:ext cx="741479" cy="1524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Rectangle 11"/>
            <p:cNvSpPr/>
            <p:nvPr/>
          </p:nvSpPr>
          <p:spPr>
            <a:xfrm>
              <a:off x="7315199" y="6385810"/>
              <a:ext cx="609600" cy="381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9"/>
          <p:cNvGrpSpPr/>
          <p:nvPr/>
        </p:nvGrpSpPr>
        <p:grpSpPr>
          <a:xfrm>
            <a:off x="371962" y="1820253"/>
            <a:ext cx="5724038" cy="4724400"/>
            <a:chOff x="371962" y="1820253"/>
            <a:chExt cx="5724038" cy="4724400"/>
          </a:xfrm>
        </p:grpSpPr>
        <p:grpSp>
          <p:nvGrpSpPr>
            <p:cNvPr id="6" name="Group 5"/>
            <p:cNvGrpSpPr/>
            <p:nvPr/>
          </p:nvGrpSpPr>
          <p:grpSpPr>
            <a:xfrm>
              <a:off x="371962" y="1820253"/>
              <a:ext cx="2925907" cy="4724400"/>
              <a:chOff x="457199" y="1904462"/>
              <a:chExt cx="2925907" cy="4724400"/>
            </a:xfrm>
          </p:grpSpPr>
          <p:pic>
            <p:nvPicPr>
              <p:cNvPr id="1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6833" t="10538" r="79246" b="17533"/>
              <a:stretch/>
            </p:blipFill>
            <p:spPr bwMode="auto">
              <a:xfrm>
                <a:off x="457199" y="1904462"/>
                <a:ext cx="2925907" cy="4724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ectangle 8"/>
              <p:cNvSpPr/>
              <p:nvPr/>
            </p:nvSpPr>
            <p:spPr>
              <a:xfrm>
                <a:off x="2656738" y="5978534"/>
                <a:ext cx="609600" cy="381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ctr">
                  <a:buFont typeface="+mj-lt"/>
                  <a:buAutoNum type="arabicPeriod"/>
                </a:pPr>
                <a:endParaRPr lang="en-US"/>
              </a:p>
            </p:txBody>
          </p:sp>
          <p:sp>
            <p:nvSpPr>
              <p:cNvPr id="4" name="Rectangle 3"/>
              <p:cNvSpPr/>
              <p:nvPr/>
            </p:nvSpPr>
            <p:spPr>
              <a:xfrm>
                <a:off x="685800" y="4953000"/>
                <a:ext cx="2580538" cy="381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ctr">
                  <a:buFont typeface="+mj-lt"/>
                  <a:buAutoNum type="arabicPeriod"/>
                </a:pPr>
                <a:endParaRPr lang="en-US"/>
              </a:p>
            </p:txBody>
          </p:sp>
        </p:grpSp>
        <p:cxnSp>
          <p:nvCxnSpPr>
            <p:cNvPr id="8" name="Straight Arrow Connector 7"/>
            <p:cNvCxnSpPr/>
            <p:nvPr/>
          </p:nvCxnSpPr>
          <p:spPr>
            <a:xfrm flipV="1">
              <a:off x="3215351" y="3429000"/>
              <a:ext cx="2880649" cy="262890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84976638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55208" y="381000"/>
            <a:ext cx="4404609" cy="5816977"/>
          </a:xfrm>
          <a:prstGeom prst="rect">
            <a:avLst/>
          </a:prstGeom>
        </p:spPr>
        <p:txBody>
          <a:bodyPr wrap="square">
            <a:spAutoFit/>
          </a:bodyPr>
          <a:lstStyle/>
          <a:p>
            <a:pPr lvl="0"/>
            <a:r>
              <a:rPr lang="en-US" sz="3200" dirty="0"/>
              <a:t>Visualization</a:t>
            </a:r>
            <a:r>
              <a:rPr lang="en-US" sz="3200" dirty="0" smtClean="0"/>
              <a:t>:</a:t>
            </a:r>
          </a:p>
          <a:p>
            <a:pPr lvl="0"/>
            <a:endParaRPr lang="en-US" sz="3200" dirty="0"/>
          </a:p>
          <a:p>
            <a:pPr marL="285750" lvl="0" indent="-285750">
              <a:buFont typeface="Arial" panose="020B0604020202020204" pitchFamily="34" charset="0"/>
              <a:buChar char="•"/>
            </a:pPr>
            <a:r>
              <a:rPr lang="en-US" sz="2800" dirty="0" smtClean="0"/>
              <a:t>Blue edge:  -</a:t>
            </a:r>
            <a:r>
              <a:rPr lang="en-US" sz="2800" dirty="0" err="1" smtClean="0"/>
              <a:t>ve</a:t>
            </a:r>
            <a:r>
              <a:rPr lang="en-US" sz="2800" dirty="0" smtClean="0"/>
              <a:t>  correlation</a:t>
            </a:r>
          </a:p>
          <a:p>
            <a:pPr marL="285750" lvl="0" indent="-285750">
              <a:buFont typeface="Arial" panose="020B0604020202020204" pitchFamily="34" charset="0"/>
              <a:buChar char="•"/>
            </a:pPr>
            <a:r>
              <a:rPr lang="en-US" sz="2800" dirty="0" smtClean="0"/>
              <a:t>Red Edge :  +</a:t>
            </a:r>
            <a:r>
              <a:rPr lang="en-US" sz="2800" dirty="0" err="1" smtClean="0"/>
              <a:t>ve</a:t>
            </a:r>
            <a:r>
              <a:rPr lang="en-US" sz="2800" dirty="0" smtClean="0"/>
              <a:t> correlation </a:t>
            </a:r>
            <a:endParaRPr lang="en-US" sz="2800" dirty="0"/>
          </a:p>
          <a:p>
            <a:pPr marL="285750" lvl="0" indent="-285750">
              <a:buFont typeface="Arial" panose="020B0604020202020204" pitchFamily="34" charset="0"/>
              <a:buChar char="•"/>
            </a:pPr>
            <a:r>
              <a:rPr lang="en-US" sz="2800" dirty="0"/>
              <a:t>The thicker the edge, the stronger the correlation.</a:t>
            </a:r>
          </a:p>
          <a:p>
            <a:pPr marL="285750" lvl="0" indent="-285750">
              <a:buFont typeface="Arial" panose="020B0604020202020204" pitchFamily="34" charset="0"/>
              <a:buChar char="•"/>
            </a:pPr>
            <a:r>
              <a:rPr lang="en-US" sz="2800" dirty="0"/>
              <a:t>Purple nodes represent mapped compounds.</a:t>
            </a:r>
          </a:p>
          <a:p>
            <a:pPr marL="285750" lvl="0" indent="-285750">
              <a:buFont typeface="Arial" panose="020B0604020202020204" pitchFamily="34" charset="0"/>
              <a:buChar char="•"/>
            </a:pPr>
            <a:r>
              <a:rPr lang="en-US" sz="2800" dirty="0"/>
              <a:t>White nodes represent compounds that did not map to a known compound in the </a:t>
            </a:r>
            <a:r>
              <a:rPr lang="en-US" sz="2800" dirty="0" err="1"/>
              <a:t>MetScape</a:t>
            </a:r>
            <a:r>
              <a:rPr lang="en-US" sz="2800" dirty="0"/>
              <a:t> database.</a:t>
            </a:r>
          </a:p>
        </p:txBody>
      </p:sp>
      <p:pic>
        <p:nvPicPr>
          <p:cNvPr id="4" name="Picture 6"/>
          <p:cNvPicPr>
            <a:picLocks noChangeAspect="1" noChangeArrowheads="1"/>
          </p:cNvPicPr>
          <p:nvPr/>
        </p:nvPicPr>
        <p:blipFill rotWithShape="1">
          <a:blip r:embed="rId2">
            <a:extLst>
              <a:ext uri="{28A0092B-C50C-407E-A947-70E740481C1C}">
                <a14:useLocalDpi xmlns:a14="http://schemas.microsoft.com/office/drawing/2010/main" val="0"/>
              </a:ext>
            </a:extLst>
          </a:blip>
          <a:srcRect l="22012" t="10489" r="59989" b="37892"/>
          <a:stretch/>
        </p:blipFill>
        <p:spPr bwMode="auto">
          <a:xfrm>
            <a:off x="4659817" y="1219200"/>
            <a:ext cx="4484183" cy="40186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5702732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6" name="Picture 8"/>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65" r="50000" b="5618"/>
          <a:stretch/>
        </p:blipFill>
        <p:spPr bwMode="auto">
          <a:xfrm>
            <a:off x="1143001" y="2667000"/>
            <a:ext cx="6851194" cy="4038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Title 1"/>
          <p:cNvSpPr>
            <a:spLocks noGrp="1"/>
          </p:cNvSpPr>
          <p:nvPr>
            <p:ph type="title"/>
          </p:nvPr>
        </p:nvSpPr>
        <p:spPr>
          <a:xfrm>
            <a:off x="533400" y="9378"/>
            <a:ext cx="8229600" cy="1143000"/>
          </a:xfrm>
        </p:spPr>
        <p:txBody>
          <a:bodyPr anchor="t"/>
          <a:lstStyle/>
          <a:p>
            <a:r>
              <a:rPr lang="en-US" dirty="0" smtClean="0"/>
              <a:t>Metscape Network </a:t>
            </a:r>
            <a:endParaRPr lang="en-US" dirty="0"/>
          </a:p>
        </p:txBody>
      </p:sp>
      <p:sp>
        <p:nvSpPr>
          <p:cNvPr id="12" name="Content Placeholder 2"/>
          <p:cNvSpPr>
            <a:spLocks noGrp="1"/>
          </p:cNvSpPr>
          <p:nvPr>
            <p:ph idx="1"/>
          </p:nvPr>
        </p:nvSpPr>
        <p:spPr>
          <a:xfrm>
            <a:off x="14176" y="914400"/>
            <a:ext cx="7682024" cy="2971800"/>
          </a:xfrm>
        </p:spPr>
        <p:txBody>
          <a:bodyPr>
            <a:normAutofit/>
          </a:bodyPr>
          <a:lstStyle/>
          <a:p>
            <a:pPr marL="514350" indent="-514350">
              <a:buFont typeface="+mj-lt"/>
              <a:buAutoNum type="arabicPeriod"/>
            </a:pPr>
            <a:r>
              <a:rPr lang="en-US" sz="2400" dirty="0" smtClean="0"/>
              <a:t>Control panel </a:t>
            </a:r>
            <a:r>
              <a:rPr lang="en-US" sz="2400" dirty="0" smtClean="0">
                <a:sym typeface="Wingdings" panose="05000000000000000000" pitchFamily="2" charset="2"/>
              </a:rPr>
              <a:t></a:t>
            </a:r>
            <a:r>
              <a:rPr lang="en-US" sz="2400" dirty="0"/>
              <a:t>Network tab</a:t>
            </a:r>
            <a:endParaRPr lang="en-US" sz="2400" dirty="0" smtClean="0"/>
          </a:p>
          <a:p>
            <a:pPr marL="514350" indent="-514350">
              <a:buFont typeface="+mj-lt"/>
              <a:buAutoNum type="arabicPeriod"/>
            </a:pPr>
            <a:r>
              <a:rPr lang="en-US" sz="2400" dirty="0" smtClean="0"/>
              <a:t>Select :</a:t>
            </a:r>
            <a:endParaRPr lang="en-US" sz="2400" dirty="0"/>
          </a:p>
          <a:p>
            <a:pPr marL="971550" lvl="1" indent="-514350">
              <a:buFont typeface="+mj-lt"/>
              <a:buAutoNum type="alphaLcPeriod"/>
            </a:pPr>
            <a:r>
              <a:rPr lang="en-US" sz="2400" dirty="0" smtClean="0"/>
              <a:t>Select the pathway based network</a:t>
            </a:r>
          </a:p>
          <a:p>
            <a:pPr marL="971550" lvl="1" indent="-514350">
              <a:buFont typeface="+mj-lt"/>
              <a:buAutoNum type="alphaLcPeriod"/>
            </a:pPr>
            <a:r>
              <a:rPr lang="en-US" sz="2400" dirty="0" smtClean="0"/>
              <a:t>Select the correlation based </a:t>
            </a:r>
          </a:p>
          <a:p>
            <a:pPr marL="457200" lvl="1" indent="0">
              <a:buNone/>
            </a:pPr>
            <a:endParaRPr lang="en-US" sz="3600" dirty="0" smtClean="0"/>
          </a:p>
        </p:txBody>
      </p:sp>
    </p:spTree>
    <p:extLst>
      <p:ext uri="{BB962C8B-B14F-4D97-AF65-F5344CB8AC3E}">
        <p14:creationId xmlns:p14="http://schemas.microsoft.com/office/powerpoint/2010/main" val="259761789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52400"/>
            <a:ext cx="8153400" cy="838200"/>
          </a:xfrm>
        </p:spPr>
        <p:txBody>
          <a:bodyPr anchor="t"/>
          <a:lstStyle/>
          <a:p>
            <a:r>
              <a:rPr lang="en-US" dirty="0" smtClean="0"/>
              <a:t>Metscape Network </a:t>
            </a:r>
            <a:endParaRPr lang="en-US" dirty="0"/>
          </a:p>
        </p:txBody>
      </p:sp>
      <p:sp>
        <p:nvSpPr>
          <p:cNvPr id="3" name="Content Placeholder 2"/>
          <p:cNvSpPr>
            <a:spLocks noGrp="1"/>
          </p:cNvSpPr>
          <p:nvPr>
            <p:ph idx="1"/>
          </p:nvPr>
        </p:nvSpPr>
        <p:spPr>
          <a:xfrm>
            <a:off x="-148734" y="914400"/>
            <a:ext cx="3730134" cy="5943600"/>
          </a:xfrm>
        </p:spPr>
        <p:txBody>
          <a:bodyPr>
            <a:normAutofit fontScale="62500" lnSpcReduction="20000"/>
          </a:bodyPr>
          <a:lstStyle/>
          <a:p>
            <a:pPr marL="514350" indent="-514350">
              <a:buFont typeface="+mj-lt"/>
              <a:buAutoNum type="arabicPeriod"/>
            </a:pPr>
            <a:r>
              <a:rPr lang="en-US" sz="4400" dirty="0" smtClean="0"/>
              <a:t>Filtering by Pathway</a:t>
            </a:r>
          </a:p>
          <a:p>
            <a:pPr marL="971550" lvl="1" indent="-514350">
              <a:buFont typeface="+mj-lt"/>
              <a:buAutoNum type="alphaLcPeriod"/>
            </a:pPr>
            <a:r>
              <a:rPr lang="en-US" sz="3600" dirty="0" smtClean="0"/>
              <a:t>Select one of the networks </a:t>
            </a:r>
          </a:p>
          <a:p>
            <a:pPr marL="971550" lvl="1" indent="-514350">
              <a:buFont typeface="+mj-lt"/>
              <a:buAutoNum type="alphaLcPeriod"/>
            </a:pPr>
            <a:r>
              <a:rPr lang="en-US" sz="3600" dirty="0" smtClean="0"/>
              <a:t>Click on the Pathway Filter tab if it is not already open in the Attribute Browser panel.</a:t>
            </a:r>
          </a:p>
          <a:p>
            <a:pPr marL="971550" lvl="1" indent="-514350">
              <a:buFont typeface="+mj-lt"/>
              <a:buAutoNum type="alphaLcPeriod"/>
            </a:pPr>
            <a:r>
              <a:rPr lang="en-US" sz="3600" dirty="0" smtClean="0"/>
              <a:t>Select “Valine, leucine and isoleucine degradation“</a:t>
            </a:r>
          </a:p>
          <a:p>
            <a:pPr marL="971550" lvl="1" indent="-514350">
              <a:buFont typeface="+mj-lt"/>
              <a:buAutoNum type="alphaLcPeriod"/>
            </a:pPr>
            <a:r>
              <a:rPr lang="en-US" sz="3600" dirty="0"/>
              <a:t>This pathway should now be highlighted in the </a:t>
            </a:r>
            <a:r>
              <a:rPr lang="en-US" sz="3600" dirty="0" smtClean="0"/>
              <a:t>network</a:t>
            </a:r>
            <a:r>
              <a:rPr lang="en-US" sz="3600" dirty="0"/>
              <a:t>. </a:t>
            </a:r>
            <a:endParaRPr lang="en-US" sz="3600" dirty="0" smtClean="0"/>
          </a:p>
          <a:p>
            <a:pPr marL="971550" lvl="1" indent="-514350">
              <a:buFont typeface="+mj-lt"/>
              <a:buAutoNum type="alphaLcPeriod"/>
            </a:pPr>
            <a:r>
              <a:rPr lang="en-US" sz="3600" dirty="0" smtClean="0"/>
              <a:t>Select the other network and repeat the same steps.</a:t>
            </a:r>
          </a:p>
          <a:p>
            <a:pPr marL="971550" lvl="1" indent="-514350">
              <a:buFont typeface="+mj-lt"/>
              <a:buAutoNum type="alphaLcPeriod"/>
            </a:pPr>
            <a:endParaRPr lang="en-US" sz="3600" dirty="0" smtClean="0"/>
          </a:p>
          <a:p>
            <a:pPr marL="971550" lvl="1" indent="-514350">
              <a:buFont typeface="+mj-lt"/>
              <a:buAutoNum type="alphaLcPeriod"/>
            </a:pPr>
            <a:endParaRPr lang="en-US" sz="3600" dirty="0" smtClean="0"/>
          </a:p>
          <a:p>
            <a:pPr marL="971550" lvl="1" indent="-514350">
              <a:buFont typeface="+mj-lt"/>
              <a:buAutoNum type="alphaLcPeriod"/>
            </a:pPr>
            <a:endParaRPr lang="en-US" sz="3600" dirty="0" smtClean="0"/>
          </a:p>
          <a:p>
            <a:pPr marL="971550" lvl="1" indent="-514350">
              <a:buFont typeface="+mj-lt"/>
              <a:buAutoNum type="alphaLcPeriod"/>
            </a:pPr>
            <a:endParaRPr lang="en-US" sz="1800" dirty="0" smtClean="0"/>
          </a:p>
          <a:p>
            <a:pPr marL="971550" lvl="1" indent="-514350">
              <a:buFont typeface="+mj-lt"/>
              <a:buAutoNum type="alphaLcPeriod"/>
            </a:pPr>
            <a:endParaRPr lang="en-US" sz="3600" dirty="0"/>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5702" y="1447799"/>
            <a:ext cx="5563524" cy="39624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2367750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rotWithShape="1">
          <a:blip r:embed="rId3"/>
          <a:srcRect l="33975" t="16923" r="27243" b="53670"/>
          <a:stretch/>
        </p:blipFill>
        <p:spPr bwMode="auto">
          <a:xfrm>
            <a:off x="304801" y="1"/>
            <a:ext cx="3581399" cy="2438400"/>
          </a:xfrm>
          <a:prstGeom prst="rect">
            <a:avLst/>
          </a:prstGeom>
          <a:ln>
            <a:solidFill>
              <a:schemeClr val="accent1"/>
            </a:solidFill>
          </a:ln>
          <a:extLst>
            <a:ext uri="{53640926-AAD7-44D8-BBD7-CCE9431645EC}">
              <a14:shadowObscured xmlns:a14="http://schemas.microsoft.com/office/drawing/2010/main"/>
            </a:ext>
          </a:extLst>
        </p:spPr>
      </p:pic>
      <p:pic>
        <p:nvPicPr>
          <p:cNvPr id="7" name="Picture 6"/>
          <p:cNvPicPr/>
          <p:nvPr/>
        </p:nvPicPr>
        <p:blipFill rotWithShape="1">
          <a:blip r:embed="rId4"/>
          <a:srcRect l="26282" t="23589" r="26602" b="17179"/>
          <a:stretch/>
        </p:blipFill>
        <p:spPr bwMode="auto">
          <a:xfrm>
            <a:off x="3962400" y="48732"/>
            <a:ext cx="5029200" cy="2389668"/>
          </a:xfrm>
          <a:prstGeom prst="rect">
            <a:avLst/>
          </a:prstGeom>
          <a:ln>
            <a:noFill/>
          </a:ln>
          <a:extLst>
            <a:ext uri="{53640926-AAD7-44D8-BBD7-CCE9431645EC}">
              <a14:shadowObscured xmlns:a14="http://schemas.microsoft.com/office/drawing/2010/main"/>
            </a:ext>
          </a:extLst>
        </p:spPr>
      </p:pic>
      <p:sp>
        <p:nvSpPr>
          <p:cNvPr id="2" name="TextBox 1"/>
          <p:cNvSpPr txBox="1"/>
          <p:nvPr/>
        </p:nvSpPr>
        <p:spPr>
          <a:xfrm>
            <a:off x="329611" y="2895600"/>
            <a:ext cx="8382000" cy="3431709"/>
          </a:xfrm>
          <a:prstGeom prst="rect">
            <a:avLst/>
          </a:prstGeom>
          <a:noFill/>
        </p:spPr>
        <p:txBody>
          <a:bodyPr wrap="square" rtlCol="0">
            <a:spAutoFit/>
          </a:bodyPr>
          <a:lstStyle/>
          <a:p>
            <a:pPr marL="285750" indent="-285750" algn="just">
              <a:buFont typeface="Arial" pitchFamily="34" charset="0"/>
              <a:buChar char="•"/>
            </a:pPr>
            <a:r>
              <a:rPr lang="en-US" sz="3100" dirty="0" smtClean="0"/>
              <a:t>A gene set enrichment and concept mapping tool</a:t>
            </a:r>
          </a:p>
          <a:p>
            <a:pPr marL="285750" indent="-285750" algn="just">
              <a:buFont typeface="Arial" pitchFamily="34" charset="0"/>
              <a:buChar char="•"/>
            </a:pPr>
            <a:endParaRPr lang="en-US" sz="3100" dirty="0" smtClean="0"/>
          </a:p>
          <a:p>
            <a:pPr marL="285750" indent="-285750" algn="just">
              <a:buFont typeface="Arial" pitchFamily="34" charset="0"/>
              <a:buChar char="•"/>
            </a:pPr>
            <a:r>
              <a:rPr lang="en-US" sz="3100" dirty="0" smtClean="0"/>
              <a:t>Use to help identify relationships and significant overlaps among sets of genes (concepts)</a:t>
            </a:r>
          </a:p>
          <a:p>
            <a:pPr marL="285750" indent="-285750" algn="just">
              <a:buFont typeface="Arial" pitchFamily="34" charset="0"/>
              <a:buChar char="•"/>
            </a:pPr>
            <a:endParaRPr lang="en-US" sz="3100" dirty="0" smtClean="0"/>
          </a:p>
          <a:p>
            <a:pPr marL="285750" indent="-285750" algn="just">
              <a:buFont typeface="Arial" pitchFamily="34" charset="0"/>
              <a:buChar char="•"/>
            </a:pPr>
            <a:r>
              <a:rPr lang="en-US" sz="3100" dirty="0" smtClean="0"/>
              <a:t>To create own concept, load only significant genes</a:t>
            </a:r>
            <a:endParaRPr lang="en-US" sz="3100" dirty="0"/>
          </a:p>
        </p:txBody>
      </p:sp>
    </p:spTree>
    <p:extLst>
      <p:ext uri="{BB962C8B-B14F-4D97-AF65-F5344CB8AC3E}">
        <p14:creationId xmlns:p14="http://schemas.microsoft.com/office/powerpoint/2010/main" val="327631576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76200"/>
            <a:ext cx="8991600" cy="1143000"/>
          </a:xfrm>
        </p:spPr>
        <p:txBody>
          <a:bodyPr>
            <a:normAutofit/>
          </a:bodyPr>
          <a:lstStyle/>
          <a:p>
            <a:r>
              <a:rPr lang="en-US" sz="3200" dirty="0"/>
              <a:t>Query to Find Concepts Similar to a Concept of </a:t>
            </a:r>
            <a:r>
              <a:rPr lang="en-US" sz="3200" dirty="0" smtClean="0"/>
              <a:t>Interest</a:t>
            </a:r>
            <a:endParaRPr lang="en-US" sz="3200" dirty="0"/>
          </a:p>
        </p:txBody>
      </p:sp>
      <p:sp>
        <p:nvSpPr>
          <p:cNvPr id="3" name="Content Placeholder 2"/>
          <p:cNvSpPr>
            <a:spLocks noGrp="1"/>
          </p:cNvSpPr>
          <p:nvPr>
            <p:ph idx="1"/>
          </p:nvPr>
        </p:nvSpPr>
        <p:spPr>
          <a:xfrm>
            <a:off x="152400" y="1524000"/>
            <a:ext cx="8753476" cy="5073650"/>
          </a:xfrm>
        </p:spPr>
        <p:txBody>
          <a:bodyPr>
            <a:normAutofit lnSpcReduction="10000"/>
          </a:bodyPr>
          <a:lstStyle/>
          <a:p>
            <a:pPr marL="514350" lvl="0" indent="-514350">
              <a:buFont typeface="+mj-lt"/>
              <a:buAutoNum type="arabicPeriod"/>
            </a:pPr>
            <a:r>
              <a:rPr lang="en-US" sz="2800" dirty="0"/>
              <a:t>Go to the </a:t>
            </a:r>
            <a:r>
              <a:rPr lang="en-US" sz="2800" dirty="0" err="1"/>
              <a:t>ConceptGen</a:t>
            </a:r>
            <a:r>
              <a:rPr lang="en-US" sz="2800" dirty="0"/>
              <a:t> homepage (</a:t>
            </a:r>
            <a:r>
              <a:rPr lang="en-US" sz="2800" u="sng" dirty="0">
                <a:hlinkClick r:id="rId3"/>
              </a:rPr>
              <a:t>http://conceptgen.ncibi.org/</a:t>
            </a:r>
            <a:r>
              <a:rPr lang="en-US" sz="2800" dirty="0"/>
              <a:t>).</a:t>
            </a:r>
            <a:r>
              <a:rPr lang="en-US" sz="2600" dirty="0"/>
              <a:t> </a:t>
            </a:r>
            <a:endParaRPr lang="en-US" sz="2600" dirty="0" smtClean="0"/>
          </a:p>
          <a:p>
            <a:pPr marL="514350" lvl="0" indent="-514350">
              <a:buFont typeface="+mj-lt"/>
              <a:buAutoNum type="arabicPeriod"/>
            </a:pPr>
            <a:endParaRPr lang="en-US" sz="2600" dirty="0"/>
          </a:p>
          <a:p>
            <a:pPr marL="514350" lvl="0" indent="-514350">
              <a:buFont typeface="+mj-lt"/>
              <a:buAutoNum type="arabicPeriod"/>
            </a:pPr>
            <a:r>
              <a:rPr lang="en-US" sz="2800" dirty="0"/>
              <a:t>In the search box, </a:t>
            </a:r>
            <a:r>
              <a:rPr lang="en-US" sz="2800" dirty="0" smtClean="0"/>
              <a:t>enter Nephritis.</a:t>
            </a:r>
            <a:r>
              <a:rPr lang="en-US" sz="2600" dirty="0"/>
              <a:t>	</a:t>
            </a:r>
            <a:endParaRPr lang="en-US" sz="2600" dirty="0" smtClean="0"/>
          </a:p>
          <a:p>
            <a:pPr marL="514350" lvl="0" indent="-514350">
              <a:buFont typeface="+mj-lt"/>
              <a:buAutoNum type="arabicPeriod"/>
            </a:pPr>
            <a:endParaRPr lang="en-US" sz="2600" dirty="0"/>
          </a:p>
          <a:p>
            <a:pPr marL="514350" lvl="0" indent="-514350">
              <a:buFont typeface="+mj-lt"/>
              <a:buAutoNum type="arabicPeriod"/>
            </a:pPr>
            <a:r>
              <a:rPr lang="en-US" sz="2800" dirty="0" smtClean="0"/>
              <a:t>Click </a:t>
            </a:r>
            <a:r>
              <a:rPr lang="en-US" sz="2800" dirty="0"/>
              <a:t>on the </a:t>
            </a:r>
            <a:r>
              <a:rPr lang="en-US" sz="2800" dirty="0" smtClean="0"/>
              <a:t>Search </a:t>
            </a:r>
            <a:r>
              <a:rPr lang="en-US" sz="2800" dirty="0"/>
              <a:t>Concepts </a:t>
            </a:r>
            <a:r>
              <a:rPr lang="en-US" sz="2800" dirty="0" smtClean="0"/>
              <a:t>button.</a:t>
            </a:r>
          </a:p>
          <a:p>
            <a:pPr marL="1371600" lvl="2" indent="-457200" algn="just">
              <a:buFont typeface="+mj-lt"/>
              <a:buAutoNum type="alphaLcPeriod"/>
            </a:pPr>
            <a:r>
              <a:rPr lang="en-US" dirty="0" smtClean="0"/>
              <a:t>This </a:t>
            </a:r>
            <a:r>
              <a:rPr lang="en-US" dirty="0"/>
              <a:t>takes you to the Search Results page.  For each result, you will get a summary showing the Concept Type, number of genes in the list, and number of enriched concepts. </a:t>
            </a:r>
            <a:endParaRPr lang="en-US" dirty="0" smtClean="0"/>
          </a:p>
          <a:p>
            <a:pPr marL="1371600" lvl="2" indent="-457200" algn="just">
              <a:buFont typeface="+mj-lt"/>
              <a:buAutoNum type="alphaLcPeriod"/>
            </a:pPr>
            <a:endParaRPr lang="en-US" dirty="0" smtClean="0"/>
          </a:p>
          <a:p>
            <a:pPr marL="628650" indent="-514350">
              <a:buFont typeface="+mj-lt"/>
              <a:buAutoNum type="arabicPeriod"/>
            </a:pPr>
            <a:r>
              <a:rPr lang="en-US" sz="2800" dirty="0" smtClean="0"/>
              <a:t>Click </a:t>
            </a:r>
            <a:r>
              <a:rPr lang="en-US" sz="2800" dirty="0"/>
              <a:t>on the </a:t>
            </a:r>
            <a:r>
              <a:rPr lang="en-US" sz="2800" dirty="0" smtClean="0"/>
              <a:t>last result: </a:t>
            </a:r>
            <a:r>
              <a:rPr lang="en-US" sz="2800" i="1" dirty="0" smtClean="0"/>
              <a:t>Nephritis, Hereditary</a:t>
            </a:r>
            <a:r>
              <a:rPr lang="en-US" sz="2800" dirty="0" smtClean="0"/>
              <a:t>.</a:t>
            </a:r>
            <a:endParaRPr lang="en-US" sz="2800" dirty="0"/>
          </a:p>
          <a:p>
            <a:pPr marL="114300" indent="0">
              <a:buNone/>
            </a:pPr>
            <a:endParaRPr lang="en-US" dirty="0"/>
          </a:p>
        </p:txBody>
      </p:sp>
    </p:spTree>
    <p:extLst>
      <p:ext uri="{BB962C8B-B14F-4D97-AF65-F5344CB8AC3E}">
        <p14:creationId xmlns:p14="http://schemas.microsoft.com/office/powerpoint/2010/main" val="92181308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3648"/>
            <a:ext cx="8229600" cy="914400"/>
          </a:xfrm>
        </p:spPr>
        <p:txBody>
          <a:bodyPr>
            <a:noAutofit/>
          </a:bodyPr>
          <a:lstStyle/>
          <a:p>
            <a:r>
              <a:rPr lang="en-US" sz="3200" b="1" cap="all" dirty="0" err="1" smtClean="0"/>
              <a:t>Cytoscape</a:t>
            </a:r>
            <a:r>
              <a:rPr lang="en-US" sz="3200" b="1" cap="all" dirty="0" smtClean="0"/>
              <a:t> – Molecular biology Domain</a:t>
            </a:r>
            <a:endParaRPr lang="en-US" sz="3200" dirty="0"/>
          </a:p>
        </p:txBody>
      </p:sp>
      <p:sp>
        <p:nvSpPr>
          <p:cNvPr id="3" name="Content Placeholder 2"/>
          <p:cNvSpPr>
            <a:spLocks noGrp="1"/>
          </p:cNvSpPr>
          <p:nvPr>
            <p:ph idx="1"/>
          </p:nvPr>
        </p:nvSpPr>
        <p:spPr>
          <a:xfrm>
            <a:off x="304800" y="990600"/>
            <a:ext cx="8610600" cy="5715000"/>
          </a:xfrm>
        </p:spPr>
        <p:txBody>
          <a:bodyPr>
            <a:normAutofit lnSpcReduction="10000"/>
          </a:bodyPr>
          <a:lstStyle/>
          <a:p>
            <a:pPr>
              <a:defRPr/>
            </a:pPr>
            <a:r>
              <a:rPr lang="en-US" dirty="0" err="1"/>
              <a:t>Cytoscape</a:t>
            </a:r>
            <a:r>
              <a:rPr lang="en-US" dirty="0"/>
              <a:t> supports molecular and systems biology, genomics, and proteomics</a:t>
            </a:r>
            <a:r>
              <a:rPr lang="en-US" dirty="0" smtClean="0"/>
              <a:t>.</a:t>
            </a:r>
          </a:p>
          <a:p>
            <a:pPr marL="0" indent="0">
              <a:buNone/>
              <a:defRPr/>
            </a:pPr>
            <a:endParaRPr lang="en-US" sz="1500" dirty="0"/>
          </a:p>
          <a:p>
            <a:pPr>
              <a:defRPr/>
            </a:pPr>
            <a:r>
              <a:rPr lang="en-US" dirty="0"/>
              <a:t>Molecular and genetic </a:t>
            </a:r>
            <a:r>
              <a:rPr lang="en-US" dirty="0">
                <a:hlinkClick r:id="rId3"/>
              </a:rPr>
              <a:t>interaction data sets</a:t>
            </a:r>
            <a:r>
              <a:rPr lang="en-US" dirty="0"/>
              <a:t> can be imported in </a:t>
            </a:r>
            <a:r>
              <a:rPr lang="en-US" dirty="0">
                <a:hlinkClick r:id="rId4"/>
              </a:rPr>
              <a:t>many formats</a:t>
            </a:r>
            <a:endParaRPr lang="en-US" dirty="0"/>
          </a:p>
          <a:p>
            <a:endParaRPr lang="en-US" sz="1500" dirty="0" smtClean="0"/>
          </a:p>
          <a:p>
            <a:r>
              <a:rPr lang="en-US" dirty="0" smtClean="0"/>
              <a:t>Network </a:t>
            </a:r>
            <a:r>
              <a:rPr lang="en-US" dirty="0"/>
              <a:t>(graph) with genes, proteins, and molecules represented as nodes, and interactions represented as links (edges) between nodes</a:t>
            </a:r>
          </a:p>
          <a:p>
            <a:endParaRPr lang="en-US" sz="1500" dirty="0" smtClean="0"/>
          </a:p>
          <a:p>
            <a:r>
              <a:rPr lang="en-US" dirty="0" smtClean="0"/>
              <a:t>Perform </a:t>
            </a:r>
            <a:r>
              <a:rPr lang="en-US" dirty="0"/>
              <a:t>advanced analysis and modeling using </a:t>
            </a:r>
            <a:r>
              <a:rPr lang="en-US" dirty="0" err="1">
                <a:hlinkClick r:id="rId5"/>
              </a:rPr>
              <a:t>Cytoscape</a:t>
            </a:r>
            <a:r>
              <a:rPr lang="en-US" dirty="0">
                <a:hlinkClick r:id="rId5"/>
              </a:rPr>
              <a:t> </a:t>
            </a:r>
            <a:r>
              <a:rPr lang="en-US" dirty="0" smtClean="0">
                <a:hlinkClick r:id="rId5"/>
              </a:rPr>
              <a:t>apps </a:t>
            </a:r>
            <a:r>
              <a:rPr lang="en-US" dirty="0" smtClean="0"/>
              <a:t>for different “omics” datasets</a:t>
            </a:r>
          </a:p>
          <a:p>
            <a:pPr marL="914400" lvl="2" indent="0">
              <a:buNone/>
            </a:pPr>
            <a:endParaRPr lang="en-US" dirty="0"/>
          </a:p>
          <a:p>
            <a:endParaRPr lang="en-US" dirty="0"/>
          </a:p>
        </p:txBody>
      </p:sp>
    </p:spTree>
    <p:extLst>
      <p:ext uri="{BB962C8B-B14F-4D97-AF65-F5344CB8AC3E}">
        <p14:creationId xmlns:p14="http://schemas.microsoft.com/office/powerpoint/2010/main" val="316555514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5315" y="28353"/>
            <a:ext cx="8229600" cy="1143000"/>
          </a:xfrm>
        </p:spPr>
        <p:txBody>
          <a:bodyPr/>
          <a:lstStyle/>
          <a:p>
            <a:r>
              <a:rPr lang="en-US" dirty="0"/>
              <a:t>Overview of the Concept Explorer</a:t>
            </a:r>
          </a:p>
        </p:txBody>
      </p:sp>
      <p:sp>
        <p:nvSpPr>
          <p:cNvPr id="3" name="Content Placeholder 2"/>
          <p:cNvSpPr>
            <a:spLocks noGrp="1"/>
          </p:cNvSpPr>
          <p:nvPr>
            <p:ph idx="1"/>
          </p:nvPr>
        </p:nvSpPr>
        <p:spPr>
          <a:xfrm>
            <a:off x="139360" y="1143000"/>
            <a:ext cx="3746840" cy="5715000"/>
          </a:xfrm>
        </p:spPr>
        <p:txBody>
          <a:bodyPr>
            <a:normAutofit fontScale="55000" lnSpcReduction="20000"/>
          </a:bodyPr>
          <a:lstStyle/>
          <a:p>
            <a:pPr marL="514350" indent="-514350">
              <a:buFont typeface="+mj-lt"/>
              <a:buAutoNum type="arabicPeriod"/>
            </a:pPr>
            <a:r>
              <a:rPr lang="en-US" dirty="0" smtClean="0"/>
              <a:t>Look </a:t>
            </a:r>
            <a:r>
              <a:rPr lang="en-US" dirty="0"/>
              <a:t>at the genes associated with </a:t>
            </a:r>
            <a:r>
              <a:rPr lang="en-US" i="1" dirty="0" smtClean="0"/>
              <a:t>Nephritis, Hereditary</a:t>
            </a:r>
            <a:r>
              <a:rPr lang="en-US" dirty="0" smtClean="0"/>
              <a:t> by </a:t>
            </a:r>
            <a:r>
              <a:rPr lang="en-US" dirty="0"/>
              <a:t>scrolling through the gene list </a:t>
            </a:r>
            <a:r>
              <a:rPr lang="en-US" dirty="0" smtClean="0"/>
              <a:t>provided.</a:t>
            </a:r>
          </a:p>
          <a:p>
            <a:pPr marL="514350" indent="-514350">
              <a:buFont typeface="+mj-lt"/>
              <a:buAutoNum type="arabicPeriod"/>
            </a:pPr>
            <a:endParaRPr lang="en-US" dirty="0"/>
          </a:p>
          <a:p>
            <a:pPr marL="514350" indent="-514350">
              <a:buFont typeface="+mj-lt"/>
              <a:buAutoNum type="arabicPeriod"/>
            </a:pPr>
            <a:r>
              <a:rPr lang="en-US" dirty="0" smtClean="0"/>
              <a:t>Mouse </a:t>
            </a:r>
            <a:r>
              <a:rPr lang="en-US" dirty="0"/>
              <a:t>over the slices of the pie chart to see the concept types associated with the enriched concepts (ex. Protein Interaction (MiMI), </a:t>
            </a:r>
            <a:r>
              <a:rPr lang="en-US" dirty="0" err="1"/>
              <a:t>MeSH</a:t>
            </a:r>
            <a:r>
              <a:rPr lang="en-US" dirty="0"/>
              <a:t>, </a:t>
            </a:r>
            <a:r>
              <a:rPr lang="en-US" dirty="0" err="1"/>
              <a:t>etc</a:t>
            </a:r>
            <a:r>
              <a:rPr lang="en-US" dirty="0" smtClean="0"/>
              <a:t>).</a:t>
            </a:r>
          </a:p>
          <a:p>
            <a:pPr marL="514350" indent="-514350">
              <a:buFont typeface="+mj-lt"/>
              <a:buAutoNum type="arabicPeriod"/>
            </a:pPr>
            <a:endParaRPr lang="en-US" dirty="0"/>
          </a:p>
          <a:p>
            <a:pPr marL="514350" indent="-514350">
              <a:buFont typeface="+mj-lt"/>
              <a:buAutoNum type="arabicPeriod"/>
            </a:pPr>
            <a:r>
              <a:rPr lang="en-US" dirty="0" smtClean="0"/>
              <a:t>Scroll </a:t>
            </a:r>
            <a:r>
              <a:rPr lang="en-US" dirty="0"/>
              <a:t>through the enriched concepts in the lower half of the window</a:t>
            </a:r>
            <a:r>
              <a:rPr lang="en-US" dirty="0" smtClean="0"/>
              <a:t>.</a:t>
            </a:r>
          </a:p>
          <a:p>
            <a:pPr marL="514350" indent="-514350">
              <a:buFont typeface="+mj-lt"/>
              <a:buAutoNum type="arabicPeriod"/>
            </a:pPr>
            <a:endParaRPr lang="en-US" dirty="0"/>
          </a:p>
          <a:p>
            <a:pPr marL="914400" lvl="1" indent="-514350">
              <a:buFont typeface="+mj-lt"/>
              <a:buAutoNum type="alphaLcPeriod"/>
            </a:pPr>
            <a:r>
              <a:rPr lang="en-US" dirty="0" smtClean="0"/>
              <a:t>These </a:t>
            </a:r>
            <a:r>
              <a:rPr lang="en-US" dirty="0"/>
              <a:t>concepts have a larger number of overlapping genes with </a:t>
            </a:r>
            <a:r>
              <a:rPr lang="en-US" i="1" dirty="0" smtClean="0"/>
              <a:t>Nephritis, Hereditary </a:t>
            </a:r>
            <a:r>
              <a:rPr lang="en-US" dirty="0" smtClean="0"/>
              <a:t>than </a:t>
            </a:r>
            <a:r>
              <a:rPr lang="en-US" dirty="0"/>
              <a:t>is expected by chance</a:t>
            </a:r>
            <a:r>
              <a:rPr lang="en-US" dirty="0" smtClean="0"/>
              <a:t>.</a:t>
            </a:r>
          </a:p>
          <a:p>
            <a:pPr marL="514350" indent="-514350">
              <a:buFont typeface="+mj-lt"/>
              <a:buAutoNum type="arabicPeriod"/>
            </a:pPr>
            <a:endParaRPr lang="en-US" dirty="0"/>
          </a:p>
          <a:p>
            <a:pPr marL="514350" indent="-514350">
              <a:buFont typeface="+mj-lt"/>
              <a:buAutoNum type="arabicPeriod"/>
            </a:pPr>
            <a:r>
              <a:rPr lang="en-US" dirty="0" smtClean="0"/>
              <a:t>To </a:t>
            </a:r>
            <a:r>
              <a:rPr lang="en-US" dirty="0"/>
              <a:t>sort the concepts alphabetically by name, click on the Concept Name column heading. </a:t>
            </a:r>
          </a:p>
        </p:txBody>
      </p:sp>
      <p:grpSp>
        <p:nvGrpSpPr>
          <p:cNvPr id="9" name="Group 8"/>
          <p:cNvGrpSpPr/>
          <p:nvPr/>
        </p:nvGrpSpPr>
        <p:grpSpPr>
          <a:xfrm>
            <a:off x="4114800" y="1178631"/>
            <a:ext cx="4876800" cy="4612569"/>
            <a:chOff x="4343400" y="975319"/>
            <a:chExt cx="3962400" cy="4023645"/>
          </a:xfrm>
        </p:grpSpPr>
        <p:pic>
          <p:nvPicPr>
            <p:cNvPr id="1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3400" y="1178631"/>
              <a:ext cx="3962400" cy="38203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TextBox 6"/>
            <p:cNvSpPr txBox="1"/>
            <p:nvPr/>
          </p:nvSpPr>
          <p:spPr>
            <a:xfrm>
              <a:off x="7193280" y="975319"/>
              <a:ext cx="802957" cy="483265"/>
            </a:xfrm>
            <a:prstGeom prst="rect">
              <a:avLst/>
            </a:prstGeom>
            <a:solidFill>
              <a:schemeClr val="bg1"/>
            </a:solidFill>
            <a:ln w="25400">
              <a:solidFill>
                <a:srgbClr val="FF0000"/>
              </a:solidFill>
            </a:ln>
          </p:spPr>
          <p:txBody>
            <a:bodyPr wrap="square" rtlCol="0">
              <a:spAutoFit/>
            </a:bodyPr>
            <a:lstStyle/>
            <a:p>
              <a:pPr marL="0" marR="0">
                <a:spcBef>
                  <a:spcPts val="0"/>
                </a:spcBef>
                <a:spcAft>
                  <a:spcPts val="0"/>
                </a:spcAft>
              </a:pPr>
              <a:r>
                <a:rPr lang="en-US" sz="1000" kern="1200" dirty="0">
                  <a:solidFill>
                    <a:srgbClr val="000000"/>
                  </a:solidFill>
                  <a:effectLst/>
                  <a:latin typeface="Tw Cen MT"/>
                  <a:ea typeface="Times New Roman"/>
                </a:rPr>
                <a:t>Pie chart representing sources</a:t>
              </a:r>
              <a:endParaRPr lang="en-US" sz="1200" dirty="0">
                <a:effectLst/>
                <a:latin typeface="Times New Roman"/>
                <a:ea typeface="Times New Roman"/>
              </a:endParaRPr>
            </a:p>
          </p:txBody>
        </p:sp>
      </p:grpSp>
      <p:grpSp>
        <p:nvGrpSpPr>
          <p:cNvPr id="17" name="Group 16"/>
          <p:cNvGrpSpPr/>
          <p:nvPr/>
        </p:nvGrpSpPr>
        <p:grpSpPr>
          <a:xfrm>
            <a:off x="3352799" y="1836683"/>
            <a:ext cx="1064928" cy="2656100"/>
            <a:chOff x="3021207" y="1382023"/>
            <a:chExt cx="1172173" cy="2656100"/>
          </a:xfrm>
        </p:grpSpPr>
        <p:cxnSp>
          <p:nvCxnSpPr>
            <p:cNvPr id="8" name="Straight Arrow Connector 7"/>
            <p:cNvCxnSpPr/>
            <p:nvPr/>
          </p:nvCxnSpPr>
          <p:spPr>
            <a:xfrm>
              <a:off x="3232042" y="1382023"/>
              <a:ext cx="961338" cy="982717"/>
            </a:xfrm>
            <a:prstGeom prst="straightConnector1">
              <a:avLst/>
            </a:prstGeom>
            <a:ln w="25400">
              <a:solidFill>
                <a:srgbClr val="FF0000"/>
              </a:solidFill>
              <a:tailEnd type="arrow"/>
            </a:ln>
          </p:spPr>
          <p:style>
            <a:lnRef idx="1">
              <a:schemeClr val="accent2"/>
            </a:lnRef>
            <a:fillRef idx="0">
              <a:schemeClr val="accent2"/>
            </a:fillRef>
            <a:effectRef idx="0">
              <a:schemeClr val="accent2"/>
            </a:effectRef>
            <a:fontRef idx="minor">
              <a:schemeClr val="tx1"/>
            </a:fontRef>
          </p:style>
        </p:cxnSp>
        <p:cxnSp>
          <p:nvCxnSpPr>
            <p:cNvPr id="10" name="Straight Arrow Connector 9"/>
            <p:cNvCxnSpPr/>
            <p:nvPr/>
          </p:nvCxnSpPr>
          <p:spPr>
            <a:xfrm>
              <a:off x="3021207" y="3887231"/>
              <a:ext cx="1006487" cy="150892"/>
            </a:xfrm>
            <a:prstGeom prst="straightConnector1">
              <a:avLst/>
            </a:prstGeom>
            <a:ln w="25400">
              <a:solidFill>
                <a:srgbClr val="FF0000"/>
              </a:solidFill>
              <a:tailEnd type="arrow"/>
            </a:ln>
          </p:spPr>
          <p:style>
            <a:lnRef idx="1">
              <a:schemeClr val="accent2"/>
            </a:lnRef>
            <a:fillRef idx="0">
              <a:schemeClr val="accent2"/>
            </a:fillRef>
            <a:effectRef idx="0">
              <a:schemeClr val="accent2"/>
            </a:effectRef>
            <a:fontRef idx="minor">
              <a:schemeClr val="tx1"/>
            </a:fontRef>
          </p:style>
        </p:cxnSp>
      </p:grpSp>
    </p:spTree>
    <p:extLst>
      <p:ext uri="{BB962C8B-B14F-4D97-AF65-F5344CB8AC3E}">
        <p14:creationId xmlns:p14="http://schemas.microsoft.com/office/powerpoint/2010/main" val="179631405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0"/>
            <a:ext cx="8229600" cy="762000"/>
          </a:xfrm>
        </p:spPr>
        <p:txBody>
          <a:bodyPr>
            <a:normAutofit/>
          </a:bodyPr>
          <a:lstStyle/>
          <a:p>
            <a:r>
              <a:rPr lang="en-US" sz="3200" dirty="0"/>
              <a:t>Exploring Concepts Using a Network Graph</a:t>
            </a:r>
          </a:p>
        </p:txBody>
      </p:sp>
      <p:sp>
        <p:nvSpPr>
          <p:cNvPr id="3" name="Content Placeholder 2"/>
          <p:cNvSpPr>
            <a:spLocks noGrp="1"/>
          </p:cNvSpPr>
          <p:nvPr>
            <p:ph idx="1"/>
          </p:nvPr>
        </p:nvSpPr>
        <p:spPr>
          <a:xfrm>
            <a:off x="25400" y="533400"/>
            <a:ext cx="5334000" cy="6172200"/>
          </a:xfrm>
        </p:spPr>
        <p:txBody>
          <a:bodyPr>
            <a:normAutofit fontScale="25000" lnSpcReduction="20000"/>
          </a:bodyPr>
          <a:lstStyle/>
          <a:p>
            <a:pPr marL="514350" indent="-514350">
              <a:buFont typeface="+mj-lt"/>
              <a:buAutoNum type="arabicPeriod"/>
            </a:pPr>
            <a:endParaRPr lang="en-US" dirty="0"/>
          </a:p>
          <a:p>
            <a:pPr marL="514350" indent="-514350">
              <a:buFont typeface="+mj-lt"/>
              <a:buAutoNum type="arabicPeriod"/>
            </a:pPr>
            <a:r>
              <a:rPr lang="en-US" sz="6400" dirty="0" smtClean="0"/>
              <a:t>Check </a:t>
            </a:r>
            <a:r>
              <a:rPr lang="en-US" sz="6400" dirty="0"/>
              <a:t>the boxes next to the following concepts of interest:</a:t>
            </a:r>
          </a:p>
          <a:p>
            <a:pPr marL="971550" lvl="1" indent="-514350">
              <a:buFont typeface="+mj-lt"/>
              <a:buAutoNum type="alphaLcPeriod"/>
            </a:pPr>
            <a:r>
              <a:rPr lang="en-US" sz="5600" dirty="0" smtClean="0"/>
              <a:t>APP Interactions, Acute Myocardial Infarction, </a:t>
            </a:r>
            <a:r>
              <a:rPr lang="en-US" sz="5600" dirty="0" err="1" smtClean="0"/>
              <a:t>Autoantigens</a:t>
            </a:r>
            <a:r>
              <a:rPr lang="en-US" sz="5600" dirty="0" smtClean="0"/>
              <a:t>, Extracellular Matrix Proteins, Kidney Glomerulus</a:t>
            </a:r>
          </a:p>
          <a:p>
            <a:pPr marL="971550" lvl="1" indent="-514350">
              <a:buFont typeface="+mj-lt"/>
              <a:buAutoNum type="alphaLcPeriod"/>
            </a:pPr>
            <a:endParaRPr lang="en-US" sz="3200" dirty="0"/>
          </a:p>
          <a:p>
            <a:pPr marL="514350" indent="-514350">
              <a:buFont typeface="+mj-lt"/>
              <a:buAutoNum type="arabicPeriod"/>
            </a:pPr>
            <a:r>
              <a:rPr lang="en-US" sz="6400" dirty="0" smtClean="0"/>
              <a:t>Check </a:t>
            </a:r>
            <a:r>
              <a:rPr lang="en-US" sz="6400" dirty="0"/>
              <a:t>the box next to Draw complete </a:t>
            </a:r>
            <a:r>
              <a:rPr lang="en-US" sz="6400" dirty="0" smtClean="0"/>
              <a:t>Interactions.</a:t>
            </a:r>
          </a:p>
          <a:p>
            <a:pPr marL="514350" indent="-514350">
              <a:buFont typeface="+mj-lt"/>
              <a:buAutoNum type="arabicPeriod"/>
            </a:pPr>
            <a:endParaRPr lang="en-US" sz="6400" dirty="0"/>
          </a:p>
          <a:p>
            <a:pPr marL="514350" indent="-514350">
              <a:buFont typeface="+mj-lt"/>
              <a:buAutoNum type="arabicPeriod"/>
            </a:pPr>
            <a:r>
              <a:rPr lang="en-US" sz="6400" dirty="0" smtClean="0"/>
              <a:t>Click </a:t>
            </a:r>
            <a:r>
              <a:rPr lang="en-US" sz="6400" dirty="0"/>
              <a:t>on the Draw Network Graph </a:t>
            </a:r>
            <a:r>
              <a:rPr lang="en-US" sz="6400" dirty="0" smtClean="0"/>
              <a:t>button.</a:t>
            </a:r>
          </a:p>
          <a:p>
            <a:pPr marL="514350" indent="-514350">
              <a:buFont typeface="+mj-lt"/>
              <a:buAutoNum type="arabicPeriod"/>
            </a:pPr>
            <a:endParaRPr lang="en-US" sz="6400" dirty="0" smtClean="0"/>
          </a:p>
          <a:p>
            <a:pPr marL="514350" lvl="0" indent="-514350">
              <a:buFont typeface="+mj-lt"/>
              <a:buAutoNum type="arabicPeriod"/>
            </a:pPr>
            <a:r>
              <a:rPr lang="en-US" sz="6400" dirty="0"/>
              <a:t>A graph of the network, with nodes and edges, should now be visible.</a:t>
            </a:r>
          </a:p>
          <a:p>
            <a:pPr marL="971550" lvl="1" indent="-514350">
              <a:buFont typeface="+mj-lt"/>
              <a:buAutoNum type="alphaLcPeriod"/>
            </a:pPr>
            <a:r>
              <a:rPr lang="en-US" sz="5600" dirty="0"/>
              <a:t>Each node represents a different concept</a:t>
            </a:r>
          </a:p>
          <a:p>
            <a:pPr marL="971550" lvl="1" indent="-514350">
              <a:buFont typeface="+mj-lt"/>
              <a:buAutoNum type="alphaLcPeriod"/>
            </a:pPr>
            <a:r>
              <a:rPr lang="en-US" sz="5600" dirty="0"/>
              <a:t>Each edge represents a connection between concepts</a:t>
            </a:r>
          </a:p>
          <a:p>
            <a:pPr marL="971550" lvl="1" indent="-514350">
              <a:buFont typeface="+mj-lt"/>
              <a:buAutoNum type="alphaLcPeriod"/>
            </a:pPr>
            <a:r>
              <a:rPr lang="en-US" sz="5600" dirty="0"/>
              <a:t>Node size indicates the size of the concept</a:t>
            </a:r>
          </a:p>
          <a:p>
            <a:pPr marL="971550" lvl="1" indent="-514350">
              <a:buFont typeface="+mj-lt"/>
              <a:buAutoNum type="alphaLcPeriod"/>
            </a:pPr>
            <a:r>
              <a:rPr lang="en-US" sz="5600" dirty="0"/>
              <a:t>Edge thickness indicates the number of overlapping genes between the two connecting concepts</a:t>
            </a:r>
          </a:p>
          <a:p>
            <a:pPr marL="971550" lvl="1" indent="-514350">
              <a:buFont typeface="+mj-lt"/>
              <a:buAutoNum type="alphaLcPeriod"/>
            </a:pPr>
            <a:r>
              <a:rPr lang="en-US" sz="5600" dirty="0"/>
              <a:t>Node color represents the concept </a:t>
            </a:r>
            <a:r>
              <a:rPr lang="en-US" sz="5600" dirty="0" smtClean="0"/>
              <a:t>type</a:t>
            </a:r>
          </a:p>
          <a:p>
            <a:pPr marL="971550" lvl="1" indent="-514350">
              <a:buFont typeface="+mj-lt"/>
              <a:buAutoNum type="alphaLcPeriod"/>
            </a:pPr>
            <a:endParaRPr lang="en-US" sz="5600" dirty="0"/>
          </a:p>
          <a:p>
            <a:pPr marL="971550" lvl="1" indent="-514350">
              <a:buFont typeface="+mj-lt"/>
              <a:buAutoNum type="alphaLcPeriod"/>
            </a:pPr>
            <a:endParaRPr lang="en-US" sz="3200" dirty="0"/>
          </a:p>
          <a:p>
            <a:pPr marL="514350" indent="-514350">
              <a:buFont typeface="+mj-lt"/>
              <a:buAutoNum type="arabicPeriod"/>
            </a:pPr>
            <a:r>
              <a:rPr lang="en-US" sz="6000" dirty="0" smtClean="0"/>
              <a:t>Double </a:t>
            </a:r>
            <a:r>
              <a:rPr lang="en-US" sz="6000" dirty="0"/>
              <a:t>click on the node </a:t>
            </a:r>
            <a:r>
              <a:rPr lang="en-US" sz="6000" dirty="0" smtClean="0"/>
              <a:t>“Nephritis, Hereditary”.</a:t>
            </a:r>
          </a:p>
          <a:p>
            <a:pPr marL="514350" indent="-514350">
              <a:buFont typeface="+mj-lt"/>
              <a:buAutoNum type="arabicPeriod"/>
            </a:pPr>
            <a:endParaRPr lang="en-US" sz="6000" dirty="0"/>
          </a:p>
          <a:p>
            <a:pPr marL="514350" indent="-514350">
              <a:buFont typeface="+mj-lt"/>
              <a:buAutoNum type="arabicPeriod"/>
            </a:pPr>
            <a:r>
              <a:rPr lang="en-US" sz="6000" dirty="0" smtClean="0"/>
              <a:t>A </a:t>
            </a:r>
            <a:r>
              <a:rPr lang="en-US" sz="6000" dirty="0"/>
              <a:t>popup window appears providing details on this concept</a:t>
            </a:r>
            <a:r>
              <a:rPr lang="en-US" sz="6000" dirty="0" smtClean="0"/>
              <a:t>.</a:t>
            </a:r>
            <a:endParaRPr lang="en-US" sz="6000" dirty="0"/>
          </a:p>
          <a:p>
            <a:pPr marL="514350" indent="-514350">
              <a:buFont typeface="+mj-lt"/>
              <a:buAutoNum type="arabicPeriod"/>
            </a:pPr>
            <a:endParaRPr lang="en-US" sz="6000" dirty="0"/>
          </a:p>
          <a:p>
            <a:pPr marL="514350" indent="-514350">
              <a:buFont typeface="+mj-lt"/>
              <a:buAutoNum type="arabicPeriod"/>
            </a:pPr>
            <a:r>
              <a:rPr lang="en-US" sz="6000" dirty="0" smtClean="0"/>
              <a:t>Click </a:t>
            </a:r>
            <a:r>
              <a:rPr lang="en-US" sz="6000" dirty="0"/>
              <a:t>on the edge between </a:t>
            </a:r>
            <a:r>
              <a:rPr lang="en-US" sz="6000" dirty="0" smtClean="0"/>
              <a:t>“Nephritis, Hereditary” and “APP Interactions”</a:t>
            </a:r>
          </a:p>
          <a:p>
            <a:pPr marL="514350" indent="-514350">
              <a:buFont typeface="+mj-lt"/>
              <a:buAutoNum type="arabicPeriod"/>
            </a:pPr>
            <a:endParaRPr lang="en-US" sz="6000" dirty="0"/>
          </a:p>
          <a:p>
            <a:pPr marL="514350" indent="-514350">
              <a:buFont typeface="+mj-lt"/>
              <a:buAutoNum type="arabicPeriod"/>
            </a:pPr>
            <a:r>
              <a:rPr lang="en-US" sz="6000" dirty="0" smtClean="0"/>
              <a:t>A </a:t>
            </a:r>
            <a:r>
              <a:rPr lang="en-US" sz="6000" dirty="0"/>
              <a:t>popup window appears showing the genes that overlap between these two concepts</a:t>
            </a:r>
            <a:r>
              <a:rPr lang="en-US" sz="6000" dirty="0" smtClean="0"/>
              <a:t>.</a:t>
            </a:r>
          </a:p>
          <a:p>
            <a:pPr marL="514350" indent="-514350">
              <a:buFont typeface="+mj-lt"/>
              <a:buAutoNum type="arabicPeriod"/>
            </a:pPr>
            <a:endParaRPr lang="en-US" sz="6400" dirty="0"/>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02043" y="1100668"/>
            <a:ext cx="3816557" cy="44957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929323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228600"/>
            <a:ext cx="5204636" cy="3048000"/>
          </a:xfrm>
        </p:spPr>
        <p:txBody>
          <a:bodyPr>
            <a:normAutofit fontScale="25000" lnSpcReduction="20000"/>
          </a:bodyPr>
          <a:lstStyle/>
          <a:p>
            <a:pPr marL="0" indent="0">
              <a:buNone/>
            </a:pPr>
            <a:r>
              <a:rPr lang="en-US" sz="6600" b="1" dirty="0" smtClean="0">
                <a:solidFill>
                  <a:srgbClr val="00B0F0"/>
                </a:solidFill>
              </a:rPr>
              <a:t>Visualizing Information as a </a:t>
            </a:r>
            <a:r>
              <a:rPr lang="en-US" sz="6600" b="1" dirty="0" err="1" smtClean="0">
                <a:solidFill>
                  <a:srgbClr val="00B0F0"/>
                </a:solidFill>
              </a:rPr>
              <a:t>Heatmap</a:t>
            </a:r>
            <a:r>
              <a:rPr lang="en-US" sz="6400" dirty="0" smtClean="0"/>
              <a:t> </a:t>
            </a:r>
          </a:p>
          <a:p>
            <a:pPr marL="0" indent="0">
              <a:buNone/>
            </a:pPr>
            <a:r>
              <a:rPr lang="en-US" sz="6400" dirty="0" smtClean="0"/>
              <a:t>1.   Return </a:t>
            </a:r>
            <a:r>
              <a:rPr lang="en-US" sz="6400" dirty="0"/>
              <a:t>to the Concept Explorer window by clicking on </a:t>
            </a:r>
            <a:endParaRPr lang="en-US" sz="6400" dirty="0" smtClean="0"/>
          </a:p>
          <a:p>
            <a:pPr marL="0" indent="0">
              <a:buNone/>
            </a:pPr>
            <a:r>
              <a:rPr lang="en-US" sz="6400" dirty="0" smtClean="0"/>
              <a:t>       the </a:t>
            </a:r>
            <a:r>
              <a:rPr lang="en-US" sz="6400" dirty="0"/>
              <a:t>Explorer button at the top right of the concept </a:t>
            </a:r>
            <a:r>
              <a:rPr lang="en-US" sz="6400" dirty="0" smtClean="0"/>
              <a:t> </a:t>
            </a:r>
          </a:p>
          <a:p>
            <a:pPr marL="0" indent="0">
              <a:buNone/>
            </a:pPr>
            <a:r>
              <a:rPr lang="en-US" sz="6400" dirty="0"/>
              <a:t> </a:t>
            </a:r>
            <a:r>
              <a:rPr lang="en-US" sz="6400" dirty="0" smtClean="0"/>
              <a:t>      network </a:t>
            </a:r>
            <a:r>
              <a:rPr lang="en-US" sz="6400" dirty="0"/>
              <a:t>graph window</a:t>
            </a:r>
            <a:r>
              <a:rPr lang="en-US" sz="6400" dirty="0" smtClean="0"/>
              <a:t>.</a:t>
            </a:r>
          </a:p>
          <a:p>
            <a:pPr marL="0" indent="0">
              <a:buNone/>
            </a:pPr>
            <a:endParaRPr lang="en-US" sz="6400" dirty="0"/>
          </a:p>
          <a:p>
            <a:pPr marL="0" indent="0">
              <a:buNone/>
            </a:pPr>
            <a:r>
              <a:rPr lang="en-US" sz="6400" dirty="0" smtClean="0"/>
              <a:t>2.    The </a:t>
            </a:r>
            <a:r>
              <a:rPr lang="en-US" sz="6400" dirty="0"/>
              <a:t>previously selected concepts should still be </a:t>
            </a:r>
            <a:r>
              <a:rPr lang="en-US" sz="6400" dirty="0" smtClean="0"/>
              <a:t>selected</a:t>
            </a:r>
          </a:p>
          <a:p>
            <a:pPr marL="0" indent="0">
              <a:buNone/>
            </a:pPr>
            <a:r>
              <a:rPr lang="en-US" sz="6400" dirty="0" smtClean="0"/>
              <a:t>        in </a:t>
            </a:r>
            <a:r>
              <a:rPr lang="en-US" sz="6400" dirty="0"/>
              <a:t>the Concept Explorer window</a:t>
            </a:r>
            <a:r>
              <a:rPr lang="en-US" sz="6400" dirty="0" smtClean="0"/>
              <a:t>.</a:t>
            </a:r>
          </a:p>
          <a:p>
            <a:pPr marL="0" indent="0">
              <a:buNone/>
            </a:pPr>
            <a:endParaRPr lang="en-US" sz="6400" dirty="0"/>
          </a:p>
          <a:p>
            <a:pPr marL="0" indent="0">
              <a:buNone/>
            </a:pPr>
            <a:r>
              <a:rPr lang="en-US" sz="6400" dirty="0" smtClean="0"/>
              <a:t>3.    At </a:t>
            </a:r>
            <a:r>
              <a:rPr lang="en-US" sz="6400" dirty="0"/>
              <a:t>the bottom of the Concept Explorer window, click on </a:t>
            </a:r>
            <a:r>
              <a:rPr lang="en-US" sz="6400" dirty="0" smtClean="0"/>
              <a:t> </a:t>
            </a:r>
          </a:p>
          <a:p>
            <a:pPr marL="0" indent="0">
              <a:buNone/>
            </a:pPr>
            <a:r>
              <a:rPr lang="en-US" sz="6400" dirty="0" smtClean="0"/>
              <a:t>       Draw </a:t>
            </a:r>
            <a:r>
              <a:rPr lang="en-US" sz="6400" dirty="0" err="1"/>
              <a:t>Heatmap</a:t>
            </a:r>
            <a:r>
              <a:rPr lang="en-US" sz="6400" dirty="0" smtClean="0"/>
              <a:t>.</a:t>
            </a:r>
          </a:p>
          <a:p>
            <a:pPr marL="0" indent="0">
              <a:buNone/>
            </a:pPr>
            <a:endParaRPr lang="en-US" sz="6400" dirty="0"/>
          </a:p>
          <a:p>
            <a:pPr marL="0" indent="0">
              <a:buNone/>
            </a:pPr>
            <a:r>
              <a:rPr lang="en-US" sz="6400" dirty="0" smtClean="0"/>
              <a:t>5.    A </a:t>
            </a:r>
            <a:r>
              <a:rPr lang="en-US" sz="6400" dirty="0" err="1"/>
              <a:t>heatmap</a:t>
            </a:r>
            <a:r>
              <a:rPr lang="en-US" sz="6400" dirty="0"/>
              <a:t> is drawn based on the selected concepts</a:t>
            </a:r>
            <a:r>
              <a:rPr lang="en-US" sz="5600" dirty="0"/>
              <a:t>. </a:t>
            </a:r>
            <a:endParaRPr lang="en-US" sz="5600" dirty="0" smtClean="0"/>
          </a:p>
          <a:p>
            <a:pPr marL="0" indent="0">
              <a:buNone/>
            </a:pPr>
            <a:endParaRPr lang="en-US" sz="5600" b="1" dirty="0" smtClean="0">
              <a:solidFill>
                <a:srgbClr val="00B0F0"/>
              </a:solidFill>
            </a:endParaRPr>
          </a:p>
        </p:txBody>
      </p:sp>
      <p:sp>
        <p:nvSpPr>
          <p:cNvPr id="8" name="Content Placeholder 2"/>
          <p:cNvSpPr txBox="1">
            <a:spLocks/>
          </p:cNvSpPr>
          <p:nvPr/>
        </p:nvSpPr>
        <p:spPr>
          <a:xfrm>
            <a:off x="76200" y="3276600"/>
            <a:ext cx="5257800" cy="3657600"/>
          </a:xfrm>
          <a:prstGeom prst="rect">
            <a:avLst/>
          </a:prstGeom>
        </p:spPr>
        <p:txBody>
          <a:bodyPr vert="horz" lIns="91440" tIns="45720" rIns="91440" bIns="45720" rtlCol="0">
            <a:normAutofit fontScale="250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endParaRPr lang="en-US" sz="5600" b="1" dirty="0" smtClean="0">
              <a:solidFill>
                <a:srgbClr val="00B0F0"/>
              </a:solidFill>
            </a:endParaRPr>
          </a:p>
          <a:p>
            <a:pPr marL="0" indent="0">
              <a:buFont typeface="Arial" pitchFamily="34" charset="0"/>
              <a:buNone/>
            </a:pPr>
            <a:r>
              <a:rPr lang="en-US" sz="6800" b="1" dirty="0" smtClean="0">
                <a:solidFill>
                  <a:srgbClr val="00B0F0"/>
                </a:solidFill>
              </a:rPr>
              <a:t>Filtering Concepts</a:t>
            </a:r>
          </a:p>
          <a:p>
            <a:pPr marL="0" indent="0">
              <a:buFont typeface="Arial" pitchFamily="34" charset="0"/>
              <a:buNone/>
            </a:pPr>
            <a:r>
              <a:rPr lang="en-US" sz="6400" dirty="0" smtClean="0"/>
              <a:t>You may change the filter preferences, thereby filtering the list of enriched concepts for your gene set. </a:t>
            </a:r>
          </a:p>
          <a:p>
            <a:pPr marL="0" indent="0">
              <a:buFont typeface="Arial" pitchFamily="34" charset="0"/>
              <a:buNone/>
            </a:pPr>
            <a:r>
              <a:rPr lang="en-US" sz="6400" dirty="0" smtClean="0"/>
              <a:t>1.    Return to the Concept Explorer window </a:t>
            </a:r>
          </a:p>
          <a:p>
            <a:pPr marL="0" indent="0">
              <a:buFont typeface="Arial" pitchFamily="34" charset="0"/>
              <a:buNone/>
            </a:pPr>
            <a:r>
              <a:rPr lang="en-US" sz="6400" dirty="0" smtClean="0"/>
              <a:t>2.    Click on the Filter Concepts tab, located above the list of</a:t>
            </a:r>
          </a:p>
          <a:p>
            <a:pPr marL="0" indent="0">
              <a:buFont typeface="Arial" pitchFamily="34" charset="0"/>
              <a:buNone/>
            </a:pPr>
            <a:r>
              <a:rPr lang="en-US" sz="6400" dirty="0" smtClean="0"/>
              <a:t>       concept names.</a:t>
            </a:r>
          </a:p>
          <a:p>
            <a:pPr marL="0" indent="0">
              <a:buFont typeface="Arial" pitchFamily="34" charset="0"/>
              <a:buNone/>
            </a:pPr>
            <a:r>
              <a:rPr lang="en-US" sz="6400" dirty="0" smtClean="0"/>
              <a:t>3.    Uncheck boxes next to the concept types that you do not </a:t>
            </a:r>
          </a:p>
          <a:p>
            <a:pPr marL="0" indent="0">
              <a:buFont typeface="Arial" pitchFamily="34" charset="0"/>
              <a:buNone/>
            </a:pPr>
            <a:r>
              <a:rPr lang="en-US" sz="6400" dirty="0" smtClean="0"/>
              <a:t>       want included AND/OR click and drag up or down the  </a:t>
            </a:r>
          </a:p>
          <a:p>
            <a:pPr marL="0" indent="0">
              <a:buFont typeface="Arial" pitchFamily="34" charset="0"/>
              <a:buNone/>
            </a:pPr>
            <a:r>
              <a:rPr lang="en-US" sz="6400" dirty="0" smtClean="0"/>
              <a:t>       arrows under P-Value and Q-Value. </a:t>
            </a:r>
          </a:p>
          <a:p>
            <a:pPr marL="0" indent="0">
              <a:buFont typeface="Arial" pitchFamily="34" charset="0"/>
              <a:buNone/>
            </a:pPr>
            <a:r>
              <a:rPr lang="en-US" sz="6400" dirty="0" smtClean="0"/>
              <a:t>4.    Click the Execute Filter button at the bottom of the </a:t>
            </a:r>
          </a:p>
          <a:p>
            <a:pPr marL="0" indent="0">
              <a:buFont typeface="Arial" pitchFamily="34" charset="0"/>
              <a:buNone/>
            </a:pPr>
            <a:r>
              <a:rPr lang="en-US" sz="6400" dirty="0" smtClean="0"/>
              <a:t>       window.</a:t>
            </a:r>
          </a:p>
          <a:p>
            <a:pPr marL="0" indent="0">
              <a:buFont typeface="Arial" pitchFamily="34" charset="0"/>
              <a:buNone/>
            </a:pPr>
            <a:r>
              <a:rPr lang="en-US" sz="6400" dirty="0" smtClean="0"/>
              <a:t>5.    A new pie graph is drawn, representing the remaining</a:t>
            </a:r>
          </a:p>
          <a:p>
            <a:pPr marL="0" indent="0">
              <a:buFont typeface="Arial" pitchFamily="34" charset="0"/>
              <a:buNone/>
            </a:pPr>
            <a:r>
              <a:rPr lang="en-US" sz="6400" dirty="0" smtClean="0"/>
              <a:t>       concept types after executing the filter</a:t>
            </a:r>
          </a:p>
          <a:p>
            <a:endParaRPr lang="en-US" sz="6400" dirty="0" smtClean="0"/>
          </a:p>
          <a:p>
            <a:endParaRPr lang="en-US" sz="6400"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1600" y="281982"/>
            <a:ext cx="3828286" cy="26136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0" y="4038600"/>
            <a:ext cx="3801532"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0139251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8575" y="2133600"/>
            <a:ext cx="3071813" cy="2133600"/>
          </a:xfrm>
        </p:spPr>
        <p:txBody>
          <a:bodyPr>
            <a:normAutofit fontScale="70000" lnSpcReduction="20000"/>
          </a:bodyPr>
          <a:lstStyle/>
          <a:p>
            <a:r>
              <a:rPr lang="en-US" dirty="0">
                <a:hlinkClick r:id="rId2"/>
              </a:rPr>
              <a:t>http://conceptmetab.med.umich.edu</a:t>
            </a:r>
            <a:r>
              <a:rPr lang="en-US" dirty="0" smtClean="0">
                <a:hlinkClick r:id="rId2"/>
              </a:rPr>
              <a:t>/</a:t>
            </a:r>
            <a:endParaRPr lang="en-US" dirty="0" smtClean="0"/>
          </a:p>
          <a:p>
            <a:r>
              <a:rPr lang="en-US" dirty="0" smtClean="0"/>
              <a:t>Mapping and exploring relationships among metabolite sets (concepts)</a:t>
            </a:r>
            <a:endParaRPr 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57150"/>
            <a:ext cx="6962775" cy="1807574"/>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24201" y="2268214"/>
            <a:ext cx="5995988" cy="4561211"/>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53186669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Publications </a:t>
            </a:r>
            <a:endParaRPr lang="en-US" dirty="0"/>
          </a:p>
        </p:txBody>
      </p:sp>
      <p:sp>
        <p:nvSpPr>
          <p:cNvPr id="3" name="Content Placeholder 2"/>
          <p:cNvSpPr>
            <a:spLocks noGrp="1"/>
          </p:cNvSpPr>
          <p:nvPr>
            <p:ph idx="1"/>
          </p:nvPr>
        </p:nvSpPr>
        <p:spPr>
          <a:xfrm>
            <a:off x="457200" y="1295400"/>
            <a:ext cx="8382000" cy="5410200"/>
          </a:xfrm>
        </p:spPr>
        <p:txBody>
          <a:bodyPr>
            <a:normAutofit fontScale="92500" lnSpcReduction="10000"/>
          </a:bodyPr>
          <a:lstStyle/>
          <a:p>
            <a:r>
              <a:rPr lang="en-US" sz="2000" dirty="0" smtClean="0"/>
              <a:t>Smoot M, et al. </a:t>
            </a:r>
            <a:r>
              <a:rPr lang="en-US" sz="2000" b="1" dirty="0" err="1" smtClean="0"/>
              <a:t>Cytoscape</a:t>
            </a:r>
            <a:r>
              <a:rPr lang="en-US" sz="2000" b="1" dirty="0" smtClean="0"/>
              <a:t> </a:t>
            </a:r>
            <a:r>
              <a:rPr lang="en-US" sz="2000" b="1" dirty="0"/>
              <a:t>2.8</a:t>
            </a:r>
            <a:r>
              <a:rPr lang="en-US" sz="2000" dirty="0"/>
              <a:t>: new features for data integration and network </a:t>
            </a:r>
            <a:r>
              <a:rPr lang="en-US" sz="2000" dirty="0" smtClean="0"/>
              <a:t>visualization. Bioinformatics. 2011; 27(3): 431-2. PMID:  21149340</a:t>
            </a:r>
          </a:p>
          <a:p>
            <a:pPr marL="0" indent="0">
              <a:buNone/>
            </a:pPr>
            <a:endParaRPr lang="en-US" sz="900" dirty="0"/>
          </a:p>
          <a:p>
            <a:r>
              <a:rPr lang="en-US" sz="2000" dirty="0"/>
              <a:t>Karnovsky A, </a:t>
            </a:r>
            <a:r>
              <a:rPr lang="en-US" sz="2000" dirty="0" smtClean="0"/>
              <a:t>et al. </a:t>
            </a:r>
            <a:r>
              <a:rPr lang="en-US" sz="2000" b="1" dirty="0" smtClean="0"/>
              <a:t>Metscape</a:t>
            </a:r>
            <a:r>
              <a:rPr lang="en-US" sz="2000" dirty="0" smtClean="0"/>
              <a:t> </a:t>
            </a:r>
            <a:r>
              <a:rPr lang="en-US" sz="2000" dirty="0"/>
              <a:t>2 Bioinformatics Tool for the Analysis and Visualization of Metabolomics and Gene Expression </a:t>
            </a:r>
            <a:r>
              <a:rPr lang="en-US" sz="2000" dirty="0" smtClean="0"/>
              <a:t>Data. Bioinformatics 2012; 28(3): 373-80. PMID:  22135418</a:t>
            </a:r>
          </a:p>
          <a:p>
            <a:pPr marL="0" indent="0">
              <a:buNone/>
            </a:pPr>
            <a:endParaRPr lang="en-US" sz="900" dirty="0"/>
          </a:p>
          <a:p>
            <a:r>
              <a:rPr lang="en-US" sz="2000" dirty="0"/>
              <a:t>Sartor MA, </a:t>
            </a:r>
            <a:r>
              <a:rPr lang="en-US" sz="2000" dirty="0" smtClean="0"/>
              <a:t>et al. </a:t>
            </a:r>
            <a:r>
              <a:rPr lang="en-US" sz="2000" b="1" dirty="0" err="1" smtClean="0"/>
              <a:t>ConceptGen</a:t>
            </a:r>
            <a:r>
              <a:rPr lang="en-US" sz="2000" dirty="0"/>
              <a:t>: a gene set enrichment and gene set relation mapping tool. Bioinformatics 2010; 26(4): 456-63. PMID: </a:t>
            </a:r>
            <a:r>
              <a:rPr lang="en-US" sz="2000" dirty="0" smtClean="0"/>
              <a:t>20007254 </a:t>
            </a:r>
          </a:p>
          <a:p>
            <a:pPr marL="0" indent="0">
              <a:buNone/>
            </a:pPr>
            <a:endParaRPr lang="en-US" sz="900" dirty="0" smtClean="0"/>
          </a:p>
          <a:p>
            <a:r>
              <a:rPr lang="en-US" sz="2000" dirty="0" smtClean="0"/>
              <a:t>Kim JH, et al. </a:t>
            </a:r>
            <a:r>
              <a:rPr lang="en-US" sz="2000" b="1" dirty="0" err="1" smtClean="0"/>
              <a:t>Lrpath</a:t>
            </a:r>
            <a:r>
              <a:rPr lang="en-US" sz="2000" dirty="0" smtClean="0"/>
              <a:t> analysis reveals common pathways </a:t>
            </a:r>
            <a:r>
              <a:rPr lang="en-US" sz="2000" dirty="0" err="1" smtClean="0"/>
              <a:t>dysregulated</a:t>
            </a:r>
            <a:r>
              <a:rPr lang="en-US" sz="2000" dirty="0" smtClean="0"/>
              <a:t> via DNA methylation across cancer types. BMC Genomics 2012; 13: 526. </a:t>
            </a:r>
            <a:r>
              <a:rPr lang="en-US" sz="2000" dirty="0"/>
              <a:t>PMID:  </a:t>
            </a:r>
            <a:r>
              <a:rPr lang="en-US" sz="2000" dirty="0" smtClean="0"/>
              <a:t>23033966</a:t>
            </a:r>
          </a:p>
          <a:p>
            <a:pPr marL="0" indent="0">
              <a:buNone/>
            </a:pPr>
            <a:endParaRPr lang="en-US" sz="900" dirty="0" smtClean="0"/>
          </a:p>
          <a:p>
            <a:r>
              <a:rPr lang="en-US" sz="2000" dirty="0" err="1" smtClean="0"/>
              <a:t>Cavalcante</a:t>
            </a:r>
            <a:r>
              <a:rPr lang="en-US" sz="2000" dirty="0" smtClean="0"/>
              <a:t> RG, et al.  </a:t>
            </a:r>
            <a:r>
              <a:rPr lang="en-US" sz="2000" b="1" dirty="0" err="1" smtClean="0"/>
              <a:t>ConceptMetab</a:t>
            </a:r>
            <a:r>
              <a:rPr lang="en-US" sz="2000" dirty="0" smtClean="0"/>
              <a:t>:  exploring relationships among metabolite sets to identify links among biomedical concepts.  Bioinformatics 2016; [</a:t>
            </a:r>
            <a:r>
              <a:rPr lang="en-US" sz="2000" dirty="0" err="1" smtClean="0"/>
              <a:t>epub</a:t>
            </a:r>
            <a:r>
              <a:rPr lang="en-US" sz="2000" dirty="0" smtClean="0"/>
              <a:t> ahead of print].  </a:t>
            </a:r>
            <a:r>
              <a:rPr lang="en-US" sz="2000" dirty="0"/>
              <a:t>PMID: </a:t>
            </a:r>
            <a:r>
              <a:rPr lang="en-US" sz="2000" dirty="0" smtClean="0"/>
              <a:t>26794319</a:t>
            </a:r>
          </a:p>
          <a:p>
            <a:pPr marL="0" indent="0">
              <a:buNone/>
            </a:pPr>
            <a:endParaRPr lang="en-US" sz="1000" dirty="0" smtClean="0"/>
          </a:p>
          <a:p>
            <a:r>
              <a:rPr lang="en-US" sz="2000" dirty="0"/>
              <a:t>Wu G., et al.  2014.  </a:t>
            </a:r>
            <a:r>
              <a:rPr lang="en-US" sz="2000" b="1" dirty="0" err="1"/>
              <a:t>ReactomeFIViz</a:t>
            </a:r>
            <a:r>
              <a:rPr lang="en-US" sz="2000" dirty="0"/>
              <a:t>: a </a:t>
            </a:r>
            <a:r>
              <a:rPr lang="en-US" sz="2000" dirty="0" err="1"/>
              <a:t>Cytoscape</a:t>
            </a:r>
            <a:r>
              <a:rPr lang="en-US" sz="2000" dirty="0"/>
              <a:t> app for pathway and network-based data analysis.  </a:t>
            </a:r>
            <a:r>
              <a:rPr lang="en-US" sz="2000" i="1" dirty="0"/>
              <a:t>F1000Research</a:t>
            </a:r>
            <a:r>
              <a:rPr lang="en-US" sz="2000" dirty="0"/>
              <a:t> 3:146.</a:t>
            </a:r>
          </a:p>
          <a:p>
            <a:endParaRPr lang="en-US" sz="1800" dirty="0" smtClean="0"/>
          </a:p>
          <a:p>
            <a:endParaRPr lang="en-US" sz="1800" dirty="0" smtClean="0"/>
          </a:p>
          <a:p>
            <a:endParaRPr lang="en-US" sz="1800" dirty="0"/>
          </a:p>
        </p:txBody>
      </p:sp>
    </p:spTree>
    <p:extLst>
      <p:ext uri="{BB962C8B-B14F-4D97-AF65-F5344CB8AC3E}">
        <p14:creationId xmlns:p14="http://schemas.microsoft.com/office/powerpoint/2010/main" val="70569595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609600"/>
          </a:xfrm>
        </p:spPr>
        <p:txBody>
          <a:bodyPr>
            <a:normAutofit fontScale="90000"/>
          </a:bodyPr>
          <a:lstStyle/>
          <a:p>
            <a:r>
              <a:rPr lang="en-US" dirty="0" smtClean="0"/>
              <a:t>Useful links </a:t>
            </a:r>
            <a:endParaRPr lang="en-US" dirty="0"/>
          </a:p>
        </p:txBody>
      </p:sp>
      <p:sp>
        <p:nvSpPr>
          <p:cNvPr id="3" name="Content Placeholder 2"/>
          <p:cNvSpPr>
            <a:spLocks noGrp="1"/>
          </p:cNvSpPr>
          <p:nvPr>
            <p:ph idx="1"/>
          </p:nvPr>
        </p:nvSpPr>
        <p:spPr>
          <a:xfrm>
            <a:off x="76200" y="685800"/>
            <a:ext cx="9067800" cy="6172200"/>
          </a:xfrm>
        </p:spPr>
        <p:txBody>
          <a:bodyPr>
            <a:normAutofit fontScale="77500" lnSpcReduction="20000"/>
          </a:bodyPr>
          <a:lstStyle/>
          <a:p>
            <a:r>
              <a:rPr lang="en-US" dirty="0" err="1" smtClean="0"/>
              <a:t>Cytoscape</a:t>
            </a:r>
            <a:r>
              <a:rPr lang="en-US" dirty="0" smtClean="0"/>
              <a:t> User Manual</a:t>
            </a:r>
            <a:r>
              <a:rPr lang="en-US" dirty="0"/>
              <a:t>: </a:t>
            </a:r>
            <a:r>
              <a:rPr lang="en-US" dirty="0">
                <a:hlinkClick r:id="rId3"/>
              </a:rPr>
              <a:t>http://</a:t>
            </a:r>
            <a:r>
              <a:rPr lang="en-US" dirty="0" smtClean="0">
                <a:hlinkClick r:id="rId3"/>
              </a:rPr>
              <a:t>wiki.cytoscape.org/Cytoscape_3/UserManual</a:t>
            </a:r>
            <a:r>
              <a:rPr lang="en-US" dirty="0" smtClean="0"/>
              <a:t> </a:t>
            </a:r>
          </a:p>
          <a:p>
            <a:r>
              <a:rPr lang="en-US" dirty="0" err="1" smtClean="0"/>
              <a:t>ConceptGen</a:t>
            </a:r>
            <a:r>
              <a:rPr lang="en-US" dirty="0" smtClean="0"/>
              <a:t> User Guide: </a:t>
            </a:r>
            <a:r>
              <a:rPr lang="en-US" dirty="0" smtClean="0">
                <a:hlinkClick r:id="rId4"/>
              </a:rPr>
              <a:t>http://portal.ncibi.org/gateway/pdf/ConceptGen%20User%20Guide.pdf</a:t>
            </a:r>
            <a:endParaRPr lang="en-US" dirty="0" smtClean="0"/>
          </a:p>
          <a:p>
            <a:r>
              <a:rPr lang="en-US" dirty="0" err="1" smtClean="0"/>
              <a:t>ConceptGen</a:t>
            </a:r>
            <a:r>
              <a:rPr lang="en-US" dirty="0" smtClean="0"/>
              <a:t> Video Tutorial:  </a:t>
            </a:r>
            <a:r>
              <a:rPr lang="en-US" dirty="0" smtClean="0">
                <a:hlinkClick r:id="rId5"/>
              </a:rPr>
              <a:t>http</a:t>
            </a:r>
            <a:r>
              <a:rPr lang="en-US" dirty="0">
                <a:hlinkClick r:id="rId5"/>
              </a:rPr>
              <a:t>://www.screencast.com/t/7UXSz3pPix</a:t>
            </a:r>
            <a:endParaRPr lang="en-US" dirty="0" smtClean="0"/>
          </a:p>
          <a:p>
            <a:r>
              <a:rPr lang="en-US" dirty="0" err="1" smtClean="0"/>
              <a:t>MetScape</a:t>
            </a:r>
            <a:r>
              <a:rPr lang="en-US" dirty="0" smtClean="0"/>
              <a:t> User Guide:   </a:t>
            </a:r>
            <a:r>
              <a:rPr lang="en-US" dirty="0">
                <a:hlinkClick r:id="rId6"/>
              </a:rPr>
              <a:t>http://</a:t>
            </a:r>
            <a:r>
              <a:rPr lang="en-US" dirty="0" smtClean="0">
                <a:hlinkClick r:id="rId6"/>
              </a:rPr>
              <a:t>metscape.ncibi.org/MetScape3.1_User_Manual.pdf</a:t>
            </a:r>
            <a:r>
              <a:rPr lang="en-US" dirty="0" smtClean="0"/>
              <a:t> </a:t>
            </a:r>
          </a:p>
          <a:p>
            <a:r>
              <a:rPr lang="en-US" dirty="0" err="1" smtClean="0"/>
              <a:t>MetScape</a:t>
            </a:r>
            <a:r>
              <a:rPr lang="en-US" dirty="0" smtClean="0"/>
              <a:t> Pathway Network </a:t>
            </a:r>
            <a:r>
              <a:rPr lang="en-US" dirty="0"/>
              <a:t>Video Tutorial:  </a:t>
            </a:r>
            <a:r>
              <a:rPr lang="en-US" dirty="0">
                <a:hlinkClick r:id="rId7"/>
              </a:rPr>
              <a:t>http://</a:t>
            </a:r>
            <a:r>
              <a:rPr lang="en-US" dirty="0" smtClean="0">
                <a:hlinkClick r:id="rId7"/>
              </a:rPr>
              <a:t>sibko.med.umich.edu/av/mst2.html</a:t>
            </a:r>
            <a:r>
              <a:rPr lang="en-US" dirty="0" smtClean="0"/>
              <a:t> </a:t>
            </a:r>
          </a:p>
          <a:p>
            <a:r>
              <a:rPr lang="en-US" dirty="0" err="1" smtClean="0"/>
              <a:t>MetScape</a:t>
            </a:r>
            <a:r>
              <a:rPr lang="en-US" dirty="0" smtClean="0"/>
              <a:t> Correlation Network </a:t>
            </a:r>
            <a:r>
              <a:rPr lang="en-US" dirty="0"/>
              <a:t>Video Tutorial:  </a:t>
            </a:r>
            <a:r>
              <a:rPr lang="en-US" dirty="0">
                <a:hlinkClick r:id="rId8"/>
              </a:rPr>
              <a:t>https://</a:t>
            </a:r>
            <a:r>
              <a:rPr lang="en-US" dirty="0" smtClean="0">
                <a:hlinkClick r:id="rId8"/>
              </a:rPr>
              <a:t>www.youtube.com/watch?v=C9zWsyW9hSI&amp;feature=youtu.be</a:t>
            </a:r>
            <a:r>
              <a:rPr lang="en-US" dirty="0" smtClean="0"/>
              <a:t> </a:t>
            </a:r>
            <a:endParaRPr lang="en-US" dirty="0"/>
          </a:p>
          <a:p>
            <a:r>
              <a:rPr lang="en-US" dirty="0" err="1" smtClean="0"/>
              <a:t>LRpath</a:t>
            </a:r>
            <a:r>
              <a:rPr lang="en-US" dirty="0" smtClean="0"/>
              <a:t> Video </a:t>
            </a:r>
            <a:r>
              <a:rPr lang="en-US" dirty="0"/>
              <a:t>Tutorial:  </a:t>
            </a:r>
            <a:r>
              <a:rPr lang="en-US" dirty="0">
                <a:hlinkClick r:id="rId9"/>
              </a:rPr>
              <a:t>http://</a:t>
            </a:r>
            <a:r>
              <a:rPr lang="en-US" dirty="0" smtClean="0">
                <a:hlinkClick r:id="rId9"/>
              </a:rPr>
              <a:t>sibko.med.umich.edu/av/lrp.html</a:t>
            </a:r>
            <a:r>
              <a:rPr lang="en-US" dirty="0" smtClean="0"/>
              <a:t>  </a:t>
            </a:r>
          </a:p>
          <a:p>
            <a:r>
              <a:rPr lang="en-US" dirty="0" err="1" smtClean="0"/>
              <a:t>ConceptMetab</a:t>
            </a:r>
            <a:r>
              <a:rPr lang="en-US" dirty="0" smtClean="0"/>
              <a:t> </a:t>
            </a:r>
            <a:r>
              <a:rPr lang="en-US" dirty="0"/>
              <a:t>User Manual:  </a:t>
            </a:r>
            <a:r>
              <a:rPr lang="en-US" dirty="0">
                <a:hlinkClick r:id="rId10"/>
              </a:rPr>
              <a:t>http://</a:t>
            </a:r>
            <a:r>
              <a:rPr lang="en-US" dirty="0" smtClean="0">
                <a:hlinkClick r:id="rId10"/>
              </a:rPr>
              <a:t>conceptmetab.med.umich.edu/pdf/ConceptMetab_Tutorial.pdf</a:t>
            </a:r>
            <a:r>
              <a:rPr lang="en-US" dirty="0"/>
              <a:t> </a:t>
            </a:r>
            <a:endParaRPr lang="en-US" dirty="0" smtClean="0"/>
          </a:p>
        </p:txBody>
      </p:sp>
    </p:spTree>
    <p:extLst>
      <p:ext uri="{BB962C8B-B14F-4D97-AF65-F5344CB8AC3E}">
        <p14:creationId xmlns:p14="http://schemas.microsoft.com/office/powerpoint/2010/main" val="315395521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16539" y="16160"/>
            <a:ext cx="5410200" cy="53316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tx1"/>
                </a:solidFill>
              </a:rPr>
              <a:t>Alternative Network Visualization  Tools</a:t>
            </a:r>
            <a:endParaRPr lang="en-US" sz="2400" b="1" dirty="0">
              <a:solidFill>
                <a:schemeClr val="tx1"/>
              </a:solidFill>
            </a:endParaRPr>
          </a:p>
        </p:txBody>
      </p:sp>
      <p:graphicFrame>
        <p:nvGraphicFramePr>
          <p:cNvPr id="3" name="Table 2"/>
          <p:cNvGraphicFramePr>
            <a:graphicFrameLocks noGrp="1"/>
          </p:cNvGraphicFramePr>
          <p:nvPr>
            <p:extLst>
              <p:ext uri="{D42A27DB-BD31-4B8C-83A1-F6EECF244321}">
                <p14:modId xmlns:p14="http://schemas.microsoft.com/office/powerpoint/2010/main" val="1461298347"/>
              </p:ext>
            </p:extLst>
          </p:nvPr>
        </p:nvGraphicFramePr>
        <p:xfrm>
          <a:off x="91803" y="628843"/>
          <a:ext cx="9038020" cy="5891355"/>
        </p:xfrm>
        <a:graphic>
          <a:graphicData uri="http://schemas.openxmlformats.org/drawingml/2006/table">
            <a:tbl>
              <a:tblPr firstRow="1" firstCol="1" bandRow="1"/>
              <a:tblGrid>
                <a:gridCol w="1891351"/>
                <a:gridCol w="1754237"/>
                <a:gridCol w="5392432"/>
              </a:tblGrid>
              <a:tr h="349415">
                <a:tc>
                  <a:txBody>
                    <a:bodyPr/>
                    <a:lstStyle/>
                    <a:p>
                      <a:pPr marL="0" marR="0" algn="ctr">
                        <a:lnSpc>
                          <a:spcPct val="115000"/>
                        </a:lnSpc>
                        <a:spcBef>
                          <a:spcPts val="0"/>
                        </a:spcBef>
                        <a:spcAft>
                          <a:spcPts val="0"/>
                        </a:spcAft>
                      </a:pPr>
                      <a:r>
                        <a:rPr lang="en-US" sz="2000" b="1" dirty="0">
                          <a:solidFill>
                            <a:srgbClr val="000000"/>
                          </a:solidFill>
                          <a:effectLst/>
                          <a:latin typeface="Calibri"/>
                          <a:ea typeface="Times New Roman"/>
                          <a:cs typeface="Calibri"/>
                        </a:rPr>
                        <a:t>Resource</a:t>
                      </a:r>
                      <a:endParaRPr lang="en-US" sz="2000" dirty="0">
                        <a:effectLst/>
                        <a:latin typeface="Calibri"/>
                        <a:ea typeface="Times New Roman"/>
                        <a:cs typeface="Times New Roman"/>
                      </a:endParaRPr>
                    </a:p>
                  </a:txBody>
                  <a:tcPr marL="57271" marR="57271" marT="0" marB="0">
                    <a:lnL w="12700" cap="flat" cmpd="sng" algn="ctr">
                      <a:solidFill>
                        <a:srgbClr val="4BACC6"/>
                      </a:solidFill>
                      <a:prstDash val="solid"/>
                      <a:round/>
                      <a:headEnd type="none" w="med" len="med"/>
                      <a:tailEnd type="none" w="med" len="med"/>
                    </a:lnL>
                    <a:lnR w="12700" cap="flat" cmpd="sng" algn="ctr">
                      <a:solidFill>
                        <a:srgbClr val="4BACC6"/>
                      </a:solidFill>
                      <a:prstDash val="solid"/>
                      <a:round/>
                      <a:headEnd type="none" w="med" len="med"/>
                      <a:tailEnd type="none" w="med" len="med"/>
                    </a:lnR>
                    <a:lnT w="12700" cap="flat" cmpd="sng" algn="ctr">
                      <a:solidFill>
                        <a:srgbClr val="4BACC6"/>
                      </a:solidFill>
                      <a:prstDash val="solid"/>
                      <a:round/>
                      <a:headEnd type="none" w="med" len="med"/>
                      <a:tailEnd type="none" w="med" len="med"/>
                    </a:lnT>
                    <a:lnB w="28575" cap="flat" cmpd="sng" algn="ctr">
                      <a:solidFill>
                        <a:srgbClr val="4BACC6"/>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000" b="1" dirty="0" smtClean="0">
                          <a:solidFill>
                            <a:srgbClr val="000000"/>
                          </a:solidFill>
                          <a:effectLst/>
                          <a:latin typeface="Calibri"/>
                          <a:ea typeface="Times New Roman"/>
                          <a:cs typeface="Calibri"/>
                        </a:rPr>
                        <a:t>Cost</a:t>
                      </a:r>
                      <a:endParaRPr lang="en-US" sz="2000" dirty="0">
                        <a:effectLst/>
                        <a:latin typeface="Calibri"/>
                        <a:ea typeface="Times New Roman"/>
                        <a:cs typeface="Times New Roman"/>
                      </a:endParaRPr>
                    </a:p>
                  </a:txBody>
                  <a:tcPr marL="57271" marR="57271" marT="0" marB="0">
                    <a:lnL w="12700" cap="flat" cmpd="sng" algn="ctr">
                      <a:solidFill>
                        <a:srgbClr val="4BACC6"/>
                      </a:solidFill>
                      <a:prstDash val="solid"/>
                      <a:round/>
                      <a:headEnd type="none" w="med" len="med"/>
                      <a:tailEnd type="none" w="med" len="med"/>
                    </a:lnL>
                    <a:lnR w="12700" cap="flat" cmpd="sng" algn="ctr">
                      <a:solidFill>
                        <a:srgbClr val="4BACC6"/>
                      </a:solidFill>
                      <a:prstDash val="solid"/>
                      <a:round/>
                      <a:headEnd type="none" w="med" len="med"/>
                      <a:tailEnd type="none" w="med" len="med"/>
                    </a:lnR>
                    <a:lnT w="12700" cap="flat" cmpd="sng" algn="ctr">
                      <a:solidFill>
                        <a:srgbClr val="4BACC6"/>
                      </a:solidFill>
                      <a:prstDash val="solid"/>
                      <a:round/>
                      <a:headEnd type="none" w="med" len="med"/>
                      <a:tailEnd type="none" w="med" len="med"/>
                    </a:lnT>
                    <a:lnB w="28575" cap="flat" cmpd="sng" algn="ctr">
                      <a:solidFill>
                        <a:srgbClr val="4BACC6"/>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000" b="1" dirty="0">
                          <a:solidFill>
                            <a:srgbClr val="000000"/>
                          </a:solidFill>
                          <a:effectLst/>
                          <a:latin typeface="Calibri"/>
                          <a:ea typeface="Times New Roman"/>
                          <a:cs typeface="Calibri"/>
                        </a:rPr>
                        <a:t>Website</a:t>
                      </a:r>
                      <a:endParaRPr lang="en-US" sz="2000" dirty="0">
                        <a:effectLst/>
                        <a:latin typeface="Calibri"/>
                        <a:ea typeface="Times New Roman"/>
                        <a:cs typeface="Times New Roman"/>
                      </a:endParaRPr>
                    </a:p>
                  </a:txBody>
                  <a:tcPr marL="57271" marR="57271" marT="0" marB="0">
                    <a:lnL w="12700" cap="flat" cmpd="sng" algn="ctr">
                      <a:solidFill>
                        <a:srgbClr val="4BACC6"/>
                      </a:solidFill>
                      <a:prstDash val="solid"/>
                      <a:round/>
                      <a:headEnd type="none" w="med" len="med"/>
                      <a:tailEnd type="none" w="med" len="med"/>
                    </a:lnL>
                    <a:lnR w="12700" cap="flat" cmpd="sng" algn="ctr">
                      <a:solidFill>
                        <a:srgbClr val="4BACC6"/>
                      </a:solidFill>
                      <a:prstDash val="solid"/>
                      <a:round/>
                      <a:headEnd type="none" w="med" len="med"/>
                      <a:tailEnd type="none" w="med" len="med"/>
                    </a:lnR>
                    <a:lnT w="12700" cap="flat" cmpd="sng" algn="ctr">
                      <a:solidFill>
                        <a:srgbClr val="4BACC6"/>
                      </a:solidFill>
                      <a:prstDash val="solid"/>
                      <a:round/>
                      <a:headEnd type="none" w="med" len="med"/>
                      <a:tailEnd type="none" w="med" len="med"/>
                    </a:lnT>
                    <a:lnB w="28575" cap="flat" cmpd="sng" algn="ctr">
                      <a:solidFill>
                        <a:srgbClr val="4BACC6"/>
                      </a:solidFill>
                      <a:prstDash val="solid"/>
                      <a:round/>
                      <a:headEnd type="none" w="med" len="med"/>
                      <a:tailEnd type="none" w="med" len="med"/>
                    </a:lnB>
                  </a:tcPr>
                </a:tc>
              </a:tr>
              <a:tr h="628948">
                <a:tc>
                  <a:txBody>
                    <a:bodyPr/>
                    <a:lstStyle/>
                    <a:p>
                      <a:pPr marL="0" marR="0" algn="ctr">
                        <a:lnSpc>
                          <a:spcPct val="115000"/>
                        </a:lnSpc>
                        <a:spcBef>
                          <a:spcPts val="0"/>
                        </a:spcBef>
                        <a:spcAft>
                          <a:spcPts val="0"/>
                        </a:spcAft>
                      </a:pPr>
                      <a:r>
                        <a:rPr lang="en-US" sz="1800" b="1" dirty="0" err="1">
                          <a:solidFill>
                            <a:srgbClr val="000000"/>
                          </a:solidFill>
                          <a:effectLst/>
                          <a:latin typeface="Calibri"/>
                          <a:ea typeface="Times New Roman"/>
                          <a:cs typeface="Calibri"/>
                        </a:rPr>
                        <a:t>VisANT</a:t>
                      </a:r>
                      <a:endParaRPr lang="en-US" sz="1800" dirty="0">
                        <a:effectLst/>
                        <a:latin typeface="Calibri"/>
                        <a:ea typeface="Times New Roman"/>
                        <a:cs typeface="Times New Roman"/>
                      </a:endParaRPr>
                    </a:p>
                  </a:txBody>
                  <a:tcPr marL="57271" marR="57271" marT="0" marB="0">
                    <a:lnL w="12700" cap="flat" cmpd="sng" algn="ctr">
                      <a:solidFill>
                        <a:srgbClr val="4BACC6"/>
                      </a:solidFill>
                      <a:prstDash val="solid"/>
                      <a:round/>
                      <a:headEnd type="none" w="med" len="med"/>
                      <a:tailEnd type="none" w="med" len="med"/>
                    </a:lnL>
                    <a:lnR w="12700" cap="flat" cmpd="sng" algn="ctr">
                      <a:solidFill>
                        <a:srgbClr val="4BACC6"/>
                      </a:solidFill>
                      <a:prstDash val="solid"/>
                      <a:round/>
                      <a:headEnd type="none" w="med" len="med"/>
                      <a:tailEnd type="none" w="med" len="med"/>
                    </a:lnR>
                    <a:lnT w="28575"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a:solidFill>
                            <a:srgbClr val="000000"/>
                          </a:solidFill>
                          <a:effectLst/>
                          <a:latin typeface="Calibri"/>
                          <a:ea typeface="Times New Roman"/>
                          <a:cs typeface="Calibri"/>
                        </a:rPr>
                        <a:t>Free/open source</a:t>
                      </a:r>
                      <a:endParaRPr lang="en-US" sz="1800">
                        <a:effectLst/>
                        <a:latin typeface="Calibri"/>
                        <a:ea typeface="Times New Roman"/>
                        <a:cs typeface="Times New Roman"/>
                      </a:endParaRPr>
                    </a:p>
                  </a:txBody>
                  <a:tcPr marL="57271" marR="57271" marT="0" marB="0">
                    <a:lnL w="12700" cap="flat" cmpd="sng" algn="ctr">
                      <a:solidFill>
                        <a:srgbClr val="4BACC6"/>
                      </a:solidFill>
                      <a:prstDash val="solid"/>
                      <a:round/>
                      <a:headEnd type="none" w="med" len="med"/>
                      <a:tailEnd type="none" w="med" len="med"/>
                    </a:lnL>
                    <a:lnR w="12700" cap="flat" cmpd="sng" algn="ctr">
                      <a:solidFill>
                        <a:srgbClr val="4BACC6"/>
                      </a:solidFill>
                      <a:prstDash val="solid"/>
                      <a:round/>
                      <a:headEnd type="none" w="med" len="med"/>
                      <a:tailEnd type="none" w="med" len="med"/>
                    </a:lnR>
                    <a:lnT w="28575"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a:solidFill>
                            <a:srgbClr val="000000"/>
                          </a:solidFill>
                          <a:effectLst/>
                          <a:latin typeface="Calibri"/>
                          <a:ea typeface="Times New Roman"/>
                          <a:cs typeface="Calibri"/>
                        </a:rPr>
                        <a:t>http://visant.bu.edu/</a:t>
                      </a:r>
                      <a:endParaRPr lang="en-US" sz="1800" dirty="0">
                        <a:effectLst/>
                        <a:latin typeface="Calibri"/>
                        <a:ea typeface="Times New Roman"/>
                        <a:cs typeface="Times New Roman"/>
                      </a:endParaRPr>
                    </a:p>
                  </a:txBody>
                  <a:tcPr marL="57271" marR="57271" marT="0" marB="0">
                    <a:lnL w="12700" cap="flat" cmpd="sng" algn="ctr">
                      <a:solidFill>
                        <a:srgbClr val="4BACC6"/>
                      </a:solidFill>
                      <a:prstDash val="solid"/>
                      <a:round/>
                      <a:headEnd type="none" w="med" len="med"/>
                      <a:tailEnd type="none" w="med" len="med"/>
                    </a:lnL>
                    <a:lnR w="12700" cap="flat" cmpd="sng" algn="ctr">
                      <a:solidFill>
                        <a:srgbClr val="4BACC6"/>
                      </a:solidFill>
                      <a:prstDash val="solid"/>
                      <a:round/>
                      <a:headEnd type="none" w="med" len="med"/>
                      <a:tailEnd type="none" w="med" len="med"/>
                    </a:lnR>
                    <a:lnT w="28575"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tcPr>
                </a:tc>
              </a:tr>
              <a:tr h="628948">
                <a:tc>
                  <a:txBody>
                    <a:bodyPr/>
                    <a:lstStyle/>
                    <a:p>
                      <a:pPr marL="0" marR="0" algn="ctr">
                        <a:lnSpc>
                          <a:spcPct val="115000"/>
                        </a:lnSpc>
                        <a:spcBef>
                          <a:spcPts val="0"/>
                        </a:spcBef>
                        <a:spcAft>
                          <a:spcPts val="0"/>
                        </a:spcAft>
                      </a:pPr>
                      <a:r>
                        <a:rPr lang="en-US" sz="1800" b="1" dirty="0" smtClean="0">
                          <a:solidFill>
                            <a:srgbClr val="000000"/>
                          </a:solidFill>
                          <a:effectLst/>
                          <a:latin typeface="Calibri"/>
                          <a:ea typeface="Times New Roman"/>
                          <a:cs typeface="Calibri"/>
                        </a:rPr>
                        <a:t>Pathway </a:t>
                      </a:r>
                      <a:r>
                        <a:rPr lang="en-US" sz="1800" b="1" dirty="0">
                          <a:solidFill>
                            <a:srgbClr val="000000"/>
                          </a:solidFill>
                          <a:effectLst/>
                          <a:latin typeface="Calibri"/>
                          <a:ea typeface="Times New Roman"/>
                          <a:cs typeface="Calibri"/>
                        </a:rPr>
                        <a:t>Studio</a:t>
                      </a:r>
                      <a:endParaRPr lang="en-US" sz="1800" dirty="0">
                        <a:effectLst/>
                        <a:latin typeface="Calibri"/>
                        <a:ea typeface="Times New Roman"/>
                        <a:cs typeface="Times New Roman"/>
                      </a:endParaRPr>
                    </a:p>
                  </a:txBody>
                  <a:tcPr marL="57271" marR="57271" marT="0" marB="0">
                    <a:lnL w="12700" cap="flat" cmpd="sng" algn="ctr">
                      <a:solidFill>
                        <a:srgbClr val="4BACC6"/>
                      </a:solidFill>
                      <a:prstDash val="solid"/>
                      <a:round/>
                      <a:headEnd type="none" w="med" len="med"/>
                      <a:tailEnd type="none" w="med" len="med"/>
                    </a:lnL>
                    <a:lnR w="12700" cap="flat" cmpd="sng" algn="ctr">
                      <a:solidFill>
                        <a:srgbClr val="4BACC6"/>
                      </a:solidFill>
                      <a:prstDash val="solid"/>
                      <a:round/>
                      <a:headEnd type="none" w="med" len="med"/>
                      <a:tailEnd type="none" w="med" len="med"/>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solidFill>
                      <a:srgbClr val="D2EAF1"/>
                    </a:solidFill>
                  </a:tcPr>
                </a:tc>
                <a:tc>
                  <a:txBody>
                    <a:bodyPr/>
                    <a:lstStyle/>
                    <a:p>
                      <a:pPr marL="0" marR="0" algn="ctr">
                        <a:lnSpc>
                          <a:spcPct val="115000"/>
                        </a:lnSpc>
                        <a:spcBef>
                          <a:spcPts val="0"/>
                        </a:spcBef>
                        <a:spcAft>
                          <a:spcPts val="0"/>
                        </a:spcAft>
                      </a:pPr>
                      <a:r>
                        <a:rPr lang="en-US" sz="1800" dirty="0">
                          <a:solidFill>
                            <a:srgbClr val="000000"/>
                          </a:solidFill>
                          <a:effectLst/>
                          <a:latin typeface="Calibri"/>
                          <a:ea typeface="Times New Roman"/>
                          <a:cs typeface="Calibri"/>
                        </a:rPr>
                        <a:t>Cost</a:t>
                      </a:r>
                      <a:endParaRPr lang="en-US" sz="1800" dirty="0">
                        <a:effectLst/>
                        <a:latin typeface="Calibri"/>
                        <a:ea typeface="Times New Roman"/>
                        <a:cs typeface="Times New Roman"/>
                      </a:endParaRPr>
                    </a:p>
                  </a:txBody>
                  <a:tcPr marL="57271" marR="57271" marT="0" marB="0">
                    <a:lnL w="12700" cap="flat" cmpd="sng" algn="ctr">
                      <a:solidFill>
                        <a:srgbClr val="4BACC6"/>
                      </a:solidFill>
                      <a:prstDash val="solid"/>
                      <a:round/>
                      <a:headEnd type="none" w="med" len="med"/>
                      <a:tailEnd type="none" w="med" len="med"/>
                    </a:lnL>
                    <a:lnR w="12700" cap="flat" cmpd="sng" algn="ctr">
                      <a:solidFill>
                        <a:srgbClr val="4BACC6"/>
                      </a:solidFill>
                      <a:prstDash val="solid"/>
                      <a:round/>
                      <a:headEnd type="none" w="med" len="med"/>
                      <a:tailEnd type="none" w="med" len="med"/>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solidFill>
                      <a:srgbClr val="D2EAF1"/>
                    </a:solidFill>
                  </a:tcPr>
                </a:tc>
                <a:tc>
                  <a:txBody>
                    <a:bodyPr/>
                    <a:lstStyle/>
                    <a:p>
                      <a:pPr marL="0" marR="0">
                        <a:lnSpc>
                          <a:spcPct val="115000"/>
                        </a:lnSpc>
                        <a:spcBef>
                          <a:spcPts val="0"/>
                        </a:spcBef>
                        <a:spcAft>
                          <a:spcPts val="0"/>
                        </a:spcAft>
                      </a:pPr>
                      <a:r>
                        <a:rPr lang="en-US" sz="1800" dirty="0" smtClean="0">
                          <a:solidFill>
                            <a:srgbClr val="000000"/>
                          </a:solidFill>
                          <a:effectLst/>
                          <a:latin typeface="+mn-lt"/>
                          <a:ea typeface="Times New Roman"/>
                          <a:cs typeface="Calibri"/>
                        </a:rPr>
                        <a:t>http://www.elsevier.com/online-tools/pathway-studio/biological-database</a:t>
                      </a:r>
                      <a:endParaRPr lang="en-US" sz="1800" dirty="0">
                        <a:effectLst/>
                        <a:latin typeface="Calibri"/>
                        <a:ea typeface="Times New Roman"/>
                        <a:cs typeface="Times New Roman"/>
                      </a:endParaRPr>
                    </a:p>
                  </a:txBody>
                  <a:tcPr marL="57271" marR="57271" marT="0" marB="0">
                    <a:lnL w="12700" cap="flat" cmpd="sng" algn="ctr">
                      <a:solidFill>
                        <a:srgbClr val="4BACC6"/>
                      </a:solidFill>
                      <a:prstDash val="solid"/>
                      <a:round/>
                      <a:headEnd type="none" w="med" len="med"/>
                      <a:tailEnd type="none" w="med" len="med"/>
                    </a:lnL>
                    <a:lnR w="12700" cap="flat" cmpd="sng" algn="ctr">
                      <a:solidFill>
                        <a:srgbClr val="4BACC6"/>
                      </a:solidFill>
                      <a:prstDash val="solid"/>
                      <a:round/>
                      <a:headEnd type="none" w="med" len="med"/>
                      <a:tailEnd type="none" w="med" len="med"/>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solidFill>
                      <a:srgbClr val="D2EAF1"/>
                    </a:solidFill>
                  </a:tcPr>
                </a:tc>
              </a:tr>
              <a:tr h="628948">
                <a:tc>
                  <a:txBody>
                    <a:bodyPr/>
                    <a:lstStyle/>
                    <a:p>
                      <a:pPr marL="0" marR="0" algn="ctr">
                        <a:lnSpc>
                          <a:spcPct val="115000"/>
                        </a:lnSpc>
                        <a:spcBef>
                          <a:spcPts val="0"/>
                        </a:spcBef>
                        <a:spcAft>
                          <a:spcPts val="0"/>
                        </a:spcAft>
                      </a:pPr>
                      <a:r>
                        <a:rPr lang="en-US" sz="1800" b="1" dirty="0" err="1" smtClean="0">
                          <a:solidFill>
                            <a:srgbClr val="000000"/>
                          </a:solidFill>
                          <a:effectLst/>
                          <a:latin typeface="Calibri"/>
                          <a:ea typeface="Times New Roman"/>
                          <a:cs typeface="Calibri"/>
                        </a:rPr>
                        <a:t>Miru</a:t>
                      </a:r>
                      <a:endParaRPr lang="en-US" sz="1800" dirty="0">
                        <a:effectLst/>
                        <a:latin typeface="Calibri"/>
                        <a:ea typeface="Times New Roman"/>
                        <a:cs typeface="Times New Roman"/>
                      </a:endParaRPr>
                    </a:p>
                  </a:txBody>
                  <a:tcPr marL="57271" marR="57271" marT="0" marB="0">
                    <a:lnL w="12700" cap="flat" cmpd="sng" algn="ctr">
                      <a:solidFill>
                        <a:srgbClr val="4BACC6"/>
                      </a:solidFill>
                      <a:prstDash val="solid"/>
                      <a:round/>
                      <a:headEnd type="none" w="med" len="med"/>
                      <a:tailEnd type="none" w="med" len="med"/>
                    </a:lnL>
                    <a:lnR w="12700" cap="flat" cmpd="sng" algn="ctr">
                      <a:solidFill>
                        <a:srgbClr val="4BACC6"/>
                      </a:solidFill>
                      <a:prstDash val="solid"/>
                      <a:round/>
                      <a:headEnd type="none" w="med" len="med"/>
                      <a:tailEnd type="none" w="med" len="med"/>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dirty="0" smtClean="0">
                          <a:solidFill>
                            <a:srgbClr val="000000"/>
                          </a:solidFill>
                          <a:effectLst/>
                          <a:latin typeface="Calibri"/>
                          <a:ea typeface="Times New Roman"/>
                          <a:cs typeface="Calibri"/>
                        </a:rPr>
                        <a:t>Cost</a:t>
                      </a:r>
                      <a:endParaRPr lang="en-US" sz="1800" dirty="0">
                        <a:effectLst/>
                        <a:latin typeface="Calibri"/>
                        <a:ea typeface="Times New Roman"/>
                        <a:cs typeface="Times New Roman"/>
                      </a:endParaRPr>
                    </a:p>
                  </a:txBody>
                  <a:tcPr marL="57271" marR="57271" marT="0" marB="0">
                    <a:lnL w="12700" cap="flat" cmpd="sng" algn="ctr">
                      <a:solidFill>
                        <a:srgbClr val="4BACC6"/>
                      </a:solidFill>
                      <a:prstDash val="solid"/>
                      <a:round/>
                      <a:headEnd type="none" w="med" len="med"/>
                      <a:tailEnd type="none" w="med" len="med"/>
                    </a:lnL>
                    <a:lnR w="12700" cap="flat" cmpd="sng" algn="ctr">
                      <a:solidFill>
                        <a:srgbClr val="4BACC6"/>
                      </a:solidFill>
                      <a:prstDash val="solid"/>
                      <a:round/>
                      <a:headEnd type="none" w="med" len="med"/>
                      <a:tailEnd type="none" w="med" len="med"/>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smtClean="0">
                          <a:solidFill>
                            <a:srgbClr val="000000"/>
                          </a:solidFill>
                          <a:effectLst/>
                          <a:latin typeface="+mn-lt"/>
                          <a:ea typeface="Times New Roman"/>
                          <a:cs typeface="Calibri"/>
                        </a:rPr>
                        <a:t>http://kajeka.com/miru/miru-about/</a:t>
                      </a:r>
                      <a:endParaRPr lang="en-US" sz="1800" dirty="0">
                        <a:effectLst/>
                        <a:latin typeface="Calibri"/>
                        <a:ea typeface="Times New Roman"/>
                        <a:cs typeface="Times New Roman"/>
                      </a:endParaRPr>
                    </a:p>
                  </a:txBody>
                  <a:tcPr marL="57271" marR="57271" marT="0" marB="0">
                    <a:lnL w="12700" cap="flat" cmpd="sng" algn="ctr">
                      <a:solidFill>
                        <a:srgbClr val="4BACC6"/>
                      </a:solidFill>
                      <a:prstDash val="solid"/>
                      <a:round/>
                      <a:headEnd type="none" w="med" len="med"/>
                      <a:tailEnd type="none" w="med" len="med"/>
                    </a:lnL>
                    <a:lnR w="12700" cap="flat" cmpd="sng" algn="ctr">
                      <a:solidFill>
                        <a:srgbClr val="4BACC6"/>
                      </a:solidFill>
                      <a:prstDash val="solid"/>
                      <a:round/>
                      <a:headEnd type="none" w="med" len="med"/>
                      <a:tailEnd type="none" w="med" len="med"/>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tcPr>
                </a:tc>
              </a:tr>
              <a:tr h="628948">
                <a:tc>
                  <a:txBody>
                    <a:bodyPr/>
                    <a:lstStyle/>
                    <a:p>
                      <a:pPr marL="0" marR="0" algn="ctr">
                        <a:lnSpc>
                          <a:spcPct val="115000"/>
                        </a:lnSpc>
                        <a:spcBef>
                          <a:spcPts val="0"/>
                        </a:spcBef>
                        <a:spcAft>
                          <a:spcPts val="0"/>
                        </a:spcAft>
                      </a:pPr>
                      <a:r>
                        <a:rPr lang="en-US" sz="1800" b="1">
                          <a:solidFill>
                            <a:srgbClr val="000000"/>
                          </a:solidFill>
                          <a:effectLst/>
                          <a:latin typeface="Calibri"/>
                          <a:ea typeface="Times New Roman"/>
                          <a:cs typeface="Calibri"/>
                        </a:rPr>
                        <a:t>Biological Networks</a:t>
                      </a:r>
                      <a:endParaRPr lang="en-US" sz="1800">
                        <a:effectLst/>
                        <a:latin typeface="Calibri"/>
                        <a:ea typeface="Times New Roman"/>
                        <a:cs typeface="Times New Roman"/>
                      </a:endParaRPr>
                    </a:p>
                  </a:txBody>
                  <a:tcPr marL="57271" marR="57271" marT="0" marB="0">
                    <a:lnL w="12700" cap="flat" cmpd="sng" algn="ctr">
                      <a:solidFill>
                        <a:srgbClr val="4BACC6"/>
                      </a:solidFill>
                      <a:prstDash val="solid"/>
                      <a:round/>
                      <a:headEnd type="none" w="med" len="med"/>
                      <a:tailEnd type="none" w="med" len="med"/>
                    </a:lnL>
                    <a:lnR w="12700" cap="flat" cmpd="sng" algn="ctr">
                      <a:solidFill>
                        <a:srgbClr val="4BACC6"/>
                      </a:solidFill>
                      <a:prstDash val="solid"/>
                      <a:round/>
                      <a:headEnd type="none" w="med" len="med"/>
                      <a:tailEnd type="none" w="med" len="med"/>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solidFill>
                      <a:srgbClr val="D2EAF1"/>
                    </a:solidFill>
                  </a:tcPr>
                </a:tc>
                <a:tc>
                  <a:txBody>
                    <a:bodyPr/>
                    <a:lstStyle/>
                    <a:p>
                      <a:pPr marL="0" marR="0" algn="ctr">
                        <a:lnSpc>
                          <a:spcPct val="115000"/>
                        </a:lnSpc>
                        <a:spcBef>
                          <a:spcPts val="0"/>
                        </a:spcBef>
                        <a:spcAft>
                          <a:spcPts val="0"/>
                        </a:spcAft>
                      </a:pPr>
                      <a:r>
                        <a:rPr lang="en-US" sz="1800" dirty="0">
                          <a:solidFill>
                            <a:srgbClr val="000000"/>
                          </a:solidFill>
                          <a:effectLst/>
                          <a:latin typeface="Calibri"/>
                          <a:ea typeface="Times New Roman"/>
                          <a:cs typeface="Calibri"/>
                        </a:rPr>
                        <a:t>Free</a:t>
                      </a:r>
                      <a:endParaRPr lang="en-US" sz="1800" dirty="0">
                        <a:effectLst/>
                        <a:latin typeface="Calibri"/>
                        <a:ea typeface="Times New Roman"/>
                        <a:cs typeface="Times New Roman"/>
                      </a:endParaRPr>
                    </a:p>
                  </a:txBody>
                  <a:tcPr marL="57271" marR="57271" marT="0" marB="0">
                    <a:lnL w="12700" cap="flat" cmpd="sng" algn="ctr">
                      <a:solidFill>
                        <a:srgbClr val="4BACC6"/>
                      </a:solidFill>
                      <a:prstDash val="solid"/>
                      <a:round/>
                      <a:headEnd type="none" w="med" len="med"/>
                      <a:tailEnd type="none" w="med" len="med"/>
                    </a:lnL>
                    <a:lnR w="12700" cap="flat" cmpd="sng" algn="ctr">
                      <a:solidFill>
                        <a:srgbClr val="4BACC6"/>
                      </a:solidFill>
                      <a:prstDash val="solid"/>
                      <a:round/>
                      <a:headEnd type="none" w="med" len="med"/>
                      <a:tailEnd type="none" w="med" len="med"/>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solidFill>
                      <a:srgbClr val="D2EAF1"/>
                    </a:solidFill>
                  </a:tcPr>
                </a:tc>
                <a:tc>
                  <a:txBody>
                    <a:bodyPr/>
                    <a:lstStyle/>
                    <a:p>
                      <a:pPr marL="0" marR="0">
                        <a:lnSpc>
                          <a:spcPct val="115000"/>
                        </a:lnSpc>
                        <a:spcBef>
                          <a:spcPts val="0"/>
                        </a:spcBef>
                        <a:spcAft>
                          <a:spcPts val="0"/>
                        </a:spcAft>
                      </a:pPr>
                      <a:r>
                        <a:rPr lang="en-US" sz="1800" dirty="0">
                          <a:solidFill>
                            <a:srgbClr val="000000"/>
                          </a:solidFill>
                          <a:effectLst/>
                          <a:latin typeface="Calibri"/>
                          <a:ea typeface="Times New Roman"/>
                          <a:cs typeface="Calibri"/>
                        </a:rPr>
                        <a:t>http://biologicalnetworks.net/</a:t>
                      </a:r>
                      <a:endParaRPr lang="en-US" sz="1800" dirty="0">
                        <a:effectLst/>
                        <a:latin typeface="Calibri"/>
                        <a:ea typeface="Times New Roman"/>
                        <a:cs typeface="Times New Roman"/>
                      </a:endParaRPr>
                    </a:p>
                  </a:txBody>
                  <a:tcPr marL="57271" marR="57271" marT="0" marB="0">
                    <a:lnL w="12700" cap="flat" cmpd="sng" algn="ctr">
                      <a:solidFill>
                        <a:srgbClr val="4BACC6"/>
                      </a:solidFill>
                      <a:prstDash val="solid"/>
                      <a:round/>
                      <a:headEnd type="none" w="med" len="med"/>
                      <a:tailEnd type="none" w="med" len="med"/>
                    </a:lnL>
                    <a:lnR w="12700" cap="flat" cmpd="sng" algn="ctr">
                      <a:solidFill>
                        <a:srgbClr val="4BACC6"/>
                      </a:solidFill>
                      <a:prstDash val="solid"/>
                      <a:round/>
                      <a:headEnd type="none" w="med" len="med"/>
                      <a:tailEnd type="none" w="med" len="med"/>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solidFill>
                      <a:srgbClr val="D2EAF1"/>
                    </a:solidFill>
                  </a:tcPr>
                </a:tc>
              </a:tr>
              <a:tr h="628948">
                <a:tc>
                  <a:txBody>
                    <a:bodyPr/>
                    <a:lstStyle/>
                    <a:p>
                      <a:pPr marL="0" marR="0" algn="ctr">
                        <a:lnSpc>
                          <a:spcPct val="115000"/>
                        </a:lnSpc>
                        <a:spcBef>
                          <a:spcPts val="0"/>
                        </a:spcBef>
                        <a:spcAft>
                          <a:spcPts val="0"/>
                        </a:spcAft>
                      </a:pPr>
                      <a:r>
                        <a:rPr lang="en-US" sz="1800" b="1" dirty="0" err="1" smtClean="0">
                          <a:solidFill>
                            <a:srgbClr val="000000"/>
                          </a:solidFill>
                          <a:effectLst/>
                          <a:latin typeface="Calibri"/>
                          <a:ea typeface="Times New Roman"/>
                          <a:cs typeface="Calibri"/>
                        </a:rPr>
                        <a:t>GeneGO</a:t>
                      </a:r>
                      <a:r>
                        <a:rPr lang="en-US" sz="1800" b="1" dirty="0" smtClean="0">
                          <a:solidFill>
                            <a:srgbClr val="000000"/>
                          </a:solidFill>
                          <a:effectLst/>
                          <a:latin typeface="Calibri"/>
                          <a:ea typeface="Times New Roman"/>
                          <a:cs typeface="Calibri"/>
                        </a:rPr>
                        <a:t>/ </a:t>
                      </a:r>
                      <a:r>
                        <a:rPr lang="en-US" sz="1800" b="1" dirty="0" err="1">
                          <a:solidFill>
                            <a:srgbClr val="000000"/>
                          </a:solidFill>
                          <a:effectLst/>
                          <a:latin typeface="Calibri"/>
                          <a:ea typeface="Times New Roman"/>
                          <a:cs typeface="Calibri"/>
                        </a:rPr>
                        <a:t>Metacore</a:t>
                      </a:r>
                      <a:endParaRPr lang="en-US" sz="1800" dirty="0">
                        <a:effectLst/>
                        <a:latin typeface="Calibri"/>
                        <a:ea typeface="Times New Roman"/>
                        <a:cs typeface="Times New Roman"/>
                      </a:endParaRPr>
                    </a:p>
                  </a:txBody>
                  <a:tcPr marL="57271" marR="57271" marT="0" marB="0">
                    <a:lnL w="12700" cap="flat" cmpd="sng" algn="ctr">
                      <a:solidFill>
                        <a:srgbClr val="4BACC6"/>
                      </a:solidFill>
                      <a:prstDash val="solid"/>
                      <a:round/>
                      <a:headEnd type="none" w="med" len="med"/>
                      <a:tailEnd type="none" w="med" len="med"/>
                    </a:lnL>
                    <a:lnR w="12700" cap="flat" cmpd="sng" algn="ctr">
                      <a:solidFill>
                        <a:srgbClr val="4BACC6"/>
                      </a:solidFill>
                      <a:prstDash val="solid"/>
                      <a:round/>
                      <a:headEnd type="none" w="med" len="med"/>
                      <a:tailEnd type="none" w="med" len="med"/>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a:solidFill>
                            <a:srgbClr val="000000"/>
                          </a:solidFill>
                          <a:effectLst/>
                          <a:latin typeface="Calibri"/>
                          <a:ea typeface="Times New Roman"/>
                          <a:cs typeface="Calibri"/>
                        </a:rPr>
                        <a:t>Cost</a:t>
                      </a:r>
                      <a:endParaRPr lang="en-US" sz="1800">
                        <a:effectLst/>
                        <a:latin typeface="Calibri"/>
                        <a:ea typeface="Times New Roman"/>
                        <a:cs typeface="Times New Roman"/>
                      </a:endParaRPr>
                    </a:p>
                  </a:txBody>
                  <a:tcPr marL="57271" marR="57271" marT="0" marB="0">
                    <a:lnL w="12700" cap="flat" cmpd="sng" algn="ctr">
                      <a:solidFill>
                        <a:srgbClr val="4BACC6"/>
                      </a:solidFill>
                      <a:prstDash val="solid"/>
                      <a:round/>
                      <a:headEnd type="none" w="med" len="med"/>
                      <a:tailEnd type="none" w="med" len="med"/>
                    </a:lnL>
                    <a:lnR w="12700" cap="flat" cmpd="sng" algn="ctr">
                      <a:solidFill>
                        <a:srgbClr val="4BACC6"/>
                      </a:solidFill>
                      <a:prstDash val="solid"/>
                      <a:round/>
                      <a:headEnd type="none" w="med" len="med"/>
                      <a:tailEnd type="none" w="med" len="med"/>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smtClean="0">
                          <a:solidFill>
                            <a:srgbClr val="000000"/>
                          </a:solidFill>
                          <a:effectLst/>
                          <a:latin typeface="+mn-lt"/>
                          <a:ea typeface="Times New Roman"/>
                          <a:cs typeface="Calibri"/>
                        </a:rPr>
                        <a:t>http://thomsonreuters.com/metacore/</a:t>
                      </a:r>
                      <a:endParaRPr lang="en-US" sz="1800" dirty="0">
                        <a:effectLst/>
                        <a:latin typeface="Calibri"/>
                        <a:ea typeface="Times New Roman"/>
                        <a:cs typeface="Times New Roman"/>
                      </a:endParaRPr>
                    </a:p>
                  </a:txBody>
                  <a:tcPr marL="57271" marR="57271" marT="0" marB="0">
                    <a:lnL w="12700" cap="flat" cmpd="sng" algn="ctr">
                      <a:solidFill>
                        <a:srgbClr val="4BACC6"/>
                      </a:solidFill>
                      <a:prstDash val="solid"/>
                      <a:round/>
                      <a:headEnd type="none" w="med" len="med"/>
                      <a:tailEnd type="none" w="med" len="med"/>
                    </a:lnL>
                    <a:lnR w="12700" cap="flat" cmpd="sng" algn="ctr">
                      <a:solidFill>
                        <a:srgbClr val="4BACC6"/>
                      </a:solidFill>
                      <a:prstDash val="solid"/>
                      <a:round/>
                      <a:headEnd type="none" w="med" len="med"/>
                      <a:tailEnd type="none" w="med" len="med"/>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tcPr>
                </a:tc>
              </a:tr>
              <a:tr h="475778">
                <a:tc>
                  <a:txBody>
                    <a:bodyPr/>
                    <a:lstStyle/>
                    <a:p>
                      <a:pPr marL="0" marR="0" algn="ctr">
                        <a:lnSpc>
                          <a:spcPct val="115000"/>
                        </a:lnSpc>
                        <a:spcBef>
                          <a:spcPts val="0"/>
                        </a:spcBef>
                        <a:spcAft>
                          <a:spcPts val="0"/>
                        </a:spcAft>
                      </a:pPr>
                      <a:r>
                        <a:rPr lang="en-US" sz="1800" b="1">
                          <a:solidFill>
                            <a:srgbClr val="000000"/>
                          </a:solidFill>
                          <a:effectLst/>
                          <a:latin typeface="Calibri"/>
                          <a:ea typeface="Times New Roman"/>
                          <a:cs typeface="Calibri"/>
                        </a:rPr>
                        <a:t>Osprey</a:t>
                      </a:r>
                      <a:endParaRPr lang="en-US" sz="1800">
                        <a:effectLst/>
                        <a:latin typeface="Calibri"/>
                        <a:ea typeface="Times New Roman"/>
                        <a:cs typeface="Times New Roman"/>
                      </a:endParaRPr>
                    </a:p>
                  </a:txBody>
                  <a:tcPr marL="57271" marR="57271" marT="0" marB="0">
                    <a:lnL w="12700" cap="flat" cmpd="sng" algn="ctr">
                      <a:solidFill>
                        <a:srgbClr val="4BACC6"/>
                      </a:solidFill>
                      <a:prstDash val="solid"/>
                      <a:round/>
                      <a:headEnd type="none" w="med" len="med"/>
                      <a:tailEnd type="none" w="med" len="med"/>
                    </a:lnL>
                    <a:lnR w="12700" cap="flat" cmpd="sng" algn="ctr">
                      <a:solidFill>
                        <a:srgbClr val="4BACC6"/>
                      </a:solidFill>
                      <a:prstDash val="solid"/>
                      <a:round/>
                      <a:headEnd type="none" w="med" len="med"/>
                      <a:tailEnd type="none" w="med" len="med"/>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solidFill>
                      <a:srgbClr val="D2EAF1"/>
                    </a:solidFill>
                  </a:tcPr>
                </a:tc>
                <a:tc>
                  <a:txBody>
                    <a:bodyPr/>
                    <a:lstStyle/>
                    <a:p>
                      <a:pPr marL="0" marR="0" algn="ctr">
                        <a:lnSpc>
                          <a:spcPct val="115000"/>
                        </a:lnSpc>
                        <a:spcBef>
                          <a:spcPts val="0"/>
                        </a:spcBef>
                        <a:spcAft>
                          <a:spcPts val="0"/>
                        </a:spcAft>
                      </a:pPr>
                      <a:r>
                        <a:rPr lang="en-US" sz="1800">
                          <a:solidFill>
                            <a:srgbClr val="000000"/>
                          </a:solidFill>
                          <a:effectLst/>
                          <a:latin typeface="Calibri"/>
                          <a:ea typeface="Times New Roman"/>
                          <a:cs typeface="Calibri"/>
                        </a:rPr>
                        <a:t>Free or Cost</a:t>
                      </a:r>
                      <a:endParaRPr lang="en-US" sz="1800">
                        <a:effectLst/>
                        <a:latin typeface="Calibri"/>
                        <a:ea typeface="Times New Roman"/>
                        <a:cs typeface="Times New Roman"/>
                      </a:endParaRPr>
                    </a:p>
                  </a:txBody>
                  <a:tcPr marL="57271" marR="57271" marT="0" marB="0">
                    <a:lnL w="12700" cap="flat" cmpd="sng" algn="ctr">
                      <a:solidFill>
                        <a:srgbClr val="4BACC6"/>
                      </a:solidFill>
                      <a:prstDash val="solid"/>
                      <a:round/>
                      <a:headEnd type="none" w="med" len="med"/>
                      <a:tailEnd type="none" w="med" len="med"/>
                    </a:lnL>
                    <a:lnR w="12700" cap="flat" cmpd="sng" algn="ctr">
                      <a:solidFill>
                        <a:srgbClr val="4BACC6"/>
                      </a:solidFill>
                      <a:prstDash val="solid"/>
                      <a:round/>
                      <a:headEnd type="none" w="med" len="med"/>
                      <a:tailEnd type="none" w="med" len="med"/>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solidFill>
                      <a:srgbClr val="D2EAF1"/>
                    </a:solidFill>
                  </a:tcPr>
                </a:tc>
                <a:tc>
                  <a:txBody>
                    <a:bodyPr/>
                    <a:lstStyle/>
                    <a:p>
                      <a:pPr marL="0" marR="0">
                        <a:lnSpc>
                          <a:spcPct val="115000"/>
                        </a:lnSpc>
                        <a:spcBef>
                          <a:spcPts val="0"/>
                        </a:spcBef>
                        <a:spcAft>
                          <a:spcPts val="0"/>
                        </a:spcAft>
                      </a:pPr>
                      <a:r>
                        <a:rPr lang="en-US" sz="1800" dirty="0">
                          <a:solidFill>
                            <a:srgbClr val="000000"/>
                          </a:solidFill>
                          <a:effectLst/>
                          <a:latin typeface="Calibri"/>
                          <a:ea typeface="Times New Roman"/>
                          <a:cs typeface="Calibri"/>
                        </a:rPr>
                        <a:t>http://biodata.mshri.on.ca/osprey/servlet/Index</a:t>
                      </a:r>
                      <a:endParaRPr lang="en-US" sz="1800" dirty="0">
                        <a:effectLst/>
                        <a:latin typeface="Calibri"/>
                        <a:ea typeface="Times New Roman"/>
                        <a:cs typeface="Times New Roman"/>
                      </a:endParaRPr>
                    </a:p>
                  </a:txBody>
                  <a:tcPr marL="57271" marR="57271" marT="0" marB="0">
                    <a:lnL w="12700" cap="flat" cmpd="sng" algn="ctr">
                      <a:solidFill>
                        <a:srgbClr val="4BACC6"/>
                      </a:solidFill>
                      <a:prstDash val="solid"/>
                      <a:round/>
                      <a:headEnd type="none" w="med" len="med"/>
                      <a:tailEnd type="none" w="med" len="med"/>
                    </a:lnL>
                    <a:lnR w="12700" cap="flat" cmpd="sng" algn="ctr">
                      <a:solidFill>
                        <a:srgbClr val="4BACC6"/>
                      </a:solidFill>
                      <a:prstDash val="solid"/>
                      <a:round/>
                      <a:headEnd type="none" w="med" len="med"/>
                      <a:tailEnd type="none" w="med" len="med"/>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solidFill>
                      <a:srgbClr val="D2EAF1"/>
                    </a:solidFill>
                  </a:tcPr>
                </a:tc>
              </a:tr>
              <a:tr h="475778">
                <a:tc>
                  <a:txBody>
                    <a:bodyPr/>
                    <a:lstStyle/>
                    <a:p>
                      <a:pPr marL="0" marR="0" algn="ctr">
                        <a:lnSpc>
                          <a:spcPct val="115000"/>
                        </a:lnSpc>
                        <a:spcBef>
                          <a:spcPts val="0"/>
                        </a:spcBef>
                        <a:spcAft>
                          <a:spcPts val="0"/>
                        </a:spcAft>
                      </a:pPr>
                      <a:r>
                        <a:rPr lang="en-US" sz="1800" b="1">
                          <a:solidFill>
                            <a:srgbClr val="000000"/>
                          </a:solidFill>
                          <a:effectLst/>
                          <a:latin typeface="Calibri"/>
                          <a:ea typeface="Times New Roman"/>
                          <a:cs typeface="Calibri"/>
                        </a:rPr>
                        <a:t>PathArt</a:t>
                      </a:r>
                      <a:endParaRPr lang="en-US" sz="1800">
                        <a:effectLst/>
                        <a:latin typeface="Calibri"/>
                        <a:ea typeface="Times New Roman"/>
                        <a:cs typeface="Times New Roman"/>
                      </a:endParaRPr>
                    </a:p>
                  </a:txBody>
                  <a:tcPr marL="57271" marR="57271" marT="0" marB="0">
                    <a:lnL w="12700" cap="flat" cmpd="sng" algn="ctr">
                      <a:solidFill>
                        <a:srgbClr val="4BACC6"/>
                      </a:solidFill>
                      <a:prstDash val="solid"/>
                      <a:round/>
                      <a:headEnd type="none" w="med" len="med"/>
                      <a:tailEnd type="none" w="med" len="med"/>
                    </a:lnL>
                    <a:lnR w="12700" cap="flat" cmpd="sng" algn="ctr">
                      <a:solidFill>
                        <a:srgbClr val="4BACC6"/>
                      </a:solidFill>
                      <a:prstDash val="solid"/>
                      <a:round/>
                      <a:headEnd type="none" w="med" len="med"/>
                      <a:tailEnd type="none" w="med" len="med"/>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a:solidFill>
                            <a:srgbClr val="000000"/>
                          </a:solidFill>
                          <a:effectLst/>
                          <a:latin typeface="Calibri"/>
                          <a:ea typeface="Times New Roman"/>
                          <a:cs typeface="Calibri"/>
                        </a:rPr>
                        <a:t>Cost</a:t>
                      </a:r>
                      <a:endParaRPr lang="en-US" sz="1800">
                        <a:effectLst/>
                        <a:latin typeface="Calibri"/>
                        <a:ea typeface="Times New Roman"/>
                        <a:cs typeface="Times New Roman"/>
                      </a:endParaRPr>
                    </a:p>
                  </a:txBody>
                  <a:tcPr marL="57271" marR="57271" marT="0" marB="0">
                    <a:lnL w="12700" cap="flat" cmpd="sng" algn="ctr">
                      <a:solidFill>
                        <a:srgbClr val="4BACC6"/>
                      </a:solidFill>
                      <a:prstDash val="solid"/>
                      <a:round/>
                      <a:headEnd type="none" w="med" len="med"/>
                      <a:tailEnd type="none" w="med" len="med"/>
                    </a:lnL>
                    <a:lnR w="12700" cap="flat" cmpd="sng" algn="ctr">
                      <a:solidFill>
                        <a:srgbClr val="4BACC6"/>
                      </a:solidFill>
                      <a:prstDash val="solid"/>
                      <a:round/>
                      <a:headEnd type="none" w="med" len="med"/>
                      <a:tailEnd type="none" w="med" len="med"/>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smtClean="0">
                          <a:solidFill>
                            <a:srgbClr val="000000"/>
                          </a:solidFill>
                          <a:effectLst/>
                          <a:latin typeface="+mn-lt"/>
                          <a:ea typeface="Times New Roman"/>
                          <a:cs typeface="Calibri"/>
                        </a:rPr>
                        <a:t>http://www.jubilantbiosys.com/services/functional-discovery-services/discovery-informatics/commercial-products</a:t>
                      </a:r>
                      <a:endParaRPr lang="en-US" sz="1800" dirty="0">
                        <a:effectLst/>
                        <a:latin typeface="Calibri"/>
                        <a:ea typeface="Times New Roman"/>
                        <a:cs typeface="Times New Roman"/>
                      </a:endParaRPr>
                    </a:p>
                  </a:txBody>
                  <a:tcPr marL="57271" marR="57271" marT="0" marB="0">
                    <a:lnL w="12700" cap="flat" cmpd="sng" algn="ctr">
                      <a:solidFill>
                        <a:srgbClr val="4BACC6"/>
                      </a:solidFill>
                      <a:prstDash val="solid"/>
                      <a:round/>
                      <a:headEnd type="none" w="med" len="med"/>
                      <a:tailEnd type="none" w="med" len="med"/>
                    </a:lnL>
                    <a:lnR w="12700" cap="flat" cmpd="sng" algn="ctr">
                      <a:solidFill>
                        <a:srgbClr val="4BACC6"/>
                      </a:solidFill>
                      <a:prstDash val="solid"/>
                      <a:round/>
                      <a:headEnd type="none" w="med" len="med"/>
                      <a:tailEnd type="none" w="med" len="med"/>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tcPr>
                </a:tc>
              </a:tr>
              <a:tr h="965961">
                <a:tc>
                  <a:txBody>
                    <a:bodyPr/>
                    <a:lstStyle/>
                    <a:p>
                      <a:pPr marL="0" marR="0" algn="ctr">
                        <a:lnSpc>
                          <a:spcPct val="115000"/>
                        </a:lnSpc>
                        <a:spcBef>
                          <a:spcPts val="0"/>
                        </a:spcBef>
                        <a:spcAft>
                          <a:spcPts val="0"/>
                        </a:spcAft>
                      </a:pPr>
                      <a:r>
                        <a:rPr lang="en-US" sz="1800" b="1" dirty="0" err="1">
                          <a:solidFill>
                            <a:srgbClr val="000000"/>
                          </a:solidFill>
                          <a:effectLst/>
                          <a:latin typeface="Calibri"/>
                          <a:ea typeface="Times New Roman"/>
                          <a:cs typeface="Calibri"/>
                        </a:rPr>
                        <a:t>Vanted</a:t>
                      </a:r>
                      <a:endParaRPr lang="en-US" sz="1800" dirty="0">
                        <a:effectLst/>
                        <a:latin typeface="Calibri"/>
                        <a:ea typeface="Times New Roman"/>
                        <a:cs typeface="Times New Roman"/>
                      </a:endParaRPr>
                    </a:p>
                  </a:txBody>
                  <a:tcPr marL="57271" marR="57271" marT="0" marB="0">
                    <a:lnL w="12700" cap="flat" cmpd="sng" algn="ctr">
                      <a:solidFill>
                        <a:srgbClr val="4BACC6"/>
                      </a:solidFill>
                      <a:prstDash val="solid"/>
                      <a:round/>
                      <a:headEnd type="none" w="med" len="med"/>
                      <a:tailEnd type="none" w="med" len="med"/>
                    </a:lnL>
                    <a:lnR w="12700" cap="flat" cmpd="sng" algn="ctr">
                      <a:solidFill>
                        <a:srgbClr val="4BACC6"/>
                      </a:solidFill>
                      <a:prstDash val="solid"/>
                      <a:round/>
                      <a:headEnd type="none" w="med" len="med"/>
                      <a:tailEnd type="none" w="med" len="med"/>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solidFill>
                      <a:srgbClr val="D2EAF1"/>
                    </a:solidFill>
                  </a:tcPr>
                </a:tc>
                <a:tc>
                  <a:txBody>
                    <a:bodyPr/>
                    <a:lstStyle/>
                    <a:p>
                      <a:pPr marL="0" marR="0" algn="ctr">
                        <a:lnSpc>
                          <a:spcPct val="115000"/>
                        </a:lnSpc>
                        <a:spcBef>
                          <a:spcPts val="0"/>
                        </a:spcBef>
                        <a:spcAft>
                          <a:spcPts val="0"/>
                        </a:spcAft>
                      </a:pPr>
                      <a:r>
                        <a:rPr lang="en-US" sz="1800">
                          <a:solidFill>
                            <a:srgbClr val="000000"/>
                          </a:solidFill>
                          <a:effectLst/>
                          <a:latin typeface="Calibri"/>
                          <a:ea typeface="Times New Roman"/>
                          <a:cs typeface="Calibri"/>
                        </a:rPr>
                        <a:t>Free</a:t>
                      </a:r>
                      <a:endParaRPr lang="en-US" sz="1800">
                        <a:effectLst/>
                        <a:latin typeface="Calibri"/>
                        <a:ea typeface="Times New Roman"/>
                        <a:cs typeface="Times New Roman"/>
                      </a:endParaRPr>
                    </a:p>
                  </a:txBody>
                  <a:tcPr marL="57271" marR="57271" marT="0" marB="0">
                    <a:lnL w="12700" cap="flat" cmpd="sng" algn="ctr">
                      <a:solidFill>
                        <a:srgbClr val="4BACC6"/>
                      </a:solidFill>
                      <a:prstDash val="solid"/>
                      <a:round/>
                      <a:headEnd type="none" w="med" len="med"/>
                      <a:tailEnd type="none" w="med" len="med"/>
                    </a:lnL>
                    <a:lnR w="12700" cap="flat" cmpd="sng" algn="ctr">
                      <a:solidFill>
                        <a:srgbClr val="4BACC6"/>
                      </a:solidFill>
                      <a:prstDash val="solid"/>
                      <a:round/>
                      <a:headEnd type="none" w="med" len="med"/>
                      <a:tailEnd type="none" w="med" len="med"/>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solidFill>
                      <a:srgbClr val="D2EAF1"/>
                    </a:solidFill>
                  </a:tcPr>
                </a:tc>
                <a:tc>
                  <a:txBody>
                    <a:bodyPr/>
                    <a:lstStyle/>
                    <a:p>
                      <a:pPr marL="0" marR="0">
                        <a:lnSpc>
                          <a:spcPct val="115000"/>
                        </a:lnSpc>
                        <a:spcBef>
                          <a:spcPts val="0"/>
                        </a:spcBef>
                        <a:spcAft>
                          <a:spcPts val="0"/>
                        </a:spcAft>
                      </a:pPr>
                      <a:r>
                        <a:rPr lang="en-US" sz="1800" dirty="0">
                          <a:solidFill>
                            <a:srgbClr val="000000"/>
                          </a:solidFill>
                          <a:effectLst/>
                          <a:latin typeface="Calibri"/>
                          <a:ea typeface="Times New Roman"/>
                          <a:cs typeface="Calibri"/>
                        </a:rPr>
                        <a:t>http://www.webcitation.org/query.php?url=http://</a:t>
                      </a:r>
                      <a:r>
                        <a:rPr lang="en-US" sz="1800" dirty="0" smtClean="0">
                          <a:solidFill>
                            <a:srgbClr val="000000"/>
                          </a:solidFill>
                          <a:effectLst/>
                          <a:latin typeface="Calibri"/>
                          <a:ea typeface="Times New Roman"/>
                          <a:cs typeface="Calibri"/>
                        </a:rPr>
                        <a:t>vanted.ipk-gatersleben.de&amp;refdoi=10.1186/1471-2105-7-109</a:t>
                      </a:r>
                      <a:endParaRPr lang="en-US" sz="1800" dirty="0">
                        <a:effectLst/>
                        <a:latin typeface="Calibri"/>
                        <a:ea typeface="Times New Roman"/>
                        <a:cs typeface="Times New Roman"/>
                      </a:endParaRPr>
                    </a:p>
                  </a:txBody>
                  <a:tcPr marL="57271" marR="57271" marT="0" marB="0">
                    <a:lnL w="12700" cap="flat" cmpd="sng" algn="ctr">
                      <a:solidFill>
                        <a:srgbClr val="4BACC6"/>
                      </a:solidFill>
                      <a:prstDash val="solid"/>
                      <a:round/>
                      <a:headEnd type="none" w="med" len="med"/>
                      <a:tailEnd type="none" w="med" len="med"/>
                    </a:lnL>
                    <a:lnR w="12700" cap="flat" cmpd="sng" algn="ctr">
                      <a:solidFill>
                        <a:srgbClr val="4BACC6"/>
                      </a:solidFill>
                      <a:prstDash val="solid"/>
                      <a:round/>
                      <a:headEnd type="none" w="med" len="med"/>
                      <a:tailEnd type="none" w="med" len="med"/>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solidFill>
                      <a:srgbClr val="D2EAF1"/>
                    </a:solidFill>
                  </a:tcPr>
                </a:tc>
              </a:tr>
            </a:tbl>
          </a:graphicData>
        </a:graphic>
      </p:graphicFrame>
      <p:sp>
        <p:nvSpPr>
          <p:cNvPr id="4" name="TextBox 3"/>
          <p:cNvSpPr txBox="1"/>
          <p:nvPr/>
        </p:nvSpPr>
        <p:spPr>
          <a:xfrm>
            <a:off x="3948223" y="6520198"/>
            <a:ext cx="5181600" cy="338554"/>
          </a:xfrm>
          <a:prstGeom prst="rect">
            <a:avLst/>
          </a:prstGeom>
          <a:noFill/>
        </p:spPr>
        <p:txBody>
          <a:bodyPr wrap="square" rtlCol="0">
            <a:spAutoFit/>
          </a:bodyPr>
          <a:lstStyle/>
          <a:p>
            <a:r>
              <a:rPr lang="en-US" sz="1600" dirty="0" smtClean="0">
                <a:solidFill>
                  <a:schemeClr val="tx2">
                    <a:lumMod val="60000"/>
                    <a:lumOff val="40000"/>
                  </a:schemeClr>
                </a:solidFill>
              </a:rPr>
              <a:t>Information courtesy : Alex Ade &amp; Alla Karnovsky</a:t>
            </a:r>
            <a:endParaRPr lang="en-US" sz="1600" dirty="0">
              <a:solidFill>
                <a:schemeClr val="tx2">
                  <a:lumMod val="60000"/>
                  <a:lumOff val="40000"/>
                </a:schemeClr>
              </a:solidFill>
            </a:endParaRPr>
          </a:p>
        </p:txBody>
      </p:sp>
    </p:spTree>
    <p:extLst>
      <p:ext uri="{BB962C8B-B14F-4D97-AF65-F5344CB8AC3E}">
        <p14:creationId xmlns:p14="http://schemas.microsoft.com/office/powerpoint/2010/main" val="383376154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Download the three files from </a:t>
            </a:r>
            <a:r>
              <a:rPr lang="en-US" dirty="0" err="1" smtClean="0"/>
              <a:t>Ctools</a:t>
            </a:r>
            <a:endParaRPr lang="en-US" dirty="0" smtClean="0"/>
          </a:p>
          <a:p>
            <a:pPr lvl="1"/>
            <a:r>
              <a:rPr lang="en-US" dirty="0" smtClean="0"/>
              <a:t>Cytoscapeoverview.txt</a:t>
            </a:r>
          </a:p>
          <a:p>
            <a:pPr lvl="1"/>
            <a:r>
              <a:rPr lang="en-US" dirty="0" smtClean="0"/>
              <a:t>Reactomedata.txt</a:t>
            </a:r>
          </a:p>
          <a:p>
            <a:pPr lvl="1"/>
            <a:r>
              <a:rPr lang="en-US" dirty="0" smtClean="0"/>
              <a:t>Metscape_test.csv</a:t>
            </a:r>
          </a:p>
          <a:p>
            <a:pPr lvl="1"/>
            <a:r>
              <a:rPr lang="en-US" dirty="0" smtClean="0"/>
              <a:t>aminoacids.output.pcor_lasso.17of23.csv</a:t>
            </a:r>
            <a:endParaRPr lang="en-US" dirty="0"/>
          </a:p>
        </p:txBody>
      </p:sp>
    </p:spTree>
    <p:extLst>
      <p:ext uri="{BB962C8B-B14F-4D97-AF65-F5344CB8AC3E}">
        <p14:creationId xmlns:p14="http://schemas.microsoft.com/office/powerpoint/2010/main" val="201709866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a:xfrm>
            <a:off x="152400" y="0"/>
            <a:ext cx="8229600" cy="1752600"/>
          </a:xfrm>
        </p:spPr>
        <p:txBody>
          <a:bodyPr>
            <a:normAutofit fontScale="90000"/>
          </a:bodyPr>
          <a:lstStyle/>
          <a:p>
            <a:pPr algn="l" eaLnBrk="1" hangingPunct="1"/>
            <a:r>
              <a:rPr lang="en-US" sz="1400" dirty="0" smtClean="0"/>
              <a:t>1.File -&gt; Import -&gt; Network -&gt; File</a:t>
            </a:r>
            <a:br>
              <a:rPr lang="en-US" sz="1400" dirty="0" smtClean="0"/>
            </a:br>
            <a:r>
              <a:rPr lang="en-US" sz="1400" dirty="0" smtClean="0"/>
              <a:t>2.Browse for the file you want to open</a:t>
            </a:r>
            <a:br>
              <a:rPr lang="en-US" sz="1400" dirty="0" smtClean="0"/>
            </a:br>
            <a:r>
              <a:rPr lang="en-US" sz="1400" dirty="0" smtClean="0"/>
              <a:t>3.Click on “Show Text File Import Options”. Select the type of delimiter. Check “Transfer first line as column names” if you have  a header row. Clear the “Default interaction” to empty</a:t>
            </a:r>
            <a:br>
              <a:rPr lang="en-US" sz="1400" dirty="0" smtClean="0"/>
            </a:br>
            <a:r>
              <a:rPr lang="en-US" sz="1400" dirty="0" smtClean="0"/>
              <a:t>4.Select the appropriate column from the pull down menu for Source Interaction, Interaction Type, Target Interaction . See that the color type changes in your preview window</a:t>
            </a:r>
            <a:br>
              <a:rPr lang="en-US" sz="1400" dirty="0" smtClean="0"/>
            </a:br>
            <a:r>
              <a:rPr lang="en-US" sz="1400" dirty="0" smtClean="0"/>
              <a:t>5.Left click on the column header to be imported as the edge attribute in the Preview window </a:t>
            </a:r>
            <a:br>
              <a:rPr lang="en-US" sz="1400" dirty="0" smtClean="0"/>
            </a:br>
            <a:r>
              <a:rPr lang="en-US" sz="1400" dirty="0" smtClean="0"/>
              <a:t>6.Click OK</a:t>
            </a:r>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5499" t="14794" r="22198" b="17377"/>
          <a:stretch/>
        </p:blipFill>
        <p:spPr bwMode="auto">
          <a:xfrm>
            <a:off x="1524000" y="1535867"/>
            <a:ext cx="7315200" cy="53221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0208765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a:xfrm>
            <a:off x="381000" y="0"/>
            <a:ext cx="8229600" cy="868362"/>
          </a:xfrm>
        </p:spPr>
        <p:txBody>
          <a:bodyPr/>
          <a:lstStyle/>
          <a:p>
            <a:pPr eaLnBrk="1" hangingPunct="1"/>
            <a:r>
              <a:rPr lang="en-US" dirty="0" smtClean="0"/>
              <a:t>Uploaded view</a:t>
            </a:r>
          </a:p>
        </p:txBody>
      </p:sp>
      <p:grpSp>
        <p:nvGrpSpPr>
          <p:cNvPr id="3" name="Group 2"/>
          <p:cNvGrpSpPr/>
          <p:nvPr/>
        </p:nvGrpSpPr>
        <p:grpSpPr>
          <a:xfrm>
            <a:off x="50287" y="932512"/>
            <a:ext cx="9046244" cy="5925488"/>
            <a:chOff x="50287" y="932512"/>
            <a:chExt cx="9046244" cy="5925488"/>
          </a:xfrm>
        </p:grpSpPr>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6033" t="12905" r="16393" b="16275"/>
            <a:stretch/>
          </p:blipFill>
          <p:spPr bwMode="auto">
            <a:xfrm>
              <a:off x="50287" y="932512"/>
              <a:ext cx="9046244" cy="59254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Oval 5"/>
            <p:cNvSpPr/>
            <p:nvPr/>
          </p:nvSpPr>
          <p:spPr bwMode="auto">
            <a:xfrm>
              <a:off x="50287" y="2057400"/>
              <a:ext cx="1828800" cy="457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Oval 6"/>
            <p:cNvSpPr/>
            <p:nvPr/>
          </p:nvSpPr>
          <p:spPr bwMode="auto">
            <a:xfrm>
              <a:off x="2438400" y="6172200"/>
              <a:ext cx="2438400" cy="457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spTree>
    <p:extLst>
      <p:ext uri="{BB962C8B-B14F-4D97-AF65-F5344CB8AC3E}">
        <p14:creationId xmlns:p14="http://schemas.microsoft.com/office/powerpoint/2010/main" val="289429350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4488" y="0"/>
            <a:ext cx="8001000" cy="685800"/>
          </a:xfrm>
        </p:spPr>
        <p:txBody>
          <a:bodyPr>
            <a:normAutofit fontScale="90000"/>
          </a:bodyPr>
          <a:lstStyle/>
          <a:p>
            <a:r>
              <a:rPr lang="en-US" b="1" dirty="0" smtClean="0"/>
              <a:t> A Cytoscape Network preview</a:t>
            </a:r>
            <a:endParaRPr lang="en-US" dirty="0"/>
          </a:p>
        </p:txBody>
      </p:sp>
      <p:cxnSp>
        <p:nvCxnSpPr>
          <p:cNvPr id="16" name="Straight Arrow Connector 16"/>
          <p:cNvCxnSpPr>
            <a:cxnSpLocks noChangeShapeType="1"/>
            <a:stCxn id="14" idx="1"/>
          </p:cNvCxnSpPr>
          <p:nvPr/>
        </p:nvCxnSpPr>
        <p:spPr bwMode="auto">
          <a:xfrm flipH="1" flipV="1">
            <a:off x="4483561" y="4215770"/>
            <a:ext cx="145320" cy="784368"/>
          </a:xfrm>
          <a:prstGeom prst="straightConnector1">
            <a:avLst/>
          </a:prstGeom>
          <a:noFill/>
          <a:ln w="25400">
            <a:solidFill>
              <a:srgbClr val="FF0000"/>
            </a:solidFill>
            <a:round/>
            <a:headEnd/>
            <a:tailEnd type="arrow" w="med" len="med"/>
          </a:ln>
        </p:spPr>
      </p:cxnSp>
      <p:grpSp>
        <p:nvGrpSpPr>
          <p:cNvPr id="11" name="Group 10"/>
          <p:cNvGrpSpPr/>
          <p:nvPr/>
        </p:nvGrpSpPr>
        <p:grpSpPr>
          <a:xfrm>
            <a:off x="-152400" y="785125"/>
            <a:ext cx="5402596" cy="4851099"/>
            <a:chOff x="33303" y="785125"/>
            <a:chExt cx="5402596" cy="4851099"/>
          </a:xfrm>
        </p:grpSpPr>
        <p:sp>
          <p:nvSpPr>
            <p:cNvPr id="34" name="Content Placeholder 2"/>
            <p:cNvSpPr txBox="1">
              <a:spLocks/>
            </p:cNvSpPr>
            <p:nvPr/>
          </p:nvSpPr>
          <p:spPr>
            <a:xfrm>
              <a:off x="61972" y="1295400"/>
              <a:ext cx="4052828" cy="50875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just"/>
              <a:r>
                <a:rPr lang="en-US" sz="1200" b="1" dirty="0" smtClean="0"/>
                <a:t>Tool Bar : </a:t>
              </a:r>
              <a:r>
                <a:rPr lang="en-US" sz="1200" dirty="0" smtClean="0"/>
                <a:t>The Tool Bar contains shortcut keys for the most popular Menu Bar functions.</a:t>
              </a:r>
              <a:endParaRPr lang="en-US" sz="1200" dirty="0"/>
            </a:p>
          </p:txBody>
        </p:sp>
        <p:sp>
          <p:nvSpPr>
            <p:cNvPr id="35" name="Content Placeholder 2"/>
            <p:cNvSpPr txBox="1">
              <a:spLocks/>
            </p:cNvSpPr>
            <p:nvPr/>
          </p:nvSpPr>
          <p:spPr>
            <a:xfrm>
              <a:off x="81881" y="1863966"/>
              <a:ext cx="4191001" cy="106973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just"/>
              <a:r>
                <a:rPr lang="en-US" sz="1200" b="1" dirty="0" smtClean="0"/>
                <a:t>Control Panel : </a:t>
              </a:r>
              <a:r>
                <a:rPr lang="en-US" sz="1200" dirty="0" smtClean="0"/>
                <a:t>The Control Panel contains tabs that allow you to specify functions for your network.  The Network tab gives you access to the Network Management Panel where you select specific networks with which to work if you have multiple networks uploaded in a single session. </a:t>
              </a:r>
              <a:endParaRPr lang="en-US" sz="1200" dirty="0"/>
            </a:p>
          </p:txBody>
        </p:sp>
        <p:sp>
          <p:nvSpPr>
            <p:cNvPr id="36" name="Content Placeholder 2"/>
            <p:cNvSpPr txBox="1">
              <a:spLocks/>
            </p:cNvSpPr>
            <p:nvPr/>
          </p:nvSpPr>
          <p:spPr>
            <a:xfrm>
              <a:off x="33303" y="2895217"/>
              <a:ext cx="4052828" cy="477937"/>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just"/>
              <a:r>
                <a:rPr lang="en-US" sz="1200" b="1" dirty="0"/>
                <a:t>Network View Window : </a:t>
              </a:r>
              <a:r>
                <a:rPr lang="en-US" sz="1200" dirty="0"/>
                <a:t>The Network View Window displays the networks you have uploaded or created</a:t>
              </a:r>
            </a:p>
          </p:txBody>
        </p:sp>
        <p:sp>
          <p:nvSpPr>
            <p:cNvPr id="37" name="Content Placeholder 2"/>
            <p:cNvSpPr txBox="1">
              <a:spLocks/>
            </p:cNvSpPr>
            <p:nvPr/>
          </p:nvSpPr>
          <p:spPr>
            <a:xfrm>
              <a:off x="69085" y="4231481"/>
              <a:ext cx="4052828" cy="641047"/>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just"/>
              <a:r>
                <a:rPr lang="en-US" sz="1200" b="1" dirty="0"/>
                <a:t>Overview Panel : </a:t>
              </a:r>
              <a:r>
                <a:rPr lang="en-US" sz="1200" dirty="0"/>
                <a:t>The Overview Panel allows you to navigate through portions of your network by dragging and moving the shaded square.</a:t>
              </a:r>
            </a:p>
          </p:txBody>
        </p:sp>
        <p:grpSp>
          <p:nvGrpSpPr>
            <p:cNvPr id="42" name="Group 41"/>
            <p:cNvGrpSpPr/>
            <p:nvPr/>
          </p:nvGrpSpPr>
          <p:grpSpPr>
            <a:xfrm>
              <a:off x="67546" y="3587117"/>
              <a:ext cx="5368353" cy="527684"/>
              <a:chOff x="67546" y="3587117"/>
              <a:chExt cx="5368353" cy="527684"/>
            </a:xfrm>
          </p:grpSpPr>
          <p:cxnSp>
            <p:nvCxnSpPr>
              <p:cNvPr id="23" name="Straight Arrow Connector 22"/>
              <p:cNvCxnSpPr/>
              <p:nvPr/>
            </p:nvCxnSpPr>
            <p:spPr>
              <a:xfrm>
                <a:off x="3810000" y="3907639"/>
                <a:ext cx="1625899" cy="0"/>
              </a:xfrm>
              <a:prstGeom prst="straightConnector1">
                <a:avLst/>
              </a:prstGeom>
              <a:ln w="317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8" name="Content Placeholder 2"/>
              <p:cNvSpPr txBox="1">
                <a:spLocks/>
              </p:cNvSpPr>
              <p:nvPr/>
            </p:nvSpPr>
            <p:spPr>
              <a:xfrm>
                <a:off x="67546" y="3587117"/>
                <a:ext cx="4052828" cy="527684"/>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just"/>
                <a:r>
                  <a:rPr lang="en-US" sz="1200" b="1" dirty="0" smtClean="0"/>
                  <a:t>Table </a:t>
                </a:r>
                <a:r>
                  <a:rPr lang="en-US" sz="1200" b="1" dirty="0"/>
                  <a:t>Panel : </a:t>
                </a:r>
                <a:r>
                  <a:rPr lang="en-US" sz="1200" dirty="0"/>
                  <a:t>The </a:t>
                </a:r>
                <a:r>
                  <a:rPr lang="en-US" sz="1200" dirty="0" smtClean="0"/>
                  <a:t>Table </a:t>
                </a:r>
                <a:r>
                  <a:rPr lang="en-US" sz="1200" dirty="0"/>
                  <a:t>Panel allows you to control the information displayed in the Attribute Browser Panel.</a:t>
                </a:r>
              </a:p>
            </p:txBody>
          </p:sp>
        </p:grpSp>
        <p:sp>
          <p:nvSpPr>
            <p:cNvPr id="39" name="Content Placeholder 2"/>
            <p:cNvSpPr txBox="1">
              <a:spLocks/>
            </p:cNvSpPr>
            <p:nvPr/>
          </p:nvSpPr>
          <p:spPr>
            <a:xfrm>
              <a:off x="57342" y="4995177"/>
              <a:ext cx="4052828" cy="641047"/>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just"/>
              <a:r>
                <a:rPr lang="en-US" sz="1200" b="1" dirty="0"/>
                <a:t>Attribute Browser Panel : </a:t>
              </a:r>
              <a:r>
                <a:rPr lang="en-US" sz="1200" dirty="0"/>
                <a:t>The Attribute Browser Panel allows you to look at attribute information for your nodes, edges and overall network</a:t>
              </a:r>
              <a:r>
                <a:rPr lang="en-US" sz="1200" dirty="0" smtClean="0"/>
                <a:t>..</a:t>
              </a:r>
              <a:endParaRPr lang="en-US" sz="1200" dirty="0"/>
            </a:p>
          </p:txBody>
        </p:sp>
        <p:sp>
          <p:nvSpPr>
            <p:cNvPr id="43" name="Content Placeholder 2"/>
            <p:cNvSpPr txBox="1">
              <a:spLocks/>
            </p:cNvSpPr>
            <p:nvPr/>
          </p:nvSpPr>
          <p:spPr>
            <a:xfrm>
              <a:off x="61972" y="785125"/>
              <a:ext cx="4052828" cy="477937"/>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just"/>
              <a:r>
                <a:rPr lang="en-US" sz="1200" b="1" dirty="0"/>
                <a:t>Menu Bar : </a:t>
              </a:r>
              <a:r>
                <a:rPr lang="en-US" sz="1200" dirty="0"/>
                <a:t>The Menu Bar contains all of the functions that you may need to use for your network in </a:t>
              </a:r>
              <a:r>
                <a:rPr lang="en-US" sz="1200" dirty="0" err="1"/>
                <a:t>Cytoscape</a:t>
              </a:r>
              <a:endParaRPr lang="en-US" sz="1200" dirty="0"/>
            </a:p>
          </p:txBody>
        </p:sp>
      </p:grpSp>
      <p:grpSp>
        <p:nvGrpSpPr>
          <p:cNvPr id="8" name="Group 7"/>
          <p:cNvGrpSpPr/>
          <p:nvPr/>
        </p:nvGrpSpPr>
        <p:grpSpPr>
          <a:xfrm>
            <a:off x="4087179" y="792572"/>
            <a:ext cx="5133021" cy="5608228"/>
            <a:chOff x="-2335812" y="1531942"/>
            <a:chExt cx="6434138" cy="4282258"/>
          </a:xfrm>
        </p:grpSpPr>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35812" y="1605573"/>
              <a:ext cx="6434138" cy="42086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77901" y="1531942"/>
              <a:ext cx="1054100"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a:spLocks noChangeArrowheads="1"/>
            </p:cNvSpPr>
            <p:nvPr/>
          </p:nvSpPr>
          <p:spPr bwMode="auto">
            <a:xfrm>
              <a:off x="1507166" y="1791781"/>
              <a:ext cx="642654" cy="318250"/>
            </a:xfrm>
            <a:prstGeom prst="rect">
              <a:avLst/>
            </a:prstGeom>
            <a:solidFill>
              <a:srgbClr val="FFFFFF"/>
            </a:solidFill>
            <a:ln w="25400">
              <a:solidFill>
                <a:srgbClr val="FF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ts val="500"/>
                </a:spcBef>
                <a:spcAft>
                  <a:spcPts val="500"/>
                </a:spcAft>
                <a:buClrTx/>
                <a:buSzTx/>
                <a:buFontTx/>
                <a:buNone/>
                <a:tabLst/>
              </a:pPr>
              <a:r>
                <a:rPr kumimoji="0" lang="en-US" sz="1000" b="0" i="0" u="none" strike="noStrike" cap="none" normalizeH="0" baseline="0" smtClean="0">
                  <a:ln>
                    <a:noFill/>
                  </a:ln>
                  <a:solidFill>
                    <a:srgbClr val="000000"/>
                  </a:solidFill>
                  <a:effectLst/>
                  <a:latin typeface="Tw Cen MT" pitchFamily="34" charset="0"/>
                </a:rPr>
                <a:t>Tool Bar</a:t>
              </a:r>
              <a:endParaRPr kumimoji="0" lang="en-US" sz="1800" b="0" i="0" u="none" strike="noStrike" cap="none" normalizeH="0" baseline="0" smtClean="0">
                <a:ln>
                  <a:noFill/>
                </a:ln>
                <a:solidFill>
                  <a:schemeClr val="tx1"/>
                </a:solidFill>
                <a:effectLst/>
                <a:latin typeface="Arial" pitchFamily="34" charset="0"/>
              </a:endParaRPr>
            </a:p>
          </p:txBody>
        </p:sp>
        <p:cxnSp>
          <p:nvCxnSpPr>
            <p:cNvPr id="10" name="Straight Arrow Connector 10"/>
            <p:cNvCxnSpPr>
              <a:cxnSpLocks noChangeShapeType="1"/>
            </p:cNvCxnSpPr>
            <p:nvPr/>
          </p:nvCxnSpPr>
          <p:spPr bwMode="auto">
            <a:xfrm flipH="1">
              <a:off x="1066800" y="1966781"/>
              <a:ext cx="440367" cy="0"/>
            </a:xfrm>
            <a:prstGeom prst="straightConnector1">
              <a:avLst/>
            </a:prstGeom>
            <a:noFill/>
            <a:ln w="25400">
              <a:solidFill>
                <a:srgbClr val="FF0000"/>
              </a:solidFill>
              <a:round/>
              <a:headEnd/>
              <a:tailEnd type="arrow" w="med" len="med"/>
            </a:ln>
          </p:spPr>
        </p:cxnSp>
        <p:sp>
          <p:nvSpPr>
            <p:cNvPr id="21" name="Rectangle 20"/>
            <p:cNvSpPr/>
            <p:nvPr/>
          </p:nvSpPr>
          <p:spPr>
            <a:xfrm>
              <a:off x="-2286000" y="2063829"/>
              <a:ext cx="476794" cy="15875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6"/>
            <p:cNvSpPr txBox="1">
              <a:spLocks noChangeArrowheads="1"/>
            </p:cNvSpPr>
            <p:nvPr/>
          </p:nvSpPr>
          <p:spPr bwMode="auto">
            <a:xfrm>
              <a:off x="-1662237" y="3525219"/>
              <a:ext cx="1224851" cy="485968"/>
            </a:xfrm>
            <a:prstGeom prst="rect">
              <a:avLst/>
            </a:prstGeom>
            <a:solidFill>
              <a:srgbClr val="FFFFFF"/>
            </a:solidFill>
            <a:ln w="25400">
              <a:solidFill>
                <a:srgbClr val="FF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ts val="500"/>
                </a:spcBef>
                <a:spcAft>
                  <a:spcPts val="500"/>
                </a:spcAft>
                <a:buClrTx/>
                <a:buSzTx/>
                <a:buFontTx/>
                <a:buNone/>
                <a:tabLst/>
              </a:pPr>
              <a:r>
                <a:rPr kumimoji="0" lang="en-US" sz="1000" b="0" i="0" u="none" strike="noStrike" cap="none" normalizeH="0" baseline="0" dirty="0" smtClean="0">
                  <a:ln>
                    <a:noFill/>
                  </a:ln>
                  <a:solidFill>
                    <a:srgbClr val="000000"/>
                  </a:solidFill>
                  <a:effectLst/>
                  <a:latin typeface="Tw Cen MT" pitchFamily="34" charset="0"/>
                </a:rPr>
                <a:t>Network Management Panel</a:t>
              </a:r>
              <a:endParaRPr kumimoji="0" lang="en-US" sz="1800" b="0" i="0" u="none" strike="noStrike" cap="none" normalizeH="0" baseline="0" dirty="0" smtClean="0">
                <a:ln>
                  <a:noFill/>
                </a:ln>
                <a:solidFill>
                  <a:schemeClr val="tx1"/>
                </a:solidFill>
                <a:effectLst/>
                <a:latin typeface="Arial" pitchFamily="34" charset="0"/>
              </a:endParaRPr>
            </a:p>
          </p:txBody>
        </p:sp>
        <p:cxnSp>
          <p:nvCxnSpPr>
            <p:cNvPr id="13" name="Straight Arrow Connector 13"/>
            <p:cNvCxnSpPr>
              <a:cxnSpLocks noChangeShapeType="1"/>
            </p:cNvCxnSpPr>
            <p:nvPr/>
          </p:nvCxnSpPr>
          <p:spPr bwMode="auto">
            <a:xfrm flipH="1" flipV="1">
              <a:off x="-893240" y="2743202"/>
              <a:ext cx="2" cy="781968"/>
            </a:xfrm>
            <a:prstGeom prst="straightConnector1">
              <a:avLst/>
            </a:prstGeom>
            <a:noFill/>
            <a:ln w="25400">
              <a:solidFill>
                <a:srgbClr val="FF0000"/>
              </a:solidFill>
              <a:round/>
              <a:headEnd/>
              <a:tailEnd type="arrow" w="med" len="med"/>
            </a:ln>
          </p:spPr>
        </p:cxnSp>
        <p:sp>
          <p:nvSpPr>
            <p:cNvPr id="17" name="TextBox 20"/>
            <p:cNvSpPr txBox="1">
              <a:spLocks noChangeArrowheads="1"/>
            </p:cNvSpPr>
            <p:nvPr/>
          </p:nvSpPr>
          <p:spPr bwMode="auto">
            <a:xfrm>
              <a:off x="2908352" y="2618560"/>
              <a:ext cx="939371" cy="515625"/>
            </a:xfrm>
            <a:prstGeom prst="rect">
              <a:avLst/>
            </a:prstGeom>
            <a:solidFill>
              <a:srgbClr val="FFFFFF"/>
            </a:solidFill>
            <a:ln w="25400">
              <a:solidFill>
                <a:srgbClr val="FF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ts val="500"/>
                </a:spcBef>
                <a:spcAft>
                  <a:spcPts val="500"/>
                </a:spcAft>
                <a:buClrTx/>
                <a:buSzTx/>
                <a:buFontTx/>
                <a:buNone/>
                <a:tabLst/>
              </a:pPr>
              <a:r>
                <a:rPr kumimoji="0" lang="en-US" sz="1000" b="0" i="0" u="none" strike="noStrike" cap="none" normalizeH="0" baseline="0" dirty="0" smtClean="0">
                  <a:ln>
                    <a:noFill/>
                  </a:ln>
                  <a:solidFill>
                    <a:srgbClr val="000000"/>
                  </a:solidFill>
                  <a:effectLst/>
                  <a:latin typeface="Tw Cen MT" pitchFamily="34" charset="0"/>
                </a:rPr>
                <a:t>Network View Window</a:t>
              </a:r>
              <a:endParaRPr kumimoji="0" lang="en-US" sz="1800" b="0" i="0" u="none" strike="noStrike" cap="none" normalizeH="0" baseline="0" dirty="0" smtClean="0">
                <a:ln>
                  <a:noFill/>
                </a:ln>
                <a:solidFill>
                  <a:schemeClr val="tx1"/>
                </a:solidFill>
                <a:effectLst/>
                <a:latin typeface="Arial" pitchFamily="34" charset="0"/>
              </a:endParaRPr>
            </a:p>
          </p:txBody>
        </p:sp>
        <p:sp>
          <p:nvSpPr>
            <p:cNvPr id="14" name="TextBox 28"/>
            <p:cNvSpPr txBox="1">
              <a:spLocks noChangeArrowheads="1"/>
            </p:cNvSpPr>
            <p:nvPr/>
          </p:nvSpPr>
          <p:spPr bwMode="auto">
            <a:xfrm>
              <a:off x="-1656800" y="4605138"/>
              <a:ext cx="1213975" cy="279125"/>
            </a:xfrm>
            <a:prstGeom prst="rect">
              <a:avLst/>
            </a:prstGeom>
            <a:solidFill>
              <a:srgbClr val="FFFFFF"/>
            </a:solidFill>
            <a:ln w="25400">
              <a:solidFill>
                <a:srgbClr val="FF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ts val="500"/>
                </a:spcBef>
                <a:spcAft>
                  <a:spcPts val="500"/>
                </a:spcAft>
                <a:buClrTx/>
                <a:buSzTx/>
                <a:buFontTx/>
                <a:buNone/>
                <a:tabLst/>
              </a:pPr>
              <a:r>
                <a:rPr kumimoji="0" lang="en-US" sz="1000" b="0" i="0" u="none" strike="noStrike" cap="none" normalizeH="0" baseline="0" dirty="0" smtClean="0">
                  <a:ln>
                    <a:noFill/>
                  </a:ln>
                  <a:solidFill>
                    <a:srgbClr val="000000"/>
                  </a:solidFill>
                  <a:effectLst/>
                  <a:latin typeface="Tw Cen MT" pitchFamily="34" charset="0"/>
                </a:rPr>
                <a:t>Overview Panel</a:t>
              </a:r>
              <a:endParaRPr kumimoji="0" lang="en-US" sz="1800" b="0" i="0" u="none" strike="noStrike" cap="none" normalizeH="0" baseline="0" dirty="0" smtClean="0">
                <a:ln>
                  <a:noFill/>
                </a:ln>
                <a:solidFill>
                  <a:schemeClr val="tx1"/>
                </a:solidFill>
                <a:effectLst/>
                <a:latin typeface="Arial" pitchFamily="34" charset="0"/>
              </a:endParaRPr>
            </a:p>
          </p:txBody>
        </p:sp>
        <p:grpSp>
          <p:nvGrpSpPr>
            <p:cNvPr id="24" name="Group 23"/>
            <p:cNvGrpSpPr/>
            <p:nvPr/>
          </p:nvGrpSpPr>
          <p:grpSpPr>
            <a:xfrm>
              <a:off x="2065753" y="5198349"/>
              <a:ext cx="1230878" cy="437875"/>
              <a:chOff x="7517923" y="5066040"/>
              <a:chExt cx="1180294" cy="420360"/>
            </a:xfrm>
          </p:grpSpPr>
          <p:sp>
            <p:nvSpPr>
              <p:cNvPr id="19" name="TextBox 23"/>
              <p:cNvSpPr txBox="1">
                <a:spLocks noChangeArrowheads="1"/>
              </p:cNvSpPr>
              <p:nvPr/>
            </p:nvSpPr>
            <p:spPr bwMode="auto">
              <a:xfrm>
                <a:off x="7759693" y="5066040"/>
                <a:ext cx="938524" cy="420360"/>
              </a:xfrm>
              <a:prstGeom prst="rect">
                <a:avLst/>
              </a:prstGeom>
              <a:solidFill>
                <a:srgbClr val="FFFFFF"/>
              </a:solidFill>
              <a:ln w="25400">
                <a:solidFill>
                  <a:srgbClr val="FF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ts val="500"/>
                  </a:spcBef>
                  <a:spcAft>
                    <a:spcPts val="500"/>
                  </a:spcAft>
                  <a:buClrTx/>
                  <a:buSzTx/>
                  <a:buFontTx/>
                  <a:buNone/>
                  <a:tabLst/>
                </a:pPr>
                <a:r>
                  <a:rPr kumimoji="0" lang="en-US" sz="1000" b="0" i="0" u="none" strike="noStrike" cap="none" normalizeH="0" baseline="0" dirty="0" smtClean="0">
                    <a:ln>
                      <a:noFill/>
                    </a:ln>
                    <a:solidFill>
                      <a:srgbClr val="000000"/>
                    </a:solidFill>
                    <a:effectLst/>
                    <a:latin typeface="Tw Cen MT" pitchFamily="34" charset="0"/>
                  </a:rPr>
                  <a:t>Attribute Browser Panel</a:t>
                </a:r>
                <a:endParaRPr kumimoji="0" lang="en-US" sz="1800" b="0" i="0" u="none" strike="noStrike" cap="none" normalizeH="0" baseline="0" dirty="0" smtClean="0">
                  <a:ln>
                    <a:noFill/>
                  </a:ln>
                  <a:solidFill>
                    <a:schemeClr val="tx1"/>
                  </a:solidFill>
                  <a:effectLst/>
                  <a:latin typeface="Arial" pitchFamily="34" charset="0"/>
                </a:endParaRPr>
              </a:p>
            </p:txBody>
          </p:sp>
          <p:cxnSp>
            <p:nvCxnSpPr>
              <p:cNvPr id="20" name="Straight Arrow Connector 20"/>
              <p:cNvCxnSpPr>
                <a:cxnSpLocks noChangeShapeType="1"/>
              </p:cNvCxnSpPr>
              <p:nvPr/>
            </p:nvCxnSpPr>
            <p:spPr bwMode="auto">
              <a:xfrm rot="10800000">
                <a:off x="7517923" y="5249760"/>
                <a:ext cx="241770" cy="1560"/>
              </a:xfrm>
              <a:prstGeom prst="straightConnector1">
                <a:avLst/>
              </a:prstGeom>
              <a:noFill/>
              <a:ln w="25400">
                <a:solidFill>
                  <a:srgbClr val="FF0000"/>
                </a:solidFill>
                <a:round/>
                <a:headEnd/>
                <a:tailEnd type="arrow" w="med" len="med"/>
              </a:ln>
            </p:spPr>
          </p:cxnSp>
        </p:grpSp>
      </p:grpSp>
    </p:spTree>
    <p:extLst>
      <p:ext uri="{BB962C8B-B14F-4D97-AF65-F5344CB8AC3E}">
        <p14:creationId xmlns:p14="http://schemas.microsoft.com/office/powerpoint/2010/main" val="310006998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4"/>
          <p:cNvSpPr txBox="1">
            <a:spLocks/>
          </p:cNvSpPr>
          <p:nvPr/>
        </p:nvSpPr>
        <p:spPr>
          <a:xfrm>
            <a:off x="381000" y="212236"/>
            <a:ext cx="7010400" cy="24384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 typeface="Arial" pitchFamily="34" charset="0"/>
              <a:buAutoNum type="arabicPeriod"/>
            </a:pPr>
            <a:r>
              <a:rPr lang="en-US" sz="2000" dirty="0" smtClean="0"/>
              <a:t>Select “Style“ tab</a:t>
            </a:r>
          </a:p>
          <a:p>
            <a:pPr>
              <a:buFont typeface="Arial" pitchFamily="34" charset="0"/>
              <a:buAutoNum type="arabicPeriod"/>
            </a:pPr>
            <a:r>
              <a:rPr lang="en-US" sz="2000" dirty="0" smtClean="0"/>
              <a:t>Select the tab that you want to make changes on (Node, Edge, Network)</a:t>
            </a:r>
          </a:p>
          <a:p>
            <a:pPr>
              <a:buFont typeface="Arial" pitchFamily="34" charset="0"/>
              <a:buAutoNum type="arabicPeriod"/>
            </a:pPr>
            <a:r>
              <a:rPr lang="en-US" sz="2000" dirty="0" smtClean="0"/>
              <a:t>Click on the attribute you want to change,</a:t>
            </a:r>
          </a:p>
          <a:p>
            <a:pPr lvl="1"/>
            <a:r>
              <a:rPr lang="en-US" sz="1800" dirty="0" smtClean="0"/>
              <a:t>    </a:t>
            </a:r>
            <a:r>
              <a:rPr lang="en-US" sz="1600" dirty="0" err="1" smtClean="0"/>
              <a:t>eg</a:t>
            </a:r>
            <a:r>
              <a:rPr lang="en-US" sz="1600" dirty="0" smtClean="0"/>
              <a:t> : click on “Shape”</a:t>
            </a:r>
          </a:p>
          <a:p>
            <a:pPr>
              <a:buFont typeface="Arial" pitchFamily="34" charset="0"/>
              <a:buAutoNum type="arabicPeriod"/>
            </a:pPr>
            <a:r>
              <a:rPr lang="en-US" sz="2000" dirty="0" smtClean="0"/>
              <a:t>Changes will be applied to network once selected</a:t>
            </a:r>
            <a:endParaRPr lang="en-US" dirty="0"/>
          </a:p>
        </p:txBody>
      </p:sp>
      <p:sp>
        <p:nvSpPr>
          <p:cNvPr id="23" name="TextBox 22"/>
          <p:cNvSpPr txBox="1"/>
          <p:nvPr/>
        </p:nvSpPr>
        <p:spPr>
          <a:xfrm>
            <a:off x="5334000" y="212235"/>
            <a:ext cx="3810000" cy="523220"/>
          </a:xfrm>
          <a:prstGeom prst="rect">
            <a:avLst/>
          </a:prstGeom>
          <a:noFill/>
        </p:spPr>
        <p:txBody>
          <a:bodyPr wrap="square" rtlCol="0">
            <a:spAutoFit/>
          </a:bodyPr>
          <a:lstStyle/>
          <a:p>
            <a:r>
              <a:rPr lang="en-US" sz="2800" b="1" dirty="0" smtClean="0"/>
              <a:t>Global Visual Properties</a:t>
            </a:r>
            <a:endParaRPr lang="en-US" sz="2800" b="1" dirty="0"/>
          </a:p>
        </p:txBody>
      </p:sp>
      <p:grpSp>
        <p:nvGrpSpPr>
          <p:cNvPr id="10" name="Group 9"/>
          <p:cNvGrpSpPr/>
          <p:nvPr/>
        </p:nvGrpSpPr>
        <p:grpSpPr>
          <a:xfrm>
            <a:off x="152400" y="2282825"/>
            <a:ext cx="5492750" cy="3627438"/>
            <a:chOff x="556474" y="2861230"/>
            <a:chExt cx="5492750" cy="3627438"/>
          </a:xfrm>
        </p:grpSpPr>
        <p:grpSp>
          <p:nvGrpSpPr>
            <p:cNvPr id="5" name="Group 4"/>
            <p:cNvGrpSpPr/>
            <p:nvPr/>
          </p:nvGrpSpPr>
          <p:grpSpPr>
            <a:xfrm>
              <a:off x="556474" y="2861230"/>
              <a:ext cx="5492750" cy="3627438"/>
              <a:chOff x="556474" y="2861230"/>
              <a:chExt cx="5492750" cy="3627438"/>
            </a:xfrm>
          </p:grpSpPr>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6474" y="2861230"/>
                <a:ext cx="5492750" cy="3627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9" name="Straight Arrow Connector 18"/>
              <p:cNvCxnSpPr/>
              <p:nvPr/>
            </p:nvCxnSpPr>
            <p:spPr>
              <a:xfrm rot="10800000" flipV="1">
                <a:off x="1101016" y="5746226"/>
                <a:ext cx="236816" cy="388467"/>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rot="10800000" flipV="1">
                <a:off x="682024" y="5741406"/>
                <a:ext cx="665591" cy="388467"/>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1347615" y="5597480"/>
                <a:ext cx="599908" cy="369332"/>
              </a:xfrm>
              <a:prstGeom prst="rect">
                <a:avLst/>
              </a:prstGeom>
              <a:noFill/>
            </p:spPr>
            <p:txBody>
              <a:bodyPr wrap="none" rtlCol="0">
                <a:spAutoFit/>
              </a:bodyPr>
              <a:lstStyle/>
              <a:p>
                <a:r>
                  <a:rPr lang="en-US" dirty="0" smtClean="0"/>
                  <a:t>Tabs</a:t>
                </a:r>
                <a:endParaRPr lang="en-US" dirty="0"/>
              </a:p>
            </p:txBody>
          </p:sp>
        </p:grpSp>
        <p:cxnSp>
          <p:nvCxnSpPr>
            <p:cNvPr id="7" name="Straight Arrow Connector 6"/>
            <p:cNvCxnSpPr/>
            <p:nvPr/>
          </p:nvCxnSpPr>
          <p:spPr>
            <a:xfrm flipH="1">
              <a:off x="2057400" y="4191000"/>
              <a:ext cx="609600" cy="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pic>
        <p:nvPicPr>
          <p:cNvPr id="410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3600" y="4497602"/>
            <a:ext cx="3117850" cy="1719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4400449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1517</TotalTime>
  <Words>2861</Words>
  <Application>Microsoft Office PowerPoint</Application>
  <PresentationFormat>On-screen Show (4:3)</PresentationFormat>
  <Paragraphs>346</Paragraphs>
  <Slides>35</Slides>
  <Notes>19</Notes>
  <HiddenSlides>0</HiddenSlides>
  <MMClips>0</MMClips>
  <ScaleCrop>false</ScaleCrop>
  <HeadingPairs>
    <vt:vector size="4" baseType="variant">
      <vt:variant>
        <vt:lpstr>Theme</vt:lpstr>
      </vt:variant>
      <vt:variant>
        <vt:i4>1</vt:i4>
      </vt:variant>
      <vt:variant>
        <vt:lpstr>Slide Titles</vt:lpstr>
      </vt:variant>
      <vt:variant>
        <vt:i4>35</vt:i4>
      </vt:variant>
    </vt:vector>
  </HeadingPairs>
  <TitlesOfParts>
    <vt:vector size="36" baseType="lpstr">
      <vt:lpstr>Office Theme</vt:lpstr>
      <vt:lpstr>Cytoscape Lab Session</vt:lpstr>
      <vt:lpstr>Cytoscape</vt:lpstr>
      <vt:lpstr>Cytoscape – Molecular biology Domain</vt:lpstr>
      <vt:lpstr>PowerPoint Presentation</vt:lpstr>
      <vt:lpstr>PowerPoint Presentation</vt:lpstr>
      <vt:lpstr>1.File -&gt; Import -&gt; Network -&gt; File 2.Browse for the file you want to open 3.Click on “Show Text File Import Options”. Select the type of delimiter. Check “Transfer first line as column names” if you have  a header row. Clear the “Default interaction” to empty 4.Select the appropriate column from the pull down menu for Source Interaction, Interaction Type, Target Interaction . See that the color type changes in your preview window 5.Left click on the column header to be imported as the edge attribute in the Preview window  6.Click OK</vt:lpstr>
      <vt:lpstr>Uploaded view</vt:lpstr>
      <vt:lpstr> A Cytoscape Network preview</vt:lpstr>
      <vt:lpstr>PowerPoint Presentation</vt:lpstr>
      <vt:lpstr>Specific Visual Properties</vt:lpstr>
      <vt:lpstr>Network layout views</vt:lpstr>
      <vt:lpstr>PowerPoint Presentation</vt:lpstr>
      <vt:lpstr>Apps</vt:lpstr>
      <vt:lpstr>PowerPoint Presentation</vt:lpstr>
      <vt:lpstr>Reactome FI plugin</vt:lpstr>
      <vt:lpstr>Reactome Pathways</vt:lpstr>
      <vt:lpstr>Creating Network using the app</vt:lpstr>
      <vt:lpstr>PowerPoint Presentation</vt:lpstr>
      <vt:lpstr>PowerPoint Presentation</vt:lpstr>
      <vt:lpstr>Creating a Network Using the MetScape App</vt:lpstr>
      <vt:lpstr>PowerPoint Presentation</vt:lpstr>
      <vt:lpstr>PowerPoint Presentation</vt:lpstr>
      <vt:lpstr>Correlation  Based Network Using the MetScape App </vt:lpstr>
      <vt:lpstr>Correlation  Based Network Using the MetScape App </vt:lpstr>
      <vt:lpstr>PowerPoint Presentation</vt:lpstr>
      <vt:lpstr>Metscape Network </vt:lpstr>
      <vt:lpstr>Metscape Network </vt:lpstr>
      <vt:lpstr>PowerPoint Presentation</vt:lpstr>
      <vt:lpstr>Query to Find Concepts Similar to a Concept of Interest</vt:lpstr>
      <vt:lpstr>Overview of the Concept Explorer</vt:lpstr>
      <vt:lpstr>Exploring Concepts Using a Network Graph</vt:lpstr>
      <vt:lpstr>PowerPoint Presentation</vt:lpstr>
      <vt:lpstr>PowerPoint Presentation</vt:lpstr>
      <vt:lpstr>Publications </vt:lpstr>
      <vt:lpstr>Useful links </vt:lpstr>
    </vt:vector>
  </TitlesOfParts>
  <Company>University Library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Viji</dc:creator>
  <cp:lastModifiedBy>viji</cp:lastModifiedBy>
  <cp:revision>148</cp:revision>
  <dcterms:created xsi:type="dcterms:W3CDTF">2013-03-04T20:40:06Z</dcterms:created>
  <dcterms:modified xsi:type="dcterms:W3CDTF">2016-03-22T18:42:54Z</dcterms:modified>
</cp:coreProperties>
</file>