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tif" ContentType="image/tif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handoutMasterIdLst>
    <p:handoutMasterId r:id="rId90"/>
  </p:handoutMasterIdLst>
  <p:sldIdLst>
    <p:sldId id="298" r:id="rId2"/>
    <p:sldId id="406" r:id="rId3"/>
    <p:sldId id="407" r:id="rId4"/>
    <p:sldId id="311" r:id="rId5"/>
    <p:sldId id="421" r:id="rId6"/>
    <p:sldId id="423" r:id="rId7"/>
    <p:sldId id="425" r:id="rId8"/>
    <p:sldId id="426" r:id="rId9"/>
    <p:sldId id="427" r:id="rId10"/>
    <p:sldId id="442" r:id="rId11"/>
    <p:sldId id="443" r:id="rId12"/>
    <p:sldId id="444" r:id="rId13"/>
    <p:sldId id="445" r:id="rId14"/>
    <p:sldId id="446" r:id="rId15"/>
    <p:sldId id="447" r:id="rId16"/>
    <p:sldId id="448" r:id="rId17"/>
    <p:sldId id="449" r:id="rId18"/>
    <p:sldId id="450" r:id="rId19"/>
    <p:sldId id="451" r:id="rId20"/>
    <p:sldId id="452" r:id="rId21"/>
    <p:sldId id="453" r:id="rId22"/>
    <p:sldId id="454" r:id="rId23"/>
    <p:sldId id="455" r:id="rId24"/>
    <p:sldId id="430" r:id="rId25"/>
    <p:sldId id="428" r:id="rId26"/>
    <p:sldId id="431" r:id="rId27"/>
    <p:sldId id="405" r:id="rId28"/>
    <p:sldId id="410" r:id="rId29"/>
    <p:sldId id="413" r:id="rId30"/>
    <p:sldId id="414" r:id="rId31"/>
    <p:sldId id="415" r:id="rId32"/>
    <p:sldId id="416" r:id="rId33"/>
    <p:sldId id="417" r:id="rId34"/>
    <p:sldId id="418" r:id="rId35"/>
    <p:sldId id="419" r:id="rId36"/>
    <p:sldId id="420" r:id="rId37"/>
    <p:sldId id="412" r:id="rId38"/>
    <p:sldId id="398" r:id="rId39"/>
    <p:sldId id="399" r:id="rId40"/>
    <p:sldId id="400" r:id="rId41"/>
    <p:sldId id="401" r:id="rId42"/>
    <p:sldId id="315" r:id="rId43"/>
    <p:sldId id="403" r:id="rId44"/>
    <p:sldId id="408" r:id="rId45"/>
    <p:sldId id="409" r:id="rId46"/>
    <p:sldId id="433" r:id="rId47"/>
    <p:sldId id="379" r:id="rId48"/>
    <p:sldId id="429" r:id="rId49"/>
    <p:sldId id="316" r:id="rId50"/>
    <p:sldId id="317" r:id="rId51"/>
    <p:sldId id="360" r:id="rId52"/>
    <p:sldId id="318" r:id="rId53"/>
    <p:sldId id="319" r:id="rId54"/>
    <p:sldId id="320" r:id="rId55"/>
    <p:sldId id="434" r:id="rId56"/>
    <p:sldId id="380" r:id="rId57"/>
    <p:sldId id="381" r:id="rId58"/>
    <p:sldId id="382" r:id="rId59"/>
    <p:sldId id="383" r:id="rId60"/>
    <p:sldId id="384" r:id="rId61"/>
    <p:sldId id="385" r:id="rId62"/>
    <p:sldId id="386" r:id="rId63"/>
    <p:sldId id="387" r:id="rId64"/>
    <p:sldId id="388" r:id="rId65"/>
    <p:sldId id="389" r:id="rId66"/>
    <p:sldId id="391" r:id="rId67"/>
    <p:sldId id="392" r:id="rId68"/>
    <p:sldId id="435" r:id="rId69"/>
    <p:sldId id="436" r:id="rId70"/>
    <p:sldId id="437" r:id="rId71"/>
    <p:sldId id="299" r:id="rId72"/>
    <p:sldId id="301" r:id="rId73"/>
    <p:sldId id="302" r:id="rId74"/>
    <p:sldId id="303" r:id="rId75"/>
    <p:sldId id="456" r:id="rId76"/>
    <p:sldId id="309" r:id="rId77"/>
    <p:sldId id="441" r:id="rId78"/>
    <p:sldId id="439" r:id="rId79"/>
    <p:sldId id="411" r:id="rId80"/>
    <p:sldId id="343" r:id="rId81"/>
    <p:sldId id="378" r:id="rId82"/>
    <p:sldId id="345" r:id="rId83"/>
    <p:sldId id="440" r:id="rId84"/>
    <p:sldId id="355" r:id="rId85"/>
    <p:sldId id="356" r:id="rId86"/>
    <p:sldId id="357" r:id="rId87"/>
    <p:sldId id="358"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146"/>
    <a:srgbClr val="EA9521"/>
    <a:srgbClr val="021F4D"/>
    <a:srgbClr val="002358"/>
    <a:srgbClr val="191C55"/>
    <a:srgbClr val="BF9F7A"/>
    <a:srgbClr val="414295"/>
    <a:srgbClr val="947B60"/>
    <a:srgbClr val="444495"/>
    <a:srgbClr val="191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5" d="100"/>
          <a:sy n="115" d="100"/>
        </p:scale>
        <p:origin x="-19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03225806452"/>
          <c:y val="0.0671378091872791"/>
          <c:w val="0.875930521091812"/>
          <c:h val="0.793286219081272"/>
        </c:manualLayout>
      </c:layout>
      <c:barChart>
        <c:barDir val="col"/>
        <c:grouping val="clustered"/>
        <c:varyColors val="0"/>
        <c:ser>
          <c:idx val="0"/>
          <c:order val="0"/>
          <c:spPr>
            <a:solidFill>
              <a:schemeClr val="accent1">
                <a:lumMod val="40000"/>
                <a:lumOff val="60000"/>
              </a:schemeClr>
            </a:solidFill>
          </c:spPr>
          <c:invertIfNegative val="0"/>
          <c:cat>
            <c:strRef>
              <c:f>Sheet1!$A$2:$A$29</c:f>
              <c:strCache>
                <c:ptCount val="25"/>
                <c:pt idx="0">
                  <c:v>2005</c:v>
                </c:pt>
                <c:pt idx="1">
                  <c:v> </c:v>
                </c:pt>
                <c:pt idx="3">
                  <c:v> </c:v>
                </c:pt>
                <c:pt idx="4">
                  <c:v>2006</c:v>
                </c:pt>
                <c:pt idx="5">
                  <c:v> </c:v>
                </c:pt>
                <c:pt idx="8">
                  <c:v>2007</c:v>
                </c:pt>
                <c:pt idx="9">
                  <c:v> </c:v>
                </c:pt>
                <c:pt idx="10">
                  <c:v> </c:v>
                </c:pt>
                <c:pt idx="12">
                  <c:v>2008</c:v>
                </c:pt>
                <c:pt idx="16">
                  <c:v>2009</c:v>
                </c:pt>
                <c:pt idx="20">
                  <c:v>2010</c:v>
                </c:pt>
                <c:pt idx="24">
                  <c:v>2011</c:v>
                </c:pt>
              </c:strCache>
            </c:strRef>
          </c:cat>
          <c:val>
            <c:numRef>
              <c:f>Sheet1!$D$2:$D$27</c:f>
              <c:numCache>
                <c:formatCode>General</c:formatCode>
                <c:ptCount val="26"/>
                <c:pt idx="0">
                  <c:v>1.0</c:v>
                </c:pt>
                <c:pt idx="1">
                  <c:v>1.0</c:v>
                </c:pt>
                <c:pt idx="2">
                  <c:v>2.0</c:v>
                </c:pt>
                <c:pt idx="3">
                  <c:v>2.0</c:v>
                </c:pt>
                <c:pt idx="4">
                  <c:v>2.0</c:v>
                </c:pt>
                <c:pt idx="5">
                  <c:v>4.0</c:v>
                </c:pt>
                <c:pt idx="6">
                  <c:v>5.0</c:v>
                </c:pt>
                <c:pt idx="7">
                  <c:v>10.0</c:v>
                </c:pt>
                <c:pt idx="8">
                  <c:v>16.0</c:v>
                </c:pt>
                <c:pt idx="9">
                  <c:v>42.0</c:v>
                </c:pt>
                <c:pt idx="10">
                  <c:v>86.0</c:v>
                </c:pt>
                <c:pt idx="11">
                  <c:v>99.0</c:v>
                </c:pt>
                <c:pt idx="12">
                  <c:v>134.0</c:v>
                </c:pt>
                <c:pt idx="13">
                  <c:v>166.0</c:v>
                </c:pt>
                <c:pt idx="14">
                  <c:v>197.0</c:v>
                </c:pt>
                <c:pt idx="15">
                  <c:v>249.0</c:v>
                </c:pt>
                <c:pt idx="16">
                  <c:v>307.0</c:v>
                </c:pt>
                <c:pt idx="17">
                  <c:v>367.0</c:v>
                </c:pt>
                <c:pt idx="18">
                  <c:v>427.0</c:v>
                </c:pt>
                <c:pt idx="19">
                  <c:v>478.0</c:v>
                </c:pt>
                <c:pt idx="20">
                  <c:v>546.0</c:v>
                </c:pt>
                <c:pt idx="21">
                  <c:v>609.0</c:v>
                </c:pt>
                <c:pt idx="22">
                  <c:v>701.0</c:v>
                </c:pt>
                <c:pt idx="23">
                  <c:v>790.0</c:v>
                </c:pt>
                <c:pt idx="24">
                  <c:v>861.0</c:v>
                </c:pt>
                <c:pt idx="25">
                  <c:v>951.0</c:v>
                </c:pt>
              </c:numCache>
            </c:numRef>
          </c:val>
        </c:ser>
        <c:dLbls>
          <c:showLegendKey val="0"/>
          <c:showVal val="0"/>
          <c:showCatName val="0"/>
          <c:showSerName val="0"/>
          <c:showPercent val="0"/>
          <c:showBubbleSize val="0"/>
        </c:dLbls>
        <c:gapWidth val="40"/>
        <c:axId val="-2137793528"/>
        <c:axId val="-2137790264"/>
      </c:barChart>
      <c:catAx>
        <c:axId val="-2137793528"/>
        <c:scaling>
          <c:orientation val="minMax"/>
        </c:scaling>
        <c:delete val="0"/>
        <c:axPos val="b"/>
        <c:numFmt formatCode="General" sourceLinked="1"/>
        <c:majorTickMark val="none"/>
        <c:minorTickMark val="none"/>
        <c:tickLblPos val="nextTo"/>
        <c:spPr>
          <a:ln w="12700">
            <a:solidFill>
              <a:srgbClr val="FFFFFF"/>
            </a:solidFill>
            <a:prstDash val="solid"/>
          </a:ln>
        </c:spPr>
        <c:txPr>
          <a:bodyPr rot="0" vert="horz"/>
          <a:lstStyle/>
          <a:p>
            <a:pPr>
              <a:defRPr sz="1800" b="1" i="0" u="none" strike="noStrike" baseline="0">
                <a:solidFill>
                  <a:srgbClr val="FFFFFF"/>
                </a:solidFill>
                <a:latin typeface="Arial Unicode MS"/>
                <a:ea typeface="Arial Unicode MS"/>
                <a:cs typeface="Arial Unicode MS"/>
              </a:defRPr>
            </a:pPr>
            <a:endParaRPr lang="en-US"/>
          </a:p>
        </c:txPr>
        <c:crossAx val="-2137790264"/>
        <c:crosses val="autoZero"/>
        <c:auto val="1"/>
        <c:lblAlgn val="ctr"/>
        <c:lblOffset val="100"/>
        <c:tickLblSkip val="1"/>
        <c:tickMarkSkip val="1"/>
        <c:noMultiLvlLbl val="0"/>
      </c:catAx>
      <c:valAx>
        <c:axId val="-2137790264"/>
        <c:scaling>
          <c:orientation val="minMax"/>
          <c:max val="1000.0"/>
        </c:scaling>
        <c:delete val="0"/>
        <c:axPos val="l"/>
        <c:numFmt formatCode="General" sourceLinked="1"/>
        <c:majorTickMark val="out"/>
        <c:minorTickMark val="none"/>
        <c:tickLblPos val="nextTo"/>
        <c:spPr>
          <a:ln w="12700">
            <a:solidFill>
              <a:srgbClr val="FFFFFF"/>
            </a:solidFill>
            <a:prstDash val="solid"/>
          </a:ln>
        </c:spPr>
        <c:txPr>
          <a:bodyPr rot="0" vert="horz"/>
          <a:lstStyle/>
          <a:p>
            <a:pPr>
              <a:defRPr sz="1800" b="1" i="0" u="none" strike="noStrike" baseline="0">
                <a:solidFill>
                  <a:srgbClr val="FFFFFF"/>
                </a:solidFill>
                <a:latin typeface="Arial Unicode MS"/>
                <a:ea typeface="Arial Unicode MS"/>
                <a:cs typeface="Arial Unicode MS"/>
              </a:defRPr>
            </a:pPr>
            <a:endParaRPr lang="en-US"/>
          </a:p>
        </c:txPr>
        <c:crossAx val="-2137793528"/>
        <c:crosses val="autoZero"/>
        <c:crossBetween val="between"/>
        <c:majorUnit val="100.0"/>
        <c:minorUnit val="10.0"/>
      </c:valAx>
      <c:spPr>
        <a:noFill/>
        <a:ln w="25400">
          <a:noFill/>
        </a:ln>
      </c:spPr>
    </c:plotArea>
    <c:plotVisOnly val="1"/>
    <c:dispBlanksAs val="gap"/>
    <c:showDLblsOverMax val="0"/>
  </c:chart>
  <c:spPr>
    <a:noFill/>
    <a:ln>
      <a:noFill/>
    </a:ln>
  </c:spPr>
  <c:txPr>
    <a:bodyPr/>
    <a:lstStyle/>
    <a:p>
      <a:pPr>
        <a:defRPr sz="1800" b="1" i="0" u="none" strike="noStrike" baseline="0">
          <a:solidFill>
            <a:srgbClr val="000000"/>
          </a:solidFill>
          <a:latin typeface="Arial Unicode MS"/>
          <a:ea typeface="Arial Unicode MS"/>
          <a:cs typeface="Arial Unicode MS"/>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7C8A28-F78C-D244-858D-2BA19D28F8F5}" type="datetimeFigureOut">
              <a:rPr lang="en-US" smtClean="0"/>
              <a:t>3/29/16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73AD6E-715F-F848-BE7C-6BE4A1165258}" type="slidenum">
              <a:rPr lang="en-US" smtClean="0"/>
              <a:t>‹#›</a:t>
            </a:fld>
            <a:endParaRPr lang="en-US"/>
          </a:p>
        </p:txBody>
      </p:sp>
    </p:spTree>
    <p:extLst>
      <p:ext uri="{BB962C8B-B14F-4D97-AF65-F5344CB8AC3E}">
        <p14:creationId xmlns:p14="http://schemas.microsoft.com/office/powerpoint/2010/main" val="28922629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61BC5-DF6A-B041-BDBE-E8CE8CC51AFB}"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F6A47C-D16B-2642-8B96-F77594A37FBB}" type="slidenum">
              <a:rPr lang="en-US" smtClean="0"/>
              <a:t>‹#›</a:t>
            </a:fld>
            <a:endParaRPr lang="en-US"/>
          </a:p>
        </p:txBody>
      </p:sp>
    </p:spTree>
    <p:extLst>
      <p:ext uri="{BB962C8B-B14F-4D97-AF65-F5344CB8AC3E}">
        <p14:creationId xmlns:p14="http://schemas.microsoft.com/office/powerpoint/2010/main" val="11342602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5936DE7-7B08-894B-A9B1-96FC4F1945A6}" type="slidenum">
              <a:rPr lang="en-US">
                <a:latin typeface="Arial" pitchFamily="1" charset="0"/>
                <a:ea typeface="ＭＳ Ｐゴシック" pitchFamily="1" charset="-128"/>
                <a:cs typeface="ＭＳ Ｐゴシック" pitchFamily="1" charset="-128"/>
              </a:rPr>
              <a:pPr/>
              <a:t>2</a:t>
            </a:fld>
            <a:endParaRPr lang="en-US">
              <a:latin typeface="Arial" pitchFamily="1" charset="0"/>
              <a:ea typeface="ＭＳ Ｐゴシック" pitchFamily="1" charset="-128"/>
              <a:cs typeface="ＭＳ Ｐゴシック" pitchFamily="1" charset="-128"/>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46150-79E6-7E49-903D-87F975615EBD}" type="slidenum">
              <a:rPr lang="en-US"/>
              <a:pPr/>
              <a:t>13</a:t>
            </a:fld>
            <a:endParaRPr lang="en-US"/>
          </a:p>
        </p:txBody>
      </p:sp>
      <p:sp>
        <p:nvSpPr>
          <p:cNvPr id="168962" name="Rectangle 1026"/>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8963" name="Rectangle 1027"/>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6ACBD-F368-1D40-853B-6B91C6A7C033}" type="slidenum">
              <a:rPr lang="en-US"/>
              <a:pPr/>
              <a:t>14</a:t>
            </a:fld>
            <a:endParaRPr lang="en-US"/>
          </a:p>
        </p:txBody>
      </p:sp>
      <p:sp>
        <p:nvSpPr>
          <p:cNvPr id="171010" name="Rectangle 2"/>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FB61F-F48F-944C-958D-DD4E8AD2D845}" type="slidenum">
              <a:rPr lang="en-US"/>
              <a:pPr/>
              <a:t>15</a:t>
            </a:fld>
            <a:endParaRPr lang="en-US"/>
          </a:p>
        </p:txBody>
      </p:sp>
      <p:sp>
        <p:nvSpPr>
          <p:cNvPr id="173058" name="Rectangle 2"/>
          <p:cNvSpPr>
            <a:spLocks noGrp="1" noRot="1" noChangeAspect="1" noChangeArrowheads="1"/>
          </p:cNvSpPr>
          <p:nvPr>
            <p:ph type="sldImg"/>
          </p:nvPr>
        </p:nvSpPr>
        <p:spPr bwMode="auto">
          <a:xfrm>
            <a:off x="1178719"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bwMode="auto">
          <a:xfrm>
            <a:off x="913805" y="4343704"/>
            <a:ext cx="5030391"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2" tIns="45716" rIns="91432" bIns="45716"/>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B3DE41-ED77-9A48-A825-486F02228FAF}" type="slidenum">
              <a:rPr lang="en-US"/>
              <a:pPr/>
              <a:t>16</a:t>
            </a:fld>
            <a:endParaRPr lang="en-US"/>
          </a:p>
        </p:txBody>
      </p:sp>
      <p:sp>
        <p:nvSpPr>
          <p:cNvPr id="17510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2DF15-8850-9947-BCAB-33D97DF1900E}" type="slidenum">
              <a:rPr lang="en-US"/>
              <a:pPr/>
              <a:t>17</a:t>
            </a:fld>
            <a:endParaRPr lang="en-US"/>
          </a:p>
        </p:txBody>
      </p:sp>
      <p:sp>
        <p:nvSpPr>
          <p:cNvPr id="177154" name="Rectangle 2"/>
          <p:cNvSpPr>
            <a:spLocks noGrp="1" noRot="1" noChangeAspect="1" noChangeArrowheads="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E94D3-CA9E-E84C-8DB4-9AB0A3EA58A0}" type="slidenum">
              <a:rPr lang="en-US"/>
              <a:pPr/>
              <a:t>18</a:t>
            </a:fld>
            <a:endParaRPr lang="en-US"/>
          </a:p>
        </p:txBody>
      </p:sp>
      <p:sp>
        <p:nvSpPr>
          <p:cNvPr id="179202" name="Rectangle 2"/>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0559" tIns="45279" rIns="90559" bIns="45279"/>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8D67D-FDE4-2248-8A87-68E35EE60810}" type="slidenum">
              <a:rPr lang="en-US"/>
              <a:pPr/>
              <a:t>19</a:t>
            </a:fld>
            <a:endParaRPr lang="en-US"/>
          </a:p>
        </p:txBody>
      </p:sp>
      <p:sp>
        <p:nvSpPr>
          <p:cNvPr id="181250" name="Rectangle 2"/>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3B44C-ACF1-584E-9F56-7AEC09D3884D}" type="slidenum">
              <a:rPr lang="en-US"/>
              <a:pPr/>
              <a:t>20</a:t>
            </a:fld>
            <a:endParaRPr lang="en-US"/>
          </a:p>
        </p:txBody>
      </p:sp>
      <p:sp>
        <p:nvSpPr>
          <p:cNvPr id="183298" name="Rectangle 2"/>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0559" tIns="45279" rIns="90559" bIns="45279"/>
          <a:lstStyle/>
          <a:p>
            <a:endParaRPr lang="en-US"/>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FBFC5-D9C2-9D46-8DC1-9B83E34A2E0F}" type="slidenum">
              <a:rPr lang="en-US"/>
              <a:pPr/>
              <a:t>21</a:t>
            </a:fld>
            <a:endParaRPr lang="en-US"/>
          </a:p>
        </p:txBody>
      </p:sp>
      <p:sp>
        <p:nvSpPr>
          <p:cNvPr id="185346" name="Rectangle 2"/>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0559" tIns="45279" rIns="90559" bIns="45279"/>
          <a:lstStyle/>
          <a:p>
            <a:r>
              <a:rPr lang="en-US"/>
              <a:t> The entropy is maximized when all the P(Yi) are equal, and the entropy is log(K) in this case. In the latter case the entropy is 0.</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5E009-D88C-784E-A6B2-5A1E5DC2211F}" type="slidenum">
              <a:rPr lang="en-US"/>
              <a:pPr/>
              <a:t>22</a:t>
            </a:fld>
            <a:endParaRPr lang="en-US"/>
          </a:p>
        </p:txBody>
      </p:sp>
      <p:sp>
        <p:nvSpPr>
          <p:cNvPr id="187394" name="Rectangle 2"/>
          <p:cNvSpPr>
            <a:spLocks noGrp="1" noRot="1" noChangeAspect="1" noChangeArrowheads="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F65C5CC-78BA-8B4E-8AC9-FEA827FCCDC8}" type="slidenum">
              <a:rPr lang="en-US"/>
              <a:pPr/>
              <a:t>3</a:t>
            </a:fld>
            <a:endParaRPr 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For more information about how to format text boxes, add images and print handouts in Powerpoint:</a:t>
            </a:r>
          </a:p>
          <a:p>
            <a:pPr eaLnBrk="1" hangingPunct="1">
              <a:buFontTx/>
              <a:buChar char="•"/>
            </a:pPr>
            <a:r>
              <a:rPr lang="en-US"/>
              <a:t>Select Help</a:t>
            </a:r>
          </a:p>
          <a:p>
            <a:pPr eaLnBrk="1" hangingPunct="1">
              <a:buFontTx/>
              <a:buChar char="•"/>
            </a:pPr>
            <a:r>
              <a:rPr lang="en-US"/>
              <a:t>Select Microsoft Office Powerpoint Help</a:t>
            </a:r>
          </a:p>
          <a:p>
            <a:pPr eaLnBrk="1" hangingPunct="1">
              <a:buFontTx/>
              <a:buChar char="•"/>
            </a:pPr>
            <a:r>
              <a:rPr lang="en-US"/>
              <a:t>Search for assistance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1E082-D275-554B-BE0B-84B144AEF27C}" type="slidenum">
              <a:rPr lang="en-US"/>
              <a:pPr/>
              <a:t>23</a:t>
            </a:fld>
            <a:endParaRPr lang="en-US"/>
          </a:p>
        </p:txBody>
      </p:sp>
      <p:sp>
        <p:nvSpPr>
          <p:cNvPr id="189442" name="Rectangle 1026"/>
          <p:cNvSpPr>
            <a:spLocks noGrp="1" noRot="1" noChangeAspect="1" noChangeArrowheads="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9443" name="Rectangle 1027"/>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25693-86D3-4112-B4AD-71B440E45943}" type="slidenum">
              <a:rPr lang="en-US" smtClean="0"/>
              <a:t>30</a:t>
            </a:fld>
            <a:endParaRPr lang="en-US"/>
          </a:p>
        </p:txBody>
      </p:sp>
    </p:spTree>
    <p:extLst>
      <p:ext uri="{BB962C8B-B14F-4D97-AF65-F5344CB8AC3E}">
        <p14:creationId xmlns:p14="http://schemas.microsoft.com/office/powerpoint/2010/main" val="1597054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B2626-EF36-F54D-8222-55F04F303969}" type="slidenum">
              <a:rPr lang="en-US"/>
              <a:pPr/>
              <a:t>38</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8C1C43-E1C1-3F49-BD26-99FCEBFAA2A3}" type="slidenum">
              <a:rPr lang="en-US"/>
              <a:pPr/>
              <a:t>39</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AEB98-D24C-3B47-9B26-883BE79B11A8}" type="slidenum">
              <a:rPr lang="en-US" smtClean="0"/>
              <a:pPr/>
              <a:t>42</a:t>
            </a:fld>
            <a:endParaRPr lang="en-US"/>
          </a:p>
        </p:txBody>
      </p:sp>
    </p:spTree>
    <p:extLst>
      <p:ext uri="{BB962C8B-B14F-4D97-AF65-F5344CB8AC3E}">
        <p14:creationId xmlns:p14="http://schemas.microsoft.com/office/powerpoint/2010/main" val="42715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AEB98-D24C-3B47-9B26-883BE79B11A8}" type="slidenum">
              <a:rPr lang="en-US" smtClean="0"/>
              <a:pPr/>
              <a:t>45</a:t>
            </a:fld>
            <a:endParaRPr lang="en-US"/>
          </a:p>
        </p:txBody>
      </p:sp>
    </p:spTree>
    <p:extLst>
      <p:ext uri="{BB962C8B-B14F-4D97-AF65-F5344CB8AC3E}">
        <p14:creationId xmlns:p14="http://schemas.microsoft.com/office/powerpoint/2010/main" val="427151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Transcription is facilitated by rearrangement of nucleosomes and chromatin</a:t>
            </a:r>
          </a:p>
          <a:p>
            <a:endParaRPr lang="en-US" dirty="0" smtClean="0"/>
          </a:p>
          <a:p>
            <a:r>
              <a:rPr lang="en-US" dirty="0" smtClean="0"/>
              <a:t>Histone octamers surrounded by 147bp of DNA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47</a:t>
            </a:fld>
            <a:endParaRPr lang="en-US"/>
          </a:p>
        </p:txBody>
      </p:sp>
    </p:spTree>
    <p:extLst>
      <p:ext uri="{BB962C8B-B14F-4D97-AF65-F5344CB8AC3E}">
        <p14:creationId xmlns:p14="http://schemas.microsoft.com/office/powerpoint/2010/main" val="3645631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A965D-108B-D944-BE89-B98B9A354989}" type="slidenum">
              <a:rPr lang="en-US" smtClean="0"/>
              <a:pPr/>
              <a:t>50</a:t>
            </a:fld>
            <a:endParaRPr lang="en-US"/>
          </a:p>
        </p:txBody>
      </p:sp>
    </p:spTree>
    <p:extLst>
      <p:ext uri="{BB962C8B-B14F-4D97-AF65-F5344CB8AC3E}">
        <p14:creationId xmlns:p14="http://schemas.microsoft.com/office/powerpoint/2010/main" val="2249941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A965D-108B-D944-BE89-B98B9A354989}" type="slidenum">
              <a:rPr lang="en-US" smtClean="0"/>
              <a:pPr/>
              <a:t>51</a:t>
            </a:fld>
            <a:endParaRPr lang="en-US"/>
          </a:p>
        </p:txBody>
      </p:sp>
    </p:spTree>
    <p:extLst>
      <p:ext uri="{BB962C8B-B14F-4D97-AF65-F5344CB8AC3E}">
        <p14:creationId xmlns:p14="http://schemas.microsoft.com/office/powerpoint/2010/main" val="2249941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65649-F643-FE4C-89D6-7FB588A8C795}" type="slidenum">
              <a:rPr lang="en-US" smtClean="0"/>
              <a:t>52</a:t>
            </a:fld>
            <a:endParaRPr lang="en-US"/>
          </a:p>
        </p:txBody>
      </p:sp>
    </p:spTree>
    <p:extLst>
      <p:ext uri="{BB962C8B-B14F-4D97-AF65-F5344CB8AC3E}">
        <p14:creationId xmlns:p14="http://schemas.microsoft.com/office/powerpoint/2010/main" val="328619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F6C306-F02D-C14C-B79F-D3CFC770EDD0}" type="slidenum">
              <a:rPr lang="en-US" sz="1200"/>
              <a:pPr/>
              <a:t>6</a:t>
            </a:fld>
            <a:endParaRPr lang="en-US" sz="120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For more information about how to format text boxes, add images and print handouts in Powerpoint:</a:t>
            </a:r>
          </a:p>
          <a:p>
            <a:pPr eaLnBrk="1" hangingPunct="1">
              <a:buFontTx/>
              <a:buChar char="•"/>
            </a:pPr>
            <a:r>
              <a:rPr lang="en-US">
                <a:ea typeface="ＭＳ Ｐゴシック" charset="0"/>
                <a:cs typeface="ＭＳ Ｐゴシック" charset="0"/>
              </a:rPr>
              <a:t>Select Help</a:t>
            </a:r>
          </a:p>
          <a:p>
            <a:pPr eaLnBrk="1" hangingPunct="1">
              <a:buFontTx/>
              <a:buChar char="•"/>
            </a:pPr>
            <a:r>
              <a:rPr lang="en-US">
                <a:ea typeface="ＭＳ Ｐゴシック" charset="0"/>
                <a:cs typeface="ＭＳ Ｐゴシック" charset="0"/>
              </a:rPr>
              <a:t>Select Microsoft Office Powerpoint Help</a:t>
            </a:r>
          </a:p>
          <a:p>
            <a:pPr eaLnBrk="1" hangingPunct="1">
              <a:buFontTx/>
              <a:buChar char="•"/>
            </a:pPr>
            <a:r>
              <a:rPr lang="en-US">
                <a:ea typeface="ＭＳ Ｐゴシック" charset="0"/>
                <a:cs typeface="ＭＳ Ｐゴシック" charset="0"/>
              </a:rPr>
              <a:t>Search for assistance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 types need specific type-genes</a:t>
            </a:r>
          </a:p>
          <a:p>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57</a:t>
            </a:fld>
            <a:endParaRPr lang="en-US"/>
          </a:p>
        </p:txBody>
      </p:sp>
    </p:spTree>
    <p:extLst>
      <p:ext uri="{BB962C8B-B14F-4D97-AF65-F5344CB8AC3E}">
        <p14:creationId xmlns:p14="http://schemas.microsoft.com/office/powerpoint/2010/main" val="3267711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58</a:t>
            </a:fld>
            <a:endParaRPr lang="en-US"/>
          </a:p>
        </p:txBody>
      </p:sp>
    </p:spTree>
    <p:extLst>
      <p:ext uri="{BB962C8B-B14F-4D97-AF65-F5344CB8AC3E}">
        <p14:creationId xmlns:p14="http://schemas.microsoft.com/office/powerpoint/2010/main" val="3124361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Protein-DNA</a:t>
            </a:r>
            <a:r>
              <a:rPr lang="en-US" baseline="0" dirty="0" smtClean="0"/>
              <a:t> interactions are associated with resistance to cleavage, leaving footprints of open regions</a:t>
            </a:r>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59</a:t>
            </a:fld>
            <a:endParaRPr lang="en-US"/>
          </a:p>
        </p:txBody>
      </p:sp>
    </p:spTree>
    <p:extLst>
      <p:ext uri="{BB962C8B-B14F-4D97-AF65-F5344CB8AC3E}">
        <p14:creationId xmlns:p14="http://schemas.microsoft.com/office/powerpoint/2010/main" val="2488704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CD4</a:t>
            </a:r>
            <a:r>
              <a:rPr lang="en-US" baseline="30000" dirty="0" smtClean="0"/>
              <a:t>+</a:t>
            </a:r>
            <a:r>
              <a:rPr lang="en-US" dirty="0" smtClean="0"/>
              <a:t> T Cells</a:t>
            </a:r>
          </a:p>
          <a:p>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61</a:t>
            </a:fld>
            <a:endParaRPr lang="en-US"/>
          </a:p>
        </p:txBody>
      </p:sp>
    </p:spTree>
    <p:extLst>
      <p:ext uri="{BB962C8B-B14F-4D97-AF65-F5344CB8AC3E}">
        <p14:creationId xmlns:p14="http://schemas.microsoft.com/office/powerpoint/2010/main" val="134903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63</a:t>
            </a:fld>
            <a:endParaRPr lang="en-US"/>
          </a:p>
        </p:txBody>
      </p:sp>
    </p:spTree>
    <p:extLst>
      <p:ext uri="{BB962C8B-B14F-4D97-AF65-F5344CB8AC3E}">
        <p14:creationId xmlns:p14="http://schemas.microsoft.com/office/powerpoint/2010/main" val="1867124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64</a:t>
            </a:fld>
            <a:endParaRPr lang="en-US"/>
          </a:p>
        </p:txBody>
      </p:sp>
    </p:spTree>
    <p:extLst>
      <p:ext uri="{BB962C8B-B14F-4D97-AF65-F5344CB8AC3E}">
        <p14:creationId xmlns:p14="http://schemas.microsoft.com/office/powerpoint/2010/main" val="2732653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it is limited</a:t>
            </a:r>
            <a:r>
              <a:rPr lang="en-US" baseline="0" dirty="0" smtClean="0"/>
              <a:t> by </a:t>
            </a:r>
            <a:r>
              <a:rPr lang="en-US" baseline="0" dirty="0" err="1" smtClean="0"/>
              <a:t>mito</a:t>
            </a:r>
            <a:r>
              <a:rPr lang="en-US" baseline="0" dirty="0" smtClean="0"/>
              <a:t>-contamination</a:t>
            </a:r>
          </a:p>
          <a:p>
            <a:endParaRPr lang="en-US" baseline="0" dirty="0" smtClean="0"/>
          </a:p>
          <a:p>
            <a:r>
              <a:rPr lang="en-US" baseline="0" dirty="0" smtClean="0"/>
              <a:t>Clinical application</a:t>
            </a:r>
            <a:endParaRPr lang="en-US" dirty="0" smtClean="0"/>
          </a:p>
        </p:txBody>
      </p:sp>
      <p:sp>
        <p:nvSpPr>
          <p:cNvPr id="4" name="Slide Number Placeholder 3"/>
          <p:cNvSpPr>
            <a:spLocks noGrp="1"/>
          </p:cNvSpPr>
          <p:nvPr>
            <p:ph type="sldNum" sz="quarter" idx="10"/>
          </p:nvPr>
        </p:nvSpPr>
        <p:spPr/>
        <p:txBody>
          <a:bodyPr/>
          <a:lstStyle/>
          <a:p>
            <a:fld id="{CA804E72-17E8-4747-A7C5-38D31737D76C}" type="slidenum">
              <a:rPr lang="en-US" smtClean="0"/>
              <a:t>65</a:t>
            </a:fld>
            <a:endParaRPr lang="en-US"/>
          </a:p>
        </p:txBody>
      </p:sp>
    </p:spTree>
    <p:extLst>
      <p:ext uri="{BB962C8B-B14F-4D97-AF65-F5344CB8AC3E}">
        <p14:creationId xmlns:p14="http://schemas.microsoft.com/office/powerpoint/2010/main" val="1931944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a:t>
            </a:r>
            <a:r>
              <a:rPr lang="en-US" dirty="0" err="1" smtClean="0"/>
              <a:t>sensitvity</a:t>
            </a:r>
            <a:endParaRPr lang="en-US" dirty="0"/>
          </a:p>
        </p:txBody>
      </p:sp>
      <p:sp>
        <p:nvSpPr>
          <p:cNvPr id="4" name="Slide Number Placeholder 3"/>
          <p:cNvSpPr>
            <a:spLocks noGrp="1"/>
          </p:cNvSpPr>
          <p:nvPr>
            <p:ph type="sldNum" sz="quarter" idx="10"/>
          </p:nvPr>
        </p:nvSpPr>
        <p:spPr/>
        <p:txBody>
          <a:bodyPr/>
          <a:lstStyle/>
          <a:p>
            <a:fld id="{CA804E72-17E8-4747-A7C5-38D31737D76C}" type="slidenum">
              <a:rPr lang="en-US" smtClean="0"/>
              <a:t>66</a:t>
            </a:fld>
            <a:endParaRPr lang="en-US"/>
          </a:p>
        </p:txBody>
      </p:sp>
    </p:spTree>
    <p:extLst>
      <p:ext uri="{BB962C8B-B14F-4D97-AF65-F5344CB8AC3E}">
        <p14:creationId xmlns:p14="http://schemas.microsoft.com/office/powerpoint/2010/main" val="4153259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Diversity</a:t>
            </a:r>
            <a:r>
              <a:rPr lang="en-US" baseline="0" dirty="0" smtClean="0"/>
              <a:t> of HTS experiments – align to reference genome to reveal biological signals</a:t>
            </a:r>
            <a:endParaRPr lang="en-US" dirty="0"/>
          </a:p>
        </p:txBody>
      </p:sp>
      <p:sp>
        <p:nvSpPr>
          <p:cNvPr id="4" name="Slide Number Placeholder 3"/>
          <p:cNvSpPr>
            <a:spLocks noGrp="1"/>
          </p:cNvSpPr>
          <p:nvPr>
            <p:ph type="sldNum" sz="quarter" idx="10"/>
          </p:nvPr>
        </p:nvSpPr>
        <p:spPr/>
        <p:txBody>
          <a:bodyPr/>
          <a:lstStyle/>
          <a:p>
            <a:fld id="{30F6A47C-D16B-2642-8B96-F77594A37FBB}" type="slidenum">
              <a:rPr lang="en-US" smtClean="0"/>
              <a:t>84</a:t>
            </a:fld>
            <a:endParaRPr lang="en-US"/>
          </a:p>
        </p:txBody>
      </p:sp>
    </p:spTree>
    <p:extLst>
      <p:ext uri="{BB962C8B-B14F-4D97-AF65-F5344CB8AC3E}">
        <p14:creationId xmlns:p14="http://schemas.microsoft.com/office/powerpoint/2010/main" val="15135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30F7272-8EFE-2447-A921-4D6E23CC36D8}" type="slidenum">
              <a:rPr lang="en-US">
                <a:latin typeface="Arial" pitchFamily="1" charset="0"/>
                <a:ea typeface="ＭＳ Ｐゴシック" pitchFamily="1" charset="-128"/>
                <a:cs typeface="ＭＳ Ｐゴシック" pitchFamily="1" charset="-128"/>
              </a:rPr>
              <a:pPr/>
              <a:t>7</a:t>
            </a:fld>
            <a:endParaRPr lang="en-US">
              <a:latin typeface="Arial" pitchFamily="1" charset="0"/>
              <a:ea typeface="ＭＳ Ｐゴシック" pitchFamily="1" charset="-128"/>
              <a:cs typeface="ＭＳ Ｐゴシック" pitchFamily="1" charset="-128"/>
            </a:endParaRPr>
          </a:p>
        </p:txBody>
      </p:sp>
      <p:sp>
        <p:nvSpPr>
          <p:cNvPr id="34819" name="Rectangle 1026"/>
          <p:cNvSpPr>
            <a:spLocks noGrp="1" noRot="1" noChangeAspect="1" noChangeArrowheads="1" noTextEdit="1"/>
          </p:cNvSpPr>
          <p:nvPr>
            <p:ph type="sldImg"/>
          </p:nvPr>
        </p:nvSpPr>
        <p:spPr>
          <a:xfrm>
            <a:off x="1144588" y="685800"/>
            <a:ext cx="4570412" cy="3429000"/>
          </a:xfrm>
          <a:solidFill>
            <a:srgbClr val="FFFFFF"/>
          </a:solidFill>
          <a:ln/>
        </p:spPr>
      </p:sp>
      <p:sp>
        <p:nvSpPr>
          <p:cNvPr id="34820"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lIns="86486" tIns="43243" rIns="86486" bIns="43243"/>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CA912-7E73-224C-A25A-736CC1E68095}" type="slidenum">
              <a:rPr lang="en-US"/>
              <a:pPr/>
              <a:t>8</a:t>
            </a:fld>
            <a:endParaRPr lang="en-US"/>
          </a:p>
        </p:txBody>
      </p:sp>
      <p:sp>
        <p:nvSpPr>
          <p:cNvPr id="808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pPr>
              <a:spcBef>
                <a:spcPct val="0"/>
              </a:spcBef>
            </a:pPr>
            <a:r>
              <a:rPr lang="en-US"/>
              <a:t>Every cell in our body contains a copy of the exact same genetic code. This means that each of our cells contain every gene needed to produce every protein. BUT every cell doesn’t produce every protein - they only produce the proteins needed by their particular cell type.</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23709-750D-1C40-B9AD-2835C28014E6}" type="slidenum">
              <a:rPr lang="en-US"/>
              <a:pPr/>
              <a:t>9</a:t>
            </a:fld>
            <a:endParaRPr lang="en-US"/>
          </a:p>
        </p:txBody>
      </p:sp>
      <p:sp>
        <p:nvSpPr>
          <p:cNvPr id="82946"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7"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Our body’s ability to turn genes on and off is what allows us to have many different kinds of cells that do different jobs. For example, a nerve cell has some genes turned on and other genes turned off. And a muscle cell has a different set of active and inactive genes. </a:t>
            </a:r>
            <a:r>
              <a:rPr lang="en-US" i="1"/>
              <a:t>Point to the different genes that are on and off in each cell type.</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E4933-C540-EE44-9E13-39CD503C4352}" type="slidenum">
              <a:rPr lang="en-US"/>
              <a:pPr/>
              <a:t>10</a:t>
            </a:fld>
            <a:endParaRPr lang="en-US"/>
          </a:p>
        </p:txBody>
      </p:sp>
      <p:sp>
        <p:nvSpPr>
          <p:cNvPr id="19353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9A24B0-D60B-1D4B-9D97-B7D598C505F0}" type="slidenum">
              <a:rPr lang="en-US"/>
              <a:pPr/>
              <a:t>11</a:t>
            </a:fld>
            <a:endParaRPr lang="en-US"/>
          </a:p>
        </p:txBody>
      </p:sp>
      <p:sp>
        <p:nvSpPr>
          <p:cNvPr id="164866" name="Rectangle 1026"/>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4867" name="Rectangle 1027"/>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3885C-6743-364D-BCB4-C92E36D638EE}" type="slidenum">
              <a:rPr lang="en-US"/>
              <a:pPr/>
              <a:t>12</a:t>
            </a:fld>
            <a:endParaRPr lang="en-US"/>
          </a:p>
        </p:txBody>
      </p:sp>
      <p:sp>
        <p:nvSpPr>
          <p:cNvPr id="166914" name="Rectangle 1026"/>
          <p:cNvSpPr>
            <a:spLocks noGrp="1" noRot="1" noChangeAspect="1" noChangeArrowheads="1" noTextEdit="1"/>
          </p:cNvSpPr>
          <p:nvPr>
            <p:ph type="sldImg"/>
          </p:nvPr>
        </p:nvSpPr>
        <p:spPr bwMode="auto">
          <a:xfrm>
            <a:off x="1180207" y="686405"/>
            <a:ext cx="4500563"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6915" name="Rectangle 1027"/>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6486" tIns="43243" rIns="86486" bIns="43243"/>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9C4412-F0FB-E842-8176-40EAE198DF1D}" type="datetime1">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266333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7EDFB-BCE4-064D-A6D7-1A913F8F5F81}" type="datetime1">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370654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BEDEC-235C-EF44-B333-A7361ED6C123}" type="datetime1">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3969220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www.cdc.gov/diabetes</a:t>
            </a:r>
            <a:endParaRPr lang="en-US" dirty="0"/>
          </a:p>
        </p:txBody>
      </p:sp>
      <p:sp>
        <p:nvSpPr>
          <p:cNvPr id="6"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7"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3317808811"/>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070E6DF-AAFC-4246-AF1E-AD455806C15E}" type="datetime1">
              <a:rPr lang="en-US" smtClean="0">
                <a:solidFill>
                  <a:srgbClr val="000000"/>
                </a:solidFill>
              </a:rPr>
              <a:t>3/29/16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053671-AB18-428A-A6E7-2AA46CA94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65606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09618BF-B72C-9149-8A29-4D1B645A8B59}" type="slidenum">
              <a:rPr lang="en-US"/>
              <a:pPr/>
              <a:t>‹#›</a:t>
            </a:fld>
            <a:endParaRPr lang="en-US"/>
          </a:p>
        </p:txBody>
      </p:sp>
    </p:spTree>
    <p:extLst>
      <p:ext uri="{BB962C8B-B14F-4D97-AF65-F5344CB8AC3E}">
        <p14:creationId xmlns:p14="http://schemas.microsoft.com/office/powerpoint/2010/main" val="987857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D600363-3E0D-E34F-8CFF-C3C3BAAEA225}" type="slidenum">
              <a:rPr lang="en-US"/>
              <a:pPr/>
              <a:t>‹#›</a:t>
            </a:fld>
            <a:endParaRPr lang="en-US"/>
          </a:p>
        </p:txBody>
      </p:sp>
    </p:spTree>
    <p:extLst>
      <p:ext uri="{BB962C8B-B14F-4D97-AF65-F5344CB8AC3E}">
        <p14:creationId xmlns:p14="http://schemas.microsoft.com/office/powerpoint/2010/main" val="4246573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084EE-1C3E-FD43-B6CA-1193EE1255BE}" type="datetime1">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135812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D4A669-726C-F643-A035-1F29A6619F19}" type="datetime1">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380135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914270-A2F6-BA41-9ED7-93D7344D22EF}" type="datetime1">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51623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893E37-8DA3-9041-8EF5-5CCEC4211034}" type="datetime1">
              <a:rPr lang="en-US" smtClean="0"/>
              <a:t>3/29/16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107091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EC449-1EA7-4347-8673-B81433438C73}" type="datetime1">
              <a:rPr lang="en-US" smtClean="0"/>
              <a:t>3/29/16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187603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519B6-20DA-3242-8BB2-6402CFE6D9C9}" type="datetime1">
              <a:rPr lang="en-US" smtClean="0"/>
              <a:t>3/29/16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211797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81F0A8-69B0-864E-8802-911A3908505B}" type="datetime1">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122420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682F4-E96A-BC4B-A14F-ECD3FCDA289C}" type="datetime1">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318AD-FAFA-0243-94F2-597C0F0856C7}" type="slidenum">
              <a:rPr lang="en-US" smtClean="0"/>
              <a:t>‹#›</a:t>
            </a:fld>
            <a:endParaRPr lang="en-US"/>
          </a:p>
        </p:txBody>
      </p:sp>
    </p:spTree>
    <p:extLst>
      <p:ext uri="{BB962C8B-B14F-4D97-AF65-F5344CB8AC3E}">
        <p14:creationId xmlns:p14="http://schemas.microsoft.com/office/powerpoint/2010/main" val="1923572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CE0E8-8845-8740-9353-279002842FC6}" type="datetime1">
              <a:rPr lang="en-US" smtClean="0"/>
              <a:t>3/29/16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318AD-FAFA-0243-94F2-597C0F0856C7}" type="slidenum">
              <a:rPr lang="en-US" smtClean="0"/>
              <a:t>‹#›</a:t>
            </a:fld>
            <a:endParaRPr lang="en-US"/>
          </a:p>
        </p:txBody>
      </p:sp>
    </p:spTree>
    <p:extLst>
      <p:ext uri="{BB962C8B-B14F-4D97-AF65-F5344CB8AC3E}">
        <p14:creationId xmlns:p14="http://schemas.microsoft.com/office/powerpoint/2010/main" val="1008106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xmlns:p14="http://schemas.microsoft.com/office/powerpoint/2010/mai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eblogo.berkeley.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emf"/><Relationship Id="rId3" Type="http://schemas.openxmlformats.org/officeDocument/2006/relationships/image" Target="../media/image27.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8.gif"/><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emf"/><Relationship Id="rId3" Type="http://schemas.openxmlformats.org/officeDocument/2006/relationships/image" Target="../media/image2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emf"/><Relationship Id="rId3" Type="http://schemas.openxmlformats.org/officeDocument/2006/relationships/image" Target="../media/image30.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emf"/><Relationship Id="rId3" Type="http://schemas.openxmlformats.org/officeDocument/2006/relationships/image" Target="../media/image31.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emf"/><Relationship Id="rId3" Type="http://schemas.openxmlformats.org/officeDocument/2006/relationships/image" Target="../media/image3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emf"/><Relationship Id="rId3" Type="http://schemas.openxmlformats.org/officeDocument/2006/relationships/image" Target="../media/image3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3.xml"/><Relationship Id="rId3"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7.emf"/></Relationships>
</file>

<file path=ppt/slides/_rels/slide5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tif"/><Relationship Id="rId5" Type="http://schemas.openxmlformats.org/officeDocument/2006/relationships/image" Target="../media/image51.jpg"/><Relationship Id="rId6" Type="http://schemas.openxmlformats.org/officeDocument/2006/relationships/image" Target="../media/image52.gif"/><Relationship Id="rId7"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2.gif"/><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5.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6.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2.gif"/><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 Id="rId3" Type="http://schemas.openxmlformats.org/officeDocument/2006/relationships/hyperlink" Target="http://www.nature.com/collections/vbqgtr"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 Id="rId3" Type="http://schemas.openxmlformats.org/officeDocument/2006/relationships/image" Target="../media/image7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 Id="rId3" Type="http://schemas.openxmlformats.org/officeDocument/2006/relationships/image" Target="../media/image77.jpg"/></Relationships>
</file>

<file path=ppt/slides/_rels/slide78.xml.rels><?xml version="1.0" encoding="UTF-8" standalone="yes"?>
<Relationships xmlns="http://schemas.openxmlformats.org/package/2006/relationships"><Relationship Id="rId3" Type="http://schemas.openxmlformats.org/officeDocument/2006/relationships/hyperlink" Target="http://regulomedb.org/" TargetMode="External"/><Relationship Id="rId4" Type="http://schemas.openxmlformats.org/officeDocument/2006/relationships/image" Target="../media/image78.jpg"/><Relationship Id="rId1" Type="http://schemas.openxmlformats.org/officeDocument/2006/relationships/slideLayout" Target="../slideLayouts/slideLayout6.xml"/><Relationship Id="rId2" Type="http://schemas.openxmlformats.org/officeDocument/2006/relationships/hyperlink" Target="http://www.broadinstitute.org/mammals/haploreg/haploreg.php"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ti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 Id="rId3" Type="http://schemas.openxmlformats.org/officeDocument/2006/relationships/image" Target="../media/image82.t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 Id="rId3" Type="http://schemas.openxmlformats.org/officeDocument/2006/relationships/image" Target="../media/image82.t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35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90738"/>
            <a:ext cx="9144000" cy="1470025"/>
          </a:xfrm>
        </p:spPr>
        <p:txBody>
          <a:bodyPr>
            <a:noAutofit/>
          </a:bodyPr>
          <a:lstStyle/>
          <a:p>
            <a:r>
              <a:rPr lang="en-US" sz="4000" b="1" dirty="0" err="1">
                <a:solidFill>
                  <a:srgbClr val="EA9521"/>
                </a:solidFill>
              </a:rPr>
              <a:t>Epigenome</a:t>
            </a:r>
            <a:r>
              <a:rPr lang="en-US" sz="4000" b="1" dirty="0">
                <a:solidFill>
                  <a:srgbClr val="EA9521"/>
                </a:solidFill>
              </a:rPr>
              <a:t> data mining to understand disease predisposition</a:t>
            </a:r>
          </a:p>
        </p:txBody>
      </p:sp>
      <p:sp>
        <p:nvSpPr>
          <p:cNvPr id="3" name="Subtitle 2"/>
          <p:cNvSpPr>
            <a:spLocks noGrp="1"/>
          </p:cNvSpPr>
          <p:nvPr>
            <p:ph type="subTitle" idx="1"/>
          </p:nvPr>
        </p:nvSpPr>
        <p:spPr>
          <a:xfrm>
            <a:off x="1371600" y="2802805"/>
            <a:ext cx="6400800" cy="1752600"/>
          </a:xfrm>
        </p:spPr>
        <p:txBody>
          <a:bodyPr>
            <a:normAutofit fontScale="77500" lnSpcReduction="20000"/>
          </a:bodyPr>
          <a:lstStyle/>
          <a:p>
            <a:r>
              <a:rPr lang="en-US" sz="2800" b="1" i="1" dirty="0" smtClean="0">
                <a:solidFill>
                  <a:srgbClr val="FAAC2C"/>
                </a:solidFill>
              </a:rPr>
              <a:t>Stephen C. J. Parker</a:t>
            </a:r>
          </a:p>
          <a:p>
            <a:r>
              <a:rPr lang="en-US" sz="2800" b="1" i="1" dirty="0" smtClean="0">
                <a:solidFill>
                  <a:srgbClr val="FAAC2C"/>
                </a:solidFill>
              </a:rPr>
              <a:t>Assistant Professor</a:t>
            </a:r>
          </a:p>
          <a:p>
            <a:r>
              <a:rPr lang="en-US" sz="2800" b="1" i="1" dirty="0" smtClean="0">
                <a:solidFill>
                  <a:srgbClr val="FAAC2C"/>
                </a:solidFill>
              </a:rPr>
              <a:t>University of Michigan</a:t>
            </a:r>
          </a:p>
          <a:p>
            <a:r>
              <a:rPr lang="en-US" sz="2800" i="1" dirty="0">
                <a:solidFill>
                  <a:schemeClr val="tx2">
                    <a:lumMod val="60000"/>
                    <a:lumOff val="40000"/>
                  </a:schemeClr>
                </a:solidFill>
              </a:rPr>
              <a:t>e</a:t>
            </a:r>
            <a:r>
              <a:rPr lang="en-US" sz="2800" i="1" dirty="0" smtClean="0">
                <a:solidFill>
                  <a:schemeClr val="tx2">
                    <a:lumMod val="60000"/>
                    <a:lumOff val="40000"/>
                  </a:schemeClr>
                </a:solidFill>
              </a:rPr>
              <a:t>mail: </a:t>
            </a:r>
            <a:r>
              <a:rPr lang="en-US" sz="2800" i="1" dirty="0" err="1" smtClean="0">
                <a:solidFill>
                  <a:srgbClr val="FAAC2C"/>
                </a:solidFill>
              </a:rPr>
              <a:t>scjp@umich.edu</a:t>
            </a:r>
            <a:endParaRPr lang="en-US" sz="2800" i="1" dirty="0" smtClean="0">
              <a:solidFill>
                <a:srgbClr val="FAAC2C"/>
              </a:solidFill>
            </a:endParaRPr>
          </a:p>
          <a:p>
            <a:r>
              <a:rPr lang="en-US" sz="2800" i="1" dirty="0">
                <a:solidFill>
                  <a:srgbClr val="558ED5"/>
                </a:solidFill>
              </a:rPr>
              <a:t>w</a:t>
            </a:r>
            <a:r>
              <a:rPr lang="en-US" sz="2800" i="1" dirty="0" smtClean="0">
                <a:solidFill>
                  <a:srgbClr val="558ED5"/>
                </a:solidFill>
              </a:rPr>
              <a:t>eb:</a:t>
            </a:r>
            <a:r>
              <a:rPr lang="en-US" sz="2800" i="1" dirty="0" smtClean="0">
                <a:solidFill>
                  <a:srgbClr val="FAAC2C"/>
                </a:solidFill>
              </a:rPr>
              <a:t> </a:t>
            </a:r>
            <a:r>
              <a:rPr lang="en-US" sz="2800" i="1" dirty="0" err="1" smtClean="0">
                <a:solidFill>
                  <a:srgbClr val="FAAC2C"/>
                </a:solidFill>
              </a:rPr>
              <a:t>theparkerlab.org</a:t>
            </a:r>
            <a:endParaRPr lang="en-US" sz="2800" i="1" dirty="0" smtClean="0">
              <a:solidFill>
                <a:srgbClr val="FAAC2C"/>
              </a:solidFill>
            </a:endParaRPr>
          </a:p>
        </p:txBody>
      </p:sp>
      <p:pic>
        <p:nvPicPr>
          <p:cNvPr id="5" name="Picture 4" descr="Home___Department_of_Computational_Medicine___Bioinformatic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8" y="4937266"/>
            <a:ext cx="9160494" cy="567018"/>
          </a:xfrm>
          <a:prstGeom prst="rect">
            <a:avLst/>
          </a:prstGeom>
        </p:spPr>
      </p:pic>
      <p:pic>
        <p:nvPicPr>
          <p:cNvPr id="4" name="Picture 3" descr="departmentofhumangenetics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98288"/>
            <a:ext cx="9144000" cy="1143000"/>
          </a:xfrm>
          <a:prstGeom prst="rect">
            <a:avLst/>
          </a:prstGeom>
        </p:spPr>
      </p:pic>
    </p:spTree>
    <p:extLst>
      <p:ext uri="{BB962C8B-B14F-4D97-AF65-F5344CB8AC3E}">
        <p14:creationId xmlns:p14="http://schemas.microsoft.com/office/powerpoint/2010/main" val="7741440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138558"/>
            <a:ext cx="8229600" cy="1143000"/>
          </a:xfrm>
        </p:spPr>
        <p:txBody>
          <a:bodyPr>
            <a:normAutofit fontScale="90000"/>
          </a:bodyPr>
          <a:lstStyle/>
          <a:p>
            <a:r>
              <a:rPr lang="en-US" dirty="0" smtClean="0"/>
              <a:t>Protein transcription factors (TFs) recognize DNA regulatory elements</a:t>
            </a:r>
            <a:endParaRPr lang="en-US" dirty="0"/>
          </a:p>
        </p:txBody>
      </p:sp>
      <p:pic>
        <p:nvPicPr>
          <p:cNvPr id="192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2738"/>
            <a:ext cx="5105400" cy="367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2517" name="Rectangle 5"/>
          <p:cNvSpPr>
            <a:spLocks noChangeArrowheads="1"/>
          </p:cNvSpPr>
          <p:nvPr/>
        </p:nvSpPr>
        <p:spPr bwMode="auto">
          <a:xfrm>
            <a:off x="838200" y="5410200"/>
            <a:ext cx="27876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t>http://www.ebi.ac.uk/microarray/biology_intro_files/cell.jpe</a:t>
            </a:r>
          </a:p>
        </p:txBody>
      </p:sp>
      <p:grpSp>
        <p:nvGrpSpPr>
          <p:cNvPr id="192520" name="Group 8"/>
          <p:cNvGrpSpPr>
            <a:grpSpLocks/>
          </p:cNvGrpSpPr>
          <p:nvPr/>
        </p:nvGrpSpPr>
        <p:grpSpPr bwMode="auto">
          <a:xfrm>
            <a:off x="2362200" y="3124200"/>
            <a:ext cx="6629400" cy="3216275"/>
            <a:chOff x="1488" y="1968"/>
            <a:chExt cx="4176" cy="2026"/>
          </a:xfrm>
        </p:grpSpPr>
        <p:pic>
          <p:nvPicPr>
            <p:cNvPr id="192516" name="Picture 4" descr="DNA topograph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2544"/>
              <a:ext cx="2448" cy="1450"/>
            </a:xfrm>
            <a:prstGeom prst="rect">
              <a:avLst/>
            </a:prstGeom>
            <a:noFill/>
            <a:extLst>
              <a:ext uri="{909E8E84-426E-40dd-AFC4-6F175D3DCCD1}">
                <a14:hiddenFill xmlns:a14="http://schemas.microsoft.com/office/drawing/2010/main">
                  <a:solidFill>
                    <a:srgbClr val="FFFFFF"/>
                  </a:solidFill>
                </a14:hiddenFill>
              </a:ext>
            </a:extLst>
          </p:spPr>
        </p:pic>
        <p:sp>
          <p:nvSpPr>
            <p:cNvPr id="192518" name="Line 6"/>
            <p:cNvSpPr>
              <a:spLocks noChangeShapeType="1"/>
            </p:cNvSpPr>
            <p:nvPr/>
          </p:nvSpPr>
          <p:spPr bwMode="auto">
            <a:xfrm>
              <a:off x="1536" y="1968"/>
              <a:ext cx="2208" cy="110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19" name="Line 7"/>
            <p:cNvSpPr>
              <a:spLocks noChangeShapeType="1"/>
            </p:cNvSpPr>
            <p:nvPr/>
          </p:nvSpPr>
          <p:spPr bwMode="auto">
            <a:xfrm>
              <a:off x="1488" y="2016"/>
              <a:ext cx="2256" cy="15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2524" name="Group 12"/>
          <p:cNvGrpSpPr>
            <a:grpSpLocks/>
          </p:cNvGrpSpPr>
          <p:nvPr/>
        </p:nvGrpSpPr>
        <p:grpSpPr bwMode="auto">
          <a:xfrm>
            <a:off x="2438400" y="1752600"/>
            <a:ext cx="6146800" cy="1955800"/>
            <a:chOff x="1536" y="1104"/>
            <a:chExt cx="3872" cy="1232"/>
          </a:xfrm>
        </p:grpSpPr>
        <p:pic>
          <p:nvPicPr>
            <p:cNvPr id="1925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1104"/>
              <a:ext cx="1232" cy="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2522" name="Line 10"/>
            <p:cNvSpPr>
              <a:spLocks noChangeShapeType="1"/>
            </p:cNvSpPr>
            <p:nvPr/>
          </p:nvSpPr>
          <p:spPr bwMode="auto">
            <a:xfrm flipV="1">
              <a:off x="1536" y="1344"/>
              <a:ext cx="2976" cy="624"/>
            </a:xfrm>
            <a:prstGeom prst="line">
              <a:avLst/>
            </a:prstGeom>
            <a:noFill/>
            <a:ln w="952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2523" name="Line 11"/>
            <p:cNvSpPr>
              <a:spLocks noChangeShapeType="1"/>
            </p:cNvSpPr>
            <p:nvPr/>
          </p:nvSpPr>
          <p:spPr bwMode="auto">
            <a:xfrm>
              <a:off x="1536" y="2016"/>
              <a:ext cx="2736" cy="96"/>
            </a:xfrm>
            <a:prstGeom prst="line">
              <a:avLst/>
            </a:prstGeom>
            <a:noFill/>
            <a:ln w="952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2525" name="AutoShape 13"/>
          <p:cNvSpPr>
            <a:spLocks noChangeArrowheads="1"/>
          </p:cNvSpPr>
          <p:nvPr/>
        </p:nvSpPr>
        <p:spPr bwMode="auto">
          <a:xfrm>
            <a:off x="7315200" y="3352800"/>
            <a:ext cx="457200" cy="2133600"/>
          </a:xfrm>
          <a:prstGeom prst="downArrow">
            <a:avLst>
              <a:gd name="adj1" fmla="val 50000"/>
              <a:gd name="adj2" fmla="val 11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709445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2520"/>
                                        </p:tgtEl>
                                        <p:attrNameLst>
                                          <p:attrName>style.visibility</p:attrName>
                                        </p:attrNameLst>
                                      </p:cBhvr>
                                      <p:to>
                                        <p:strVal val="visible"/>
                                      </p:to>
                                    </p:set>
                                    <p:anim calcmode="lin" valueType="num">
                                      <p:cBhvr>
                                        <p:cTn id="7" dur="500" fill="hold"/>
                                        <p:tgtEl>
                                          <p:spTgt spid="192520"/>
                                        </p:tgtEl>
                                        <p:attrNameLst>
                                          <p:attrName>ppt_w</p:attrName>
                                        </p:attrNameLst>
                                      </p:cBhvr>
                                      <p:tavLst>
                                        <p:tav tm="0">
                                          <p:val>
                                            <p:fltVal val="0"/>
                                          </p:val>
                                        </p:tav>
                                        <p:tav tm="100000">
                                          <p:val>
                                            <p:strVal val="#ppt_w"/>
                                          </p:val>
                                        </p:tav>
                                      </p:tavLst>
                                    </p:anim>
                                    <p:anim calcmode="lin" valueType="num">
                                      <p:cBhvr>
                                        <p:cTn id="8" dur="500" fill="hold"/>
                                        <p:tgtEl>
                                          <p:spTgt spid="1925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92524"/>
                                        </p:tgtEl>
                                        <p:attrNameLst>
                                          <p:attrName>style.visibility</p:attrName>
                                        </p:attrNameLst>
                                      </p:cBhvr>
                                      <p:to>
                                        <p:strVal val="visible"/>
                                      </p:to>
                                    </p:set>
                                    <p:anim calcmode="lin" valueType="num">
                                      <p:cBhvr>
                                        <p:cTn id="13" dur="500" fill="hold"/>
                                        <p:tgtEl>
                                          <p:spTgt spid="192524"/>
                                        </p:tgtEl>
                                        <p:attrNameLst>
                                          <p:attrName>ppt_w</p:attrName>
                                        </p:attrNameLst>
                                      </p:cBhvr>
                                      <p:tavLst>
                                        <p:tav tm="0">
                                          <p:val>
                                            <p:fltVal val="0"/>
                                          </p:val>
                                        </p:tav>
                                        <p:tav tm="100000">
                                          <p:val>
                                            <p:strVal val="#ppt_w"/>
                                          </p:val>
                                        </p:tav>
                                      </p:tavLst>
                                    </p:anim>
                                    <p:anim calcmode="lin" valueType="num">
                                      <p:cBhvr>
                                        <p:cTn id="14" dur="500" fill="hold"/>
                                        <p:tgtEl>
                                          <p:spTgt spid="19252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2525"/>
                                        </p:tgtEl>
                                        <p:attrNameLst>
                                          <p:attrName>style.visibility</p:attrName>
                                        </p:attrNameLst>
                                      </p:cBhvr>
                                      <p:to>
                                        <p:strVal val="visible"/>
                                      </p:to>
                                    </p:set>
                                    <p:animEffect transition="in" filter="wipe(up)">
                                      <p:cBhvr>
                                        <p:cTn id="19" dur="500"/>
                                        <p:tgtEl>
                                          <p:spTgt spid="19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026"/>
          <p:cNvSpPr>
            <a:spLocks noGrp="1" noChangeArrowheads="1"/>
          </p:cNvSpPr>
          <p:nvPr>
            <p:ph type="title"/>
          </p:nvPr>
        </p:nvSpPr>
        <p:spPr>
          <a:xfrm>
            <a:off x="228600" y="609600"/>
            <a:ext cx="8763000" cy="1143000"/>
          </a:xfrm>
        </p:spPr>
        <p:txBody>
          <a:bodyPr/>
          <a:lstStyle/>
          <a:p>
            <a:r>
              <a:rPr lang="en-US" sz="3600" dirty="0" smtClean="0"/>
              <a:t>Regulatory Elements </a:t>
            </a:r>
            <a:r>
              <a:rPr lang="en-US" sz="3600" dirty="0"/>
              <a:t>tend to have Motifs</a:t>
            </a:r>
            <a:endParaRPr lang="en-US" dirty="0"/>
          </a:p>
        </p:txBody>
      </p:sp>
      <p:sp>
        <p:nvSpPr>
          <p:cNvPr id="163843" name="Rectangle 1027"/>
          <p:cNvSpPr>
            <a:spLocks noGrp="1" noChangeArrowheads="1"/>
          </p:cNvSpPr>
          <p:nvPr>
            <p:ph type="body" idx="1"/>
          </p:nvPr>
        </p:nvSpPr>
        <p:spPr/>
        <p:txBody>
          <a:bodyPr/>
          <a:lstStyle/>
          <a:p>
            <a:r>
              <a:rPr lang="en-US" dirty="0"/>
              <a:t>What is a </a:t>
            </a:r>
            <a:r>
              <a:rPr lang="ja-JP" altLang="en-US" dirty="0">
                <a:latin typeface="Arial"/>
              </a:rPr>
              <a:t>“</a:t>
            </a:r>
            <a:r>
              <a:rPr lang="en-US" dirty="0"/>
              <a:t>Motif</a:t>
            </a:r>
            <a:r>
              <a:rPr lang="ja-JP" altLang="en-US" dirty="0">
                <a:latin typeface="Arial"/>
              </a:rPr>
              <a:t>”</a:t>
            </a:r>
            <a:r>
              <a:rPr lang="en-US" dirty="0"/>
              <a:t>?</a:t>
            </a:r>
          </a:p>
          <a:p>
            <a:pPr lvl="1"/>
            <a:r>
              <a:rPr lang="en-US" dirty="0"/>
              <a:t>A recurring pattern.</a:t>
            </a:r>
          </a:p>
          <a:p>
            <a:endParaRPr lang="en-US" dirty="0"/>
          </a:p>
          <a:p>
            <a:r>
              <a:rPr lang="en-US" dirty="0"/>
              <a:t>E.g.</a:t>
            </a:r>
          </a:p>
          <a:p>
            <a:pPr lvl="1"/>
            <a:r>
              <a:rPr lang="en-US" dirty="0"/>
              <a:t>Sequence motif</a:t>
            </a:r>
          </a:p>
          <a:p>
            <a:pPr lvl="1"/>
            <a:r>
              <a:rPr lang="en-US" dirty="0"/>
              <a:t>Structure motif</a:t>
            </a:r>
          </a:p>
          <a:p>
            <a:pPr lvl="1"/>
            <a:r>
              <a:rPr lang="en-US" dirty="0"/>
              <a:t>Network motif</a:t>
            </a:r>
          </a:p>
        </p:txBody>
      </p:sp>
    </p:spTree>
    <p:extLst>
      <p:ext uri="{BB962C8B-B14F-4D97-AF65-F5344CB8AC3E}">
        <p14:creationId xmlns:p14="http://schemas.microsoft.com/office/powerpoint/2010/main" val="30434952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026"/>
          <p:cNvSpPr>
            <a:spLocks noGrp="1" noChangeArrowheads="1"/>
          </p:cNvSpPr>
          <p:nvPr>
            <p:ph type="title"/>
          </p:nvPr>
        </p:nvSpPr>
        <p:spPr>
          <a:xfrm>
            <a:off x="685800" y="304800"/>
            <a:ext cx="7772400" cy="1143000"/>
          </a:xfrm>
        </p:spPr>
        <p:txBody>
          <a:bodyPr/>
          <a:lstStyle/>
          <a:p>
            <a:r>
              <a:rPr lang="en-US" sz="3200"/>
              <a:t>Example:</a:t>
            </a:r>
            <a:br>
              <a:rPr lang="en-US" sz="3200"/>
            </a:br>
            <a:r>
              <a:rPr lang="en-US" sz="3200"/>
              <a:t>Transcription Factor Binding Sites</a:t>
            </a:r>
            <a:endParaRPr lang="en-US" sz="4000"/>
          </a:p>
        </p:txBody>
      </p:sp>
      <p:sp>
        <p:nvSpPr>
          <p:cNvPr id="165891" name="Oval 1027"/>
          <p:cNvSpPr>
            <a:spLocks noChangeArrowheads="1"/>
          </p:cNvSpPr>
          <p:nvPr/>
        </p:nvSpPr>
        <p:spPr bwMode="auto">
          <a:xfrm>
            <a:off x="2286000" y="1905000"/>
            <a:ext cx="16002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Estrogen</a:t>
            </a:r>
          </a:p>
          <a:p>
            <a:pPr algn="ctr"/>
            <a:r>
              <a:rPr lang="en-US"/>
              <a:t>Receptor</a:t>
            </a:r>
          </a:p>
        </p:txBody>
      </p:sp>
      <p:graphicFrame>
        <p:nvGraphicFramePr>
          <p:cNvPr id="165892" name="Group 1028"/>
          <p:cNvGraphicFramePr>
            <a:graphicFrameLocks noGrp="1"/>
          </p:cNvGraphicFramePr>
          <p:nvPr>
            <p:ph idx="1"/>
          </p:nvPr>
        </p:nvGraphicFramePr>
        <p:xfrm>
          <a:off x="2362200" y="3733800"/>
          <a:ext cx="4800600" cy="2697165"/>
        </p:xfrm>
        <a:graphic>
          <a:graphicData uri="http://schemas.openxmlformats.org/drawingml/2006/table">
            <a:tbl>
              <a:tblPr/>
              <a:tblGrid>
                <a:gridCol w="4800600"/>
              </a:tblGrid>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Genes regulated by Estrogen Receptor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Efp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TERT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Oxytocin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Lactoferrin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Angiotensin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VEGF</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5910" name="Rectangle 1046"/>
          <p:cNvSpPr>
            <a:spLocks noChangeArrowheads="1"/>
          </p:cNvSpPr>
          <p:nvPr/>
        </p:nvSpPr>
        <p:spPr bwMode="auto">
          <a:xfrm>
            <a:off x="4670425" y="1841500"/>
            <a:ext cx="213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Transcription factor</a:t>
            </a:r>
          </a:p>
        </p:txBody>
      </p:sp>
      <p:cxnSp>
        <p:nvCxnSpPr>
          <p:cNvPr id="165911" name="AutoShape 1047"/>
          <p:cNvCxnSpPr>
            <a:cxnSpLocks noChangeShapeType="1"/>
            <a:endCxn id="165891" idx="6"/>
          </p:cNvCxnSpPr>
          <p:nvPr/>
        </p:nvCxnSpPr>
        <p:spPr bwMode="auto">
          <a:xfrm flipH="1">
            <a:off x="3886200" y="2057400"/>
            <a:ext cx="685800" cy="3429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328996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026"/>
          <p:cNvSpPr>
            <a:spLocks noGrp="1" noChangeArrowheads="1"/>
          </p:cNvSpPr>
          <p:nvPr>
            <p:ph type="title"/>
          </p:nvPr>
        </p:nvSpPr>
        <p:spPr>
          <a:xfrm>
            <a:off x="685800" y="304800"/>
            <a:ext cx="7772400" cy="1143000"/>
          </a:xfrm>
        </p:spPr>
        <p:txBody>
          <a:bodyPr/>
          <a:lstStyle/>
          <a:p>
            <a:r>
              <a:rPr lang="en-US" sz="3200"/>
              <a:t>Example:</a:t>
            </a:r>
            <a:br>
              <a:rPr lang="en-US" sz="3200"/>
            </a:br>
            <a:r>
              <a:rPr lang="en-US" sz="3200"/>
              <a:t>Transcription Factor Binding Sites</a:t>
            </a:r>
            <a:endParaRPr lang="en-US" sz="4000"/>
          </a:p>
        </p:txBody>
      </p:sp>
      <p:sp>
        <p:nvSpPr>
          <p:cNvPr id="167939" name="Line 1027"/>
          <p:cNvSpPr>
            <a:spLocks noChangeShapeType="1"/>
          </p:cNvSpPr>
          <p:nvPr/>
        </p:nvSpPr>
        <p:spPr bwMode="auto">
          <a:xfrm>
            <a:off x="1676400" y="3048000"/>
            <a:ext cx="541020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40" name="Line 1028"/>
          <p:cNvSpPr>
            <a:spLocks noChangeShapeType="1"/>
          </p:cNvSpPr>
          <p:nvPr/>
        </p:nvSpPr>
        <p:spPr bwMode="auto">
          <a:xfrm>
            <a:off x="5486400" y="2667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41" name="Line 1029"/>
          <p:cNvSpPr>
            <a:spLocks noChangeShapeType="1"/>
          </p:cNvSpPr>
          <p:nvPr/>
        </p:nvSpPr>
        <p:spPr bwMode="auto">
          <a:xfrm>
            <a:off x="5486400" y="2667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42" name="Rectangle 1030"/>
          <p:cNvSpPr>
            <a:spLocks noChangeArrowheads="1"/>
          </p:cNvSpPr>
          <p:nvPr/>
        </p:nvSpPr>
        <p:spPr bwMode="auto">
          <a:xfrm>
            <a:off x="2743200" y="2895600"/>
            <a:ext cx="685800" cy="3048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ERE</a:t>
            </a:r>
          </a:p>
        </p:txBody>
      </p:sp>
      <p:sp>
        <p:nvSpPr>
          <p:cNvPr id="167943" name="Oval 1031"/>
          <p:cNvSpPr>
            <a:spLocks noChangeArrowheads="1"/>
          </p:cNvSpPr>
          <p:nvPr/>
        </p:nvSpPr>
        <p:spPr bwMode="auto">
          <a:xfrm>
            <a:off x="2286000" y="1905000"/>
            <a:ext cx="16002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Estrogen</a:t>
            </a:r>
          </a:p>
          <a:p>
            <a:pPr algn="ctr"/>
            <a:r>
              <a:rPr lang="en-US"/>
              <a:t>Receptor</a:t>
            </a:r>
          </a:p>
        </p:txBody>
      </p:sp>
      <p:sp>
        <p:nvSpPr>
          <p:cNvPr id="167944" name="Text Box 1032"/>
          <p:cNvSpPr txBox="1">
            <a:spLocks noChangeArrowheads="1"/>
          </p:cNvSpPr>
          <p:nvPr/>
        </p:nvSpPr>
        <p:spPr bwMode="auto">
          <a:xfrm>
            <a:off x="5562600" y="2286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Transcription start</a:t>
            </a:r>
          </a:p>
        </p:txBody>
      </p:sp>
      <p:sp>
        <p:nvSpPr>
          <p:cNvPr id="167945" name="Text Box 1033"/>
          <p:cNvSpPr txBox="1">
            <a:spLocks noChangeArrowheads="1"/>
          </p:cNvSpPr>
          <p:nvPr/>
        </p:nvSpPr>
        <p:spPr bwMode="auto">
          <a:xfrm>
            <a:off x="7086600" y="28194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DNA</a:t>
            </a:r>
          </a:p>
        </p:txBody>
      </p:sp>
      <p:sp>
        <p:nvSpPr>
          <p:cNvPr id="167946" name="Text Box 1034"/>
          <p:cNvSpPr txBox="1">
            <a:spLocks noChangeArrowheads="1"/>
          </p:cNvSpPr>
          <p:nvPr/>
        </p:nvSpPr>
        <p:spPr bwMode="auto">
          <a:xfrm>
            <a:off x="1600200" y="3200400"/>
            <a:ext cx="3106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(estrogen response element)</a:t>
            </a:r>
          </a:p>
        </p:txBody>
      </p:sp>
      <p:graphicFrame>
        <p:nvGraphicFramePr>
          <p:cNvPr id="167947" name="Group 1035"/>
          <p:cNvGraphicFramePr>
            <a:graphicFrameLocks noGrp="1"/>
          </p:cNvGraphicFramePr>
          <p:nvPr>
            <p:ph type="tbl" idx="1"/>
          </p:nvPr>
        </p:nvGraphicFramePr>
        <p:xfrm>
          <a:off x="2362200" y="3733800"/>
          <a:ext cx="4800600" cy="2697165"/>
        </p:xfrm>
        <a:graphic>
          <a:graphicData uri="http://schemas.openxmlformats.org/drawingml/2006/table">
            <a:tbl>
              <a:tblPr/>
              <a:tblGrid>
                <a:gridCol w="4800600"/>
              </a:tblGrid>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Genes regulated by Estrogen Receptor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Efp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TERT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Oxytocin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Lactoferrin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Angiotensin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VEGF</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806251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85800" y="304800"/>
            <a:ext cx="7772400" cy="1143000"/>
          </a:xfrm>
        </p:spPr>
        <p:txBody>
          <a:bodyPr/>
          <a:lstStyle/>
          <a:p>
            <a:r>
              <a:rPr lang="en-US" sz="3200"/>
              <a:t>Example:</a:t>
            </a:r>
            <a:br>
              <a:rPr lang="en-US" sz="3200"/>
            </a:br>
            <a:r>
              <a:rPr lang="en-US" sz="3200"/>
              <a:t>Transcription Factor Binding Sites</a:t>
            </a:r>
            <a:endParaRPr lang="en-US" sz="4000"/>
          </a:p>
        </p:txBody>
      </p:sp>
      <p:sp>
        <p:nvSpPr>
          <p:cNvPr id="169987" name="Line 3"/>
          <p:cNvSpPr>
            <a:spLocks noChangeShapeType="1"/>
          </p:cNvSpPr>
          <p:nvPr/>
        </p:nvSpPr>
        <p:spPr bwMode="auto">
          <a:xfrm>
            <a:off x="1676400" y="3048000"/>
            <a:ext cx="541020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88" name="Line 4"/>
          <p:cNvSpPr>
            <a:spLocks noChangeShapeType="1"/>
          </p:cNvSpPr>
          <p:nvPr/>
        </p:nvSpPr>
        <p:spPr bwMode="auto">
          <a:xfrm>
            <a:off x="5486400" y="26670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89" name="Line 5"/>
          <p:cNvSpPr>
            <a:spLocks noChangeShapeType="1"/>
          </p:cNvSpPr>
          <p:nvPr/>
        </p:nvSpPr>
        <p:spPr bwMode="auto">
          <a:xfrm>
            <a:off x="5486400" y="2667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990" name="Rectangle 6"/>
          <p:cNvSpPr>
            <a:spLocks noChangeArrowheads="1"/>
          </p:cNvSpPr>
          <p:nvPr/>
        </p:nvSpPr>
        <p:spPr bwMode="auto">
          <a:xfrm>
            <a:off x="2743200" y="2895600"/>
            <a:ext cx="685800" cy="3048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ERE</a:t>
            </a:r>
          </a:p>
        </p:txBody>
      </p:sp>
      <p:sp>
        <p:nvSpPr>
          <p:cNvPr id="169991" name="Oval 7"/>
          <p:cNvSpPr>
            <a:spLocks noChangeArrowheads="1"/>
          </p:cNvSpPr>
          <p:nvPr/>
        </p:nvSpPr>
        <p:spPr bwMode="auto">
          <a:xfrm>
            <a:off x="2286000" y="1905000"/>
            <a:ext cx="1600200" cy="990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Estrogen</a:t>
            </a:r>
          </a:p>
          <a:p>
            <a:pPr algn="ctr"/>
            <a:r>
              <a:rPr lang="en-US"/>
              <a:t>Receptor</a:t>
            </a:r>
          </a:p>
        </p:txBody>
      </p:sp>
      <p:sp>
        <p:nvSpPr>
          <p:cNvPr id="169992" name="Text Box 8"/>
          <p:cNvSpPr txBox="1">
            <a:spLocks noChangeArrowheads="1"/>
          </p:cNvSpPr>
          <p:nvPr/>
        </p:nvSpPr>
        <p:spPr bwMode="auto">
          <a:xfrm>
            <a:off x="5562600" y="2286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Transcription start</a:t>
            </a:r>
          </a:p>
        </p:txBody>
      </p:sp>
      <p:sp>
        <p:nvSpPr>
          <p:cNvPr id="169993" name="Text Box 9"/>
          <p:cNvSpPr txBox="1">
            <a:spLocks noChangeArrowheads="1"/>
          </p:cNvSpPr>
          <p:nvPr/>
        </p:nvSpPr>
        <p:spPr bwMode="auto">
          <a:xfrm>
            <a:off x="7086600" y="28194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DNA</a:t>
            </a:r>
          </a:p>
        </p:txBody>
      </p:sp>
      <p:graphicFrame>
        <p:nvGraphicFramePr>
          <p:cNvPr id="169994" name="Group 10"/>
          <p:cNvGraphicFramePr>
            <a:graphicFrameLocks noGrp="1"/>
          </p:cNvGraphicFramePr>
          <p:nvPr>
            <p:ph idx="1"/>
          </p:nvPr>
        </p:nvGraphicFramePr>
        <p:xfrm>
          <a:off x="457200" y="3810000"/>
          <a:ext cx="8229600" cy="2697165"/>
        </p:xfrm>
        <a:graphic>
          <a:graphicData uri="http://schemas.openxmlformats.org/drawingml/2006/table">
            <a:tbl>
              <a:tblPr/>
              <a:tblGrid>
                <a:gridCol w="2209800"/>
                <a:gridCol w="6019800"/>
              </a:tblGrid>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Gene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ERE Sequence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Efp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a g </a:t>
                      </a:r>
                      <a:r>
                        <a:rPr kumimoji="0" lang="en-US" sz="1800" b="0" i="0" u="none" strike="noStrike" cap="none" normalizeH="0" baseline="0">
                          <a:ln>
                            <a:noFill/>
                          </a:ln>
                          <a:solidFill>
                            <a:srgbClr val="FF0000"/>
                          </a:solidFill>
                          <a:effectLst/>
                          <a:latin typeface="Courier New" charset="0"/>
                          <a:ea typeface="ＭＳ Ｐゴシック" charset="0"/>
                        </a:rPr>
                        <a:t>g g t c a</a:t>
                      </a:r>
                      <a:r>
                        <a:rPr kumimoji="0" lang="en-US" sz="1800" b="0" i="0" u="none" strike="noStrike" cap="none" normalizeH="0" baseline="0">
                          <a:ln>
                            <a:noFill/>
                          </a:ln>
                          <a:solidFill>
                            <a:schemeClr val="tx1"/>
                          </a:solidFill>
                          <a:effectLst/>
                          <a:latin typeface="Courier New" charset="0"/>
                          <a:ea typeface="ＭＳ Ｐゴシック" charset="0"/>
                        </a:rPr>
                        <a:t> t g g </a:t>
                      </a:r>
                      <a:r>
                        <a:rPr kumimoji="0" lang="en-US" sz="1800" b="0" i="0" u="none" strike="noStrike" cap="none" normalizeH="0" baseline="0">
                          <a:ln>
                            <a:noFill/>
                          </a:ln>
                          <a:solidFill>
                            <a:srgbClr val="FF0000"/>
                          </a:solidFill>
                          <a:effectLst/>
                          <a:latin typeface="Courier New" charset="0"/>
                          <a:ea typeface="ＭＳ Ｐゴシック" charset="0"/>
                        </a:rPr>
                        <a:t>t g a c c</a:t>
                      </a:r>
                      <a:r>
                        <a:rPr kumimoji="0" lang="en-US" sz="1800" b="0" i="0" u="none" strike="noStrike" cap="none" normalizeH="0" baseline="0">
                          <a:ln>
                            <a:noFill/>
                          </a:ln>
                          <a:solidFill>
                            <a:schemeClr val="tx1"/>
                          </a:solidFill>
                          <a:effectLst/>
                          <a:latin typeface="Courier New" charset="0"/>
                          <a:ea typeface="ＭＳ Ｐゴシック" charset="0"/>
                        </a:rPr>
                        <a:t> c 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TERT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t t </a:t>
                      </a:r>
                      <a:r>
                        <a:rPr kumimoji="0" lang="en-US" sz="1800" b="0" i="0" u="none" strike="noStrike" cap="none" normalizeH="0" baseline="0">
                          <a:ln>
                            <a:noFill/>
                          </a:ln>
                          <a:solidFill>
                            <a:srgbClr val="FF0000"/>
                          </a:solidFill>
                          <a:effectLst/>
                          <a:latin typeface="Courier New" charset="0"/>
                          <a:ea typeface="ＭＳ Ｐゴシック" charset="0"/>
                        </a:rPr>
                        <a:t>g g t c a</a:t>
                      </a:r>
                      <a:r>
                        <a:rPr kumimoji="0" lang="en-US" sz="1800" b="0" i="0" u="none" strike="noStrike" cap="none" normalizeH="0" baseline="0">
                          <a:ln>
                            <a:noFill/>
                          </a:ln>
                          <a:solidFill>
                            <a:schemeClr val="tx1"/>
                          </a:solidFill>
                          <a:effectLst/>
                          <a:latin typeface="Courier New" charset="0"/>
                          <a:ea typeface="ＭＳ Ｐゴシック" charset="0"/>
                        </a:rPr>
                        <a:t> g g c </a:t>
                      </a:r>
                      <a:r>
                        <a:rPr kumimoji="0" lang="en-US" sz="1800" b="0" i="0" u="none" strike="noStrike" cap="none" normalizeH="0" baseline="0">
                          <a:ln>
                            <a:noFill/>
                          </a:ln>
                          <a:solidFill>
                            <a:srgbClr val="FF0000"/>
                          </a:solidFill>
                          <a:effectLst/>
                          <a:latin typeface="Courier New" charset="0"/>
                          <a:ea typeface="ＭＳ Ｐゴシック" charset="0"/>
                        </a:rPr>
                        <a:t>t g a t c</a:t>
                      </a:r>
                      <a:r>
                        <a:rPr kumimoji="0" lang="en-US" sz="1800" b="0" i="0" u="none" strike="noStrike" cap="none" normalizeH="0" baseline="0">
                          <a:ln>
                            <a:noFill/>
                          </a:ln>
                          <a:solidFill>
                            <a:schemeClr val="tx1"/>
                          </a:solidFill>
                          <a:effectLst/>
                          <a:latin typeface="Courier New" charset="0"/>
                          <a:ea typeface="ＭＳ Ｐゴシック" charset="0"/>
                        </a:rPr>
                        <a:t> t c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Oxytocin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g c </a:t>
                      </a:r>
                      <a:r>
                        <a:rPr kumimoji="0" lang="en-US" sz="1800" b="0" i="0" u="none" strike="noStrike" cap="none" normalizeH="0" baseline="0">
                          <a:ln>
                            <a:noFill/>
                          </a:ln>
                          <a:solidFill>
                            <a:srgbClr val="FF0000"/>
                          </a:solidFill>
                          <a:effectLst/>
                          <a:latin typeface="Courier New" charset="0"/>
                          <a:ea typeface="ＭＳ Ｐゴシック" charset="0"/>
                        </a:rPr>
                        <a:t>g g t g a</a:t>
                      </a:r>
                      <a:r>
                        <a:rPr kumimoji="0" lang="en-US" sz="1800" b="0" i="0" u="none" strike="noStrike" cap="none" normalizeH="0" baseline="0">
                          <a:ln>
                            <a:noFill/>
                          </a:ln>
                          <a:solidFill>
                            <a:schemeClr val="tx1"/>
                          </a:solidFill>
                          <a:effectLst/>
                          <a:latin typeface="Courier New" charset="0"/>
                          <a:ea typeface="ＭＳ Ｐゴシック" charset="0"/>
                        </a:rPr>
                        <a:t> c c t </a:t>
                      </a:r>
                      <a:r>
                        <a:rPr kumimoji="0" lang="en-US" sz="1800" b="0" i="0" u="none" strike="noStrike" cap="none" normalizeH="0" baseline="0">
                          <a:ln>
                            <a:noFill/>
                          </a:ln>
                          <a:solidFill>
                            <a:srgbClr val="FF0000"/>
                          </a:solidFill>
                          <a:effectLst/>
                          <a:latin typeface="Courier New" charset="0"/>
                          <a:ea typeface="ＭＳ Ｐゴシック" charset="0"/>
                        </a:rPr>
                        <a:t>t g a c c</a:t>
                      </a:r>
                      <a:r>
                        <a:rPr kumimoji="0" lang="en-US" sz="1800" b="0" i="0" u="none" strike="noStrike" cap="none" normalizeH="0" baseline="0">
                          <a:ln>
                            <a:noFill/>
                          </a:ln>
                          <a:solidFill>
                            <a:schemeClr val="tx1"/>
                          </a:solidFill>
                          <a:effectLst/>
                          <a:latin typeface="Courier New" charset="0"/>
                          <a:ea typeface="ＭＳ Ｐゴシック" charset="0"/>
                        </a:rPr>
                        <a:t> c c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Lactoferrin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c a </a:t>
                      </a:r>
                      <a:r>
                        <a:rPr kumimoji="0" lang="en-US" sz="1800" b="0" i="0" u="none" strike="noStrike" cap="none" normalizeH="0" baseline="0">
                          <a:ln>
                            <a:noFill/>
                          </a:ln>
                          <a:solidFill>
                            <a:srgbClr val="FF0000"/>
                          </a:solidFill>
                          <a:effectLst/>
                          <a:latin typeface="Courier New" charset="0"/>
                          <a:ea typeface="ＭＳ Ｐゴシック" charset="0"/>
                        </a:rPr>
                        <a:t>g g t c a</a:t>
                      </a:r>
                      <a:r>
                        <a:rPr kumimoji="0" lang="en-US" sz="1800" b="0" i="0" u="none" strike="noStrike" cap="none" normalizeH="0" baseline="0">
                          <a:ln>
                            <a:noFill/>
                          </a:ln>
                          <a:solidFill>
                            <a:schemeClr val="tx1"/>
                          </a:solidFill>
                          <a:effectLst/>
                          <a:latin typeface="Courier New" charset="0"/>
                          <a:ea typeface="ＭＳ Ｐゴシック" charset="0"/>
                        </a:rPr>
                        <a:t> a g g </a:t>
                      </a:r>
                      <a:r>
                        <a:rPr kumimoji="0" lang="en-US" sz="1800" b="0" i="0" u="none" strike="noStrike" cap="none" normalizeH="0" baseline="0">
                          <a:ln>
                            <a:noFill/>
                          </a:ln>
                          <a:solidFill>
                            <a:srgbClr val="FF0000"/>
                          </a:solidFill>
                          <a:effectLst/>
                          <a:latin typeface="Courier New" charset="0"/>
                          <a:ea typeface="ＭＳ Ｐゴシック" charset="0"/>
                        </a:rPr>
                        <a:t>c g a t c</a:t>
                      </a:r>
                      <a:r>
                        <a:rPr kumimoji="0" lang="en-US" sz="1800" b="0" i="0" u="none" strike="noStrike" cap="none" normalizeH="0" baseline="0">
                          <a:ln>
                            <a:noFill/>
                          </a:ln>
                          <a:solidFill>
                            <a:schemeClr val="tx1"/>
                          </a:solidFill>
                          <a:effectLst/>
                          <a:latin typeface="Courier New" charset="0"/>
                          <a:ea typeface="ＭＳ Ｐゴシック" charset="0"/>
                        </a:rPr>
                        <a:t> t 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Angiotensin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t a </a:t>
                      </a:r>
                      <a:r>
                        <a:rPr kumimoji="0" lang="en-US" sz="1800" b="0" i="0" u="none" strike="noStrike" cap="none" normalizeH="0" baseline="0">
                          <a:ln>
                            <a:noFill/>
                          </a:ln>
                          <a:solidFill>
                            <a:srgbClr val="FF0000"/>
                          </a:solidFill>
                          <a:effectLst/>
                          <a:latin typeface="Courier New" charset="0"/>
                          <a:ea typeface="ＭＳ Ｐゴシック" charset="0"/>
                        </a:rPr>
                        <a:t>g g g c a</a:t>
                      </a:r>
                      <a:r>
                        <a:rPr kumimoji="0" lang="en-US" sz="1800" b="0" i="0" u="none" strike="noStrike" cap="none" normalizeH="0" baseline="0">
                          <a:ln>
                            <a:noFill/>
                          </a:ln>
                          <a:solidFill>
                            <a:schemeClr val="tx1"/>
                          </a:solidFill>
                          <a:effectLst/>
                          <a:latin typeface="Courier New" charset="0"/>
                          <a:ea typeface="ＭＳ Ｐゴシック" charset="0"/>
                        </a:rPr>
                        <a:t> t c g </a:t>
                      </a:r>
                      <a:r>
                        <a:rPr kumimoji="0" lang="en-US" sz="1800" b="0" i="0" u="none" strike="noStrike" cap="none" normalizeH="0" baseline="0">
                          <a:ln>
                            <a:noFill/>
                          </a:ln>
                          <a:solidFill>
                            <a:srgbClr val="FF0000"/>
                          </a:solidFill>
                          <a:effectLst/>
                          <a:latin typeface="Courier New" charset="0"/>
                          <a:ea typeface="ＭＳ Ｐゴシック" charset="0"/>
                        </a:rPr>
                        <a:t>t g a c c</a:t>
                      </a:r>
                      <a:r>
                        <a:rPr kumimoji="0" lang="en-US" sz="1800" b="0" i="0" u="none" strike="noStrike" cap="none" normalizeH="0" baseline="0">
                          <a:ln>
                            <a:noFill/>
                          </a:ln>
                          <a:solidFill>
                            <a:schemeClr val="tx1"/>
                          </a:solidFill>
                          <a:effectLst/>
                          <a:latin typeface="Courier New" charset="0"/>
                          <a:ea typeface="ＭＳ Ｐゴシック" charset="0"/>
                        </a:rPr>
                        <a:t> c 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VEGF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a t </a:t>
                      </a:r>
                      <a:r>
                        <a:rPr kumimoji="0" lang="en-US" sz="1800" b="0" i="0" u="none" strike="noStrike" cap="none" normalizeH="0" baseline="0">
                          <a:ln>
                            <a:noFill/>
                          </a:ln>
                          <a:solidFill>
                            <a:srgbClr val="FF0000"/>
                          </a:solidFill>
                          <a:effectLst/>
                          <a:latin typeface="Courier New" charset="0"/>
                          <a:ea typeface="ＭＳ Ｐゴシック" charset="0"/>
                        </a:rPr>
                        <a:t>a a t c a</a:t>
                      </a:r>
                      <a:r>
                        <a:rPr kumimoji="0" lang="en-US" sz="1800" b="0" i="0" u="none" strike="noStrike" cap="none" normalizeH="0" baseline="0">
                          <a:ln>
                            <a:noFill/>
                          </a:ln>
                          <a:solidFill>
                            <a:schemeClr val="tx1"/>
                          </a:solidFill>
                          <a:effectLst/>
                          <a:latin typeface="Courier New" charset="0"/>
                          <a:ea typeface="ＭＳ Ｐゴシック" charset="0"/>
                        </a:rPr>
                        <a:t> g a c </a:t>
                      </a:r>
                      <a:r>
                        <a:rPr kumimoji="0" lang="en-US" sz="1800" b="0" i="0" u="none" strike="noStrike" cap="none" normalizeH="0" baseline="0">
                          <a:ln>
                            <a:noFill/>
                          </a:ln>
                          <a:solidFill>
                            <a:srgbClr val="FF0000"/>
                          </a:solidFill>
                          <a:effectLst/>
                          <a:latin typeface="Courier New" charset="0"/>
                          <a:ea typeface="ＭＳ Ｐゴシック" charset="0"/>
                        </a:rPr>
                        <a:t>t g a c t</a:t>
                      </a:r>
                      <a:r>
                        <a:rPr kumimoji="0" lang="en-US" sz="1800" b="0" i="0" u="none" strike="noStrike" cap="none" normalizeH="0" baseline="0">
                          <a:ln>
                            <a:noFill/>
                          </a:ln>
                          <a:solidFill>
                            <a:schemeClr val="tx1"/>
                          </a:solidFill>
                          <a:effectLst/>
                          <a:latin typeface="Courier New" charset="0"/>
                          <a:ea typeface="ＭＳ Ｐゴシック" charset="0"/>
                        </a:rPr>
                        <a:t> g 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0020" name="Text Box 36"/>
          <p:cNvSpPr txBox="1">
            <a:spLocks noChangeArrowheads="1"/>
          </p:cNvSpPr>
          <p:nvPr/>
        </p:nvSpPr>
        <p:spPr bwMode="auto">
          <a:xfrm>
            <a:off x="1600200" y="3200400"/>
            <a:ext cx="3106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(estrogen response element)</a:t>
            </a:r>
          </a:p>
        </p:txBody>
      </p:sp>
    </p:spTree>
    <p:extLst>
      <p:ext uri="{BB962C8B-B14F-4D97-AF65-F5344CB8AC3E}">
        <p14:creationId xmlns:p14="http://schemas.microsoft.com/office/powerpoint/2010/main" val="29511511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34" name="Group 2"/>
          <p:cNvGraphicFramePr>
            <a:graphicFrameLocks noGrp="1"/>
          </p:cNvGraphicFramePr>
          <p:nvPr>
            <p:ph type="tbl" idx="4294967295"/>
          </p:nvPr>
        </p:nvGraphicFramePr>
        <p:xfrm>
          <a:off x="457200" y="3810000"/>
          <a:ext cx="8229600" cy="2697165"/>
        </p:xfrm>
        <a:graphic>
          <a:graphicData uri="http://schemas.openxmlformats.org/drawingml/2006/table">
            <a:tbl>
              <a:tblPr/>
              <a:tblGrid>
                <a:gridCol w="2209800"/>
                <a:gridCol w="6019800"/>
              </a:tblGrid>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Gene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rPr>
                        <a:t>ERE Sequence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Efp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a g </a:t>
                      </a:r>
                      <a:r>
                        <a:rPr kumimoji="0" lang="en-US" sz="1800" b="0" i="0" u="none" strike="noStrike" cap="none" normalizeH="0" baseline="0">
                          <a:ln>
                            <a:noFill/>
                          </a:ln>
                          <a:solidFill>
                            <a:srgbClr val="FF0000"/>
                          </a:solidFill>
                          <a:effectLst/>
                          <a:latin typeface="Courier New" charset="0"/>
                          <a:ea typeface="ＭＳ Ｐゴシック" charset="0"/>
                        </a:rPr>
                        <a:t>g g t c a</a:t>
                      </a:r>
                      <a:r>
                        <a:rPr kumimoji="0" lang="en-US" sz="1800" b="0" i="0" u="none" strike="noStrike" cap="none" normalizeH="0" baseline="0">
                          <a:ln>
                            <a:noFill/>
                          </a:ln>
                          <a:solidFill>
                            <a:schemeClr val="tx1"/>
                          </a:solidFill>
                          <a:effectLst/>
                          <a:latin typeface="Courier New" charset="0"/>
                          <a:ea typeface="ＭＳ Ｐゴシック" charset="0"/>
                        </a:rPr>
                        <a:t> t g g </a:t>
                      </a:r>
                      <a:r>
                        <a:rPr kumimoji="0" lang="en-US" sz="1800" b="0" i="0" u="none" strike="noStrike" cap="none" normalizeH="0" baseline="0">
                          <a:ln>
                            <a:noFill/>
                          </a:ln>
                          <a:solidFill>
                            <a:srgbClr val="FF0000"/>
                          </a:solidFill>
                          <a:effectLst/>
                          <a:latin typeface="Courier New" charset="0"/>
                          <a:ea typeface="ＭＳ Ｐゴシック" charset="0"/>
                        </a:rPr>
                        <a:t>t g a c c</a:t>
                      </a:r>
                      <a:r>
                        <a:rPr kumimoji="0" lang="en-US" sz="1800" b="0" i="0" u="none" strike="noStrike" cap="none" normalizeH="0" baseline="0">
                          <a:ln>
                            <a:noFill/>
                          </a:ln>
                          <a:solidFill>
                            <a:schemeClr val="tx1"/>
                          </a:solidFill>
                          <a:effectLst/>
                          <a:latin typeface="Courier New" charset="0"/>
                          <a:ea typeface="ＭＳ Ｐゴシック" charset="0"/>
                        </a:rPr>
                        <a:t> c 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TERT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t t </a:t>
                      </a:r>
                      <a:r>
                        <a:rPr kumimoji="0" lang="en-US" sz="1800" b="0" i="0" u="none" strike="noStrike" cap="none" normalizeH="0" baseline="0">
                          <a:ln>
                            <a:noFill/>
                          </a:ln>
                          <a:solidFill>
                            <a:srgbClr val="FF0000"/>
                          </a:solidFill>
                          <a:effectLst/>
                          <a:latin typeface="Courier New" charset="0"/>
                          <a:ea typeface="ＭＳ Ｐゴシック" charset="0"/>
                        </a:rPr>
                        <a:t>g g t c a</a:t>
                      </a:r>
                      <a:r>
                        <a:rPr kumimoji="0" lang="en-US" sz="1800" b="0" i="0" u="none" strike="noStrike" cap="none" normalizeH="0" baseline="0">
                          <a:ln>
                            <a:noFill/>
                          </a:ln>
                          <a:solidFill>
                            <a:schemeClr val="tx1"/>
                          </a:solidFill>
                          <a:effectLst/>
                          <a:latin typeface="Courier New" charset="0"/>
                          <a:ea typeface="ＭＳ Ｐゴシック" charset="0"/>
                        </a:rPr>
                        <a:t> g g c </a:t>
                      </a:r>
                      <a:r>
                        <a:rPr kumimoji="0" lang="en-US" sz="1800" b="0" i="0" u="none" strike="noStrike" cap="none" normalizeH="0" baseline="0">
                          <a:ln>
                            <a:noFill/>
                          </a:ln>
                          <a:solidFill>
                            <a:srgbClr val="FF0000"/>
                          </a:solidFill>
                          <a:effectLst/>
                          <a:latin typeface="Courier New" charset="0"/>
                          <a:ea typeface="ＭＳ Ｐゴシック" charset="0"/>
                        </a:rPr>
                        <a:t>t g a t c</a:t>
                      </a:r>
                      <a:r>
                        <a:rPr kumimoji="0" lang="en-US" sz="1800" b="0" i="0" u="none" strike="noStrike" cap="none" normalizeH="0" baseline="0">
                          <a:ln>
                            <a:noFill/>
                          </a:ln>
                          <a:solidFill>
                            <a:schemeClr val="tx1"/>
                          </a:solidFill>
                          <a:effectLst/>
                          <a:latin typeface="Courier New" charset="0"/>
                          <a:ea typeface="ＭＳ Ｐゴシック" charset="0"/>
                        </a:rPr>
                        <a:t> t c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Oxytocin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g c </a:t>
                      </a:r>
                      <a:r>
                        <a:rPr kumimoji="0" lang="en-US" sz="1800" b="0" i="0" u="none" strike="noStrike" cap="none" normalizeH="0" baseline="0">
                          <a:ln>
                            <a:noFill/>
                          </a:ln>
                          <a:solidFill>
                            <a:srgbClr val="FF0000"/>
                          </a:solidFill>
                          <a:effectLst/>
                          <a:latin typeface="Courier New" charset="0"/>
                          <a:ea typeface="ＭＳ Ｐゴシック" charset="0"/>
                        </a:rPr>
                        <a:t>g g t g a</a:t>
                      </a:r>
                      <a:r>
                        <a:rPr kumimoji="0" lang="en-US" sz="1800" b="0" i="0" u="none" strike="noStrike" cap="none" normalizeH="0" baseline="0">
                          <a:ln>
                            <a:noFill/>
                          </a:ln>
                          <a:solidFill>
                            <a:schemeClr val="tx1"/>
                          </a:solidFill>
                          <a:effectLst/>
                          <a:latin typeface="Courier New" charset="0"/>
                          <a:ea typeface="ＭＳ Ｐゴシック" charset="0"/>
                        </a:rPr>
                        <a:t> c c t </a:t>
                      </a:r>
                      <a:r>
                        <a:rPr kumimoji="0" lang="en-US" sz="1800" b="0" i="0" u="none" strike="noStrike" cap="none" normalizeH="0" baseline="0">
                          <a:ln>
                            <a:noFill/>
                          </a:ln>
                          <a:solidFill>
                            <a:srgbClr val="FF0000"/>
                          </a:solidFill>
                          <a:effectLst/>
                          <a:latin typeface="Courier New" charset="0"/>
                          <a:ea typeface="ＭＳ Ｐゴシック" charset="0"/>
                        </a:rPr>
                        <a:t>t g a c c</a:t>
                      </a:r>
                      <a:r>
                        <a:rPr kumimoji="0" lang="en-US" sz="1800" b="0" i="0" u="none" strike="noStrike" cap="none" normalizeH="0" baseline="0">
                          <a:ln>
                            <a:noFill/>
                          </a:ln>
                          <a:solidFill>
                            <a:schemeClr val="tx1"/>
                          </a:solidFill>
                          <a:effectLst/>
                          <a:latin typeface="Courier New" charset="0"/>
                          <a:ea typeface="ＭＳ Ｐゴシック" charset="0"/>
                        </a:rPr>
                        <a:t> c c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Lactoferrin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c a </a:t>
                      </a:r>
                      <a:r>
                        <a:rPr kumimoji="0" lang="en-US" sz="1800" b="0" i="0" u="none" strike="noStrike" cap="none" normalizeH="0" baseline="0">
                          <a:ln>
                            <a:noFill/>
                          </a:ln>
                          <a:solidFill>
                            <a:srgbClr val="FF0000"/>
                          </a:solidFill>
                          <a:effectLst/>
                          <a:latin typeface="Courier New" charset="0"/>
                          <a:ea typeface="ＭＳ Ｐゴシック" charset="0"/>
                        </a:rPr>
                        <a:t>g g t c a</a:t>
                      </a:r>
                      <a:r>
                        <a:rPr kumimoji="0" lang="en-US" sz="1800" b="0" i="0" u="none" strike="noStrike" cap="none" normalizeH="0" baseline="0">
                          <a:ln>
                            <a:noFill/>
                          </a:ln>
                          <a:solidFill>
                            <a:schemeClr val="tx1"/>
                          </a:solidFill>
                          <a:effectLst/>
                          <a:latin typeface="Courier New" charset="0"/>
                          <a:ea typeface="ＭＳ Ｐゴシック" charset="0"/>
                        </a:rPr>
                        <a:t> a g g </a:t>
                      </a:r>
                      <a:r>
                        <a:rPr kumimoji="0" lang="en-US" sz="1800" b="0" i="0" u="none" strike="noStrike" cap="none" normalizeH="0" baseline="0">
                          <a:ln>
                            <a:noFill/>
                          </a:ln>
                          <a:solidFill>
                            <a:srgbClr val="FF0000"/>
                          </a:solidFill>
                          <a:effectLst/>
                          <a:latin typeface="Courier New" charset="0"/>
                          <a:ea typeface="ＭＳ Ｐゴシック" charset="0"/>
                        </a:rPr>
                        <a:t>c g a t c</a:t>
                      </a:r>
                      <a:r>
                        <a:rPr kumimoji="0" lang="en-US" sz="1800" b="0" i="0" u="none" strike="noStrike" cap="none" normalizeH="0" baseline="0">
                          <a:ln>
                            <a:noFill/>
                          </a:ln>
                          <a:solidFill>
                            <a:schemeClr val="tx1"/>
                          </a:solidFill>
                          <a:effectLst/>
                          <a:latin typeface="Courier New" charset="0"/>
                          <a:ea typeface="ＭＳ Ｐゴシック" charset="0"/>
                        </a:rPr>
                        <a:t> t 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Angiotensin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t a </a:t>
                      </a:r>
                      <a:r>
                        <a:rPr kumimoji="0" lang="en-US" sz="1800" b="0" i="0" u="none" strike="noStrike" cap="none" normalizeH="0" baseline="0">
                          <a:ln>
                            <a:noFill/>
                          </a:ln>
                          <a:solidFill>
                            <a:srgbClr val="FF0000"/>
                          </a:solidFill>
                          <a:effectLst/>
                          <a:latin typeface="Courier New" charset="0"/>
                          <a:ea typeface="ＭＳ Ｐゴシック" charset="0"/>
                        </a:rPr>
                        <a:t>g g g c a</a:t>
                      </a:r>
                      <a:r>
                        <a:rPr kumimoji="0" lang="en-US" sz="1800" b="0" i="0" u="none" strike="noStrike" cap="none" normalizeH="0" baseline="0">
                          <a:ln>
                            <a:noFill/>
                          </a:ln>
                          <a:solidFill>
                            <a:schemeClr val="tx1"/>
                          </a:solidFill>
                          <a:effectLst/>
                          <a:latin typeface="Courier New" charset="0"/>
                          <a:ea typeface="ＭＳ Ｐゴシック" charset="0"/>
                        </a:rPr>
                        <a:t> t c g </a:t>
                      </a:r>
                      <a:r>
                        <a:rPr kumimoji="0" lang="en-US" sz="1800" b="0" i="0" u="none" strike="noStrike" cap="none" normalizeH="0" baseline="0">
                          <a:ln>
                            <a:noFill/>
                          </a:ln>
                          <a:solidFill>
                            <a:srgbClr val="FF0000"/>
                          </a:solidFill>
                          <a:effectLst/>
                          <a:latin typeface="Courier New" charset="0"/>
                          <a:ea typeface="ＭＳ Ｐゴシック" charset="0"/>
                        </a:rPr>
                        <a:t>t g a c c</a:t>
                      </a:r>
                      <a:r>
                        <a:rPr kumimoji="0" lang="en-US" sz="1800" b="0" i="0" u="none" strike="noStrike" cap="none" normalizeH="0" baseline="0">
                          <a:ln>
                            <a:noFill/>
                          </a:ln>
                          <a:solidFill>
                            <a:schemeClr val="tx1"/>
                          </a:solidFill>
                          <a:effectLst/>
                          <a:latin typeface="Courier New" charset="0"/>
                          <a:ea typeface="ＭＳ Ｐゴシック" charset="0"/>
                        </a:rPr>
                        <a:t> c 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rPr>
                        <a:t>VEGF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urier New" charset="0"/>
                          <a:ea typeface="ＭＳ Ｐゴシック" charset="0"/>
                        </a:rPr>
                        <a:t>… a t </a:t>
                      </a:r>
                      <a:r>
                        <a:rPr kumimoji="0" lang="en-US" sz="1800" b="0" i="0" u="none" strike="noStrike" cap="none" normalizeH="0" baseline="0">
                          <a:ln>
                            <a:noFill/>
                          </a:ln>
                          <a:solidFill>
                            <a:srgbClr val="FF0000"/>
                          </a:solidFill>
                          <a:effectLst/>
                          <a:latin typeface="Courier New" charset="0"/>
                          <a:ea typeface="ＭＳ Ｐゴシック" charset="0"/>
                        </a:rPr>
                        <a:t>a a t c a</a:t>
                      </a:r>
                      <a:r>
                        <a:rPr kumimoji="0" lang="en-US" sz="1800" b="0" i="0" u="none" strike="noStrike" cap="none" normalizeH="0" baseline="0">
                          <a:ln>
                            <a:noFill/>
                          </a:ln>
                          <a:solidFill>
                            <a:schemeClr val="tx1"/>
                          </a:solidFill>
                          <a:effectLst/>
                          <a:latin typeface="Courier New" charset="0"/>
                          <a:ea typeface="ＭＳ Ｐゴシック" charset="0"/>
                        </a:rPr>
                        <a:t> g a c </a:t>
                      </a:r>
                      <a:r>
                        <a:rPr kumimoji="0" lang="en-US" sz="1800" b="0" i="0" u="none" strike="noStrike" cap="none" normalizeH="0" baseline="0">
                          <a:ln>
                            <a:noFill/>
                          </a:ln>
                          <a:solidFill>
                            <a:srgbClr val="FF0000"/>
                          </a:solidFill>
                          <a:effectLst/>
                          <a:latin typeface="Courier New" charset="0"/>
                          <a:ea typeface="ＭＳ Ｐゴシック" charset="0"/>
                        </a:rPr>
                        <a:t>t g a c t</a:t>
                      </a:r>
                      <a:r>
                        <a:rPr kumimoji="0" lang="en-US" sz="1800" b="0" i="0" u="none" strike="noStrike" cap="none" normalizeH="0" baseline="0">
                          <a:ln>
                            <a:noFill/>
                          </a:ln>
                          <a:solidFill>
                            <a:schemeClr val="tx1"/>
                          </a:solidFill>
                          <a:effectLst/>
                          <a:latin typeface="Courier New" charset="0"/>
                          <a:ea typeface="ＭＳ Ｐゴシック" charset="0"/>
                        </a:rPr>
                        <a:t> g 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2060" name="Rectangle 28"/>
          <p:cNvSpPr>
            <a:spLocks noChangeArrowheads="1"/>
          </p:cNvSpPr>
          <p:nvPr/>
        </p:nvSpPr>
        <p:spPr bwMode="auto">
          <a:xfrm>
            <a:off x="228600" y="1147763"/>
            <a:ext cx="86883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z="2400">
                <a:cs typeface="ＭＳ Ｐゴシック" charset="0"/>
              </a:rPr>
              <a:t>How can we mathematically describe binding site preferences?</a:t>
            </a:r>
          </a:p>
        </p:txBody>
      </p:sp>
    </p:spTree>
    <p:extLst>
      <p:ext uri="{BB962C8B-B14F-4D97-AF65-F5344CB8AC3E}">
        <p14:creationId xmlns:p14="http://schemas.microsoft.com/office/powerpoint/2010/main" val="30075190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381000" y="350660"/>
            <a:ext cx="8429625" cy="1401940"/>
          </a:xfrm>
        </p:spPr>
        <p:txBody>
          <a:bodyPr>
            <a:normAutofit fontScale="90000"/>
          </a:bodyPr>
          <a:lstStyle/>
          <a:p>
            <a:r>
              <a:rPr lang="en-US" sz="3200" dirty="0"/>
              <a:t>A Probability </a:t>
            </a:r>
            <a:r>
              <a:rPr lang="en-US" sz="3200" dirty="0" smtClean="0"/>
              <a:t>Matrix</a:t>
            </a:r>
            <a:br>
              <a:rPr lang="en-US" sz="3200" dirty="0" smtClean="0"/>
            </a:br>
            <a:r>
              <a:rPr lang="en-US" sz="3200" dirty="0" smtClean="0"/>
              <a:t>(</a:t>
            </a:r>
            <a:r>
              <a:rPr lang="en-US" sz="3200" dirty="0"/>
              <a:t>PWM, PSSM)</a:t>
            </a:r>
            <a:br>
              <a:rPr lang="en-US" sz="3200" dirty="0"/>
            </a:br>
            <a:r>
              <a:rPr lang="en-US" sz="2400" dirty="0"/>
              <a:t>[</a:t>
            </a:r>
            <a:r>
              <a:rPr lang="en-US" sz="2400" u="sng" dirty="0"/>
              <a:t>P</a:t>
            </a:r>
            <a:r>
              <a:rPr lang="en-US" sz="2400" dirty="0"/>
              <a:t>osition </a:t>
            </a:r>
            <a:r>
              <a:rPr lang="en-US" sz="2400" u="sng" dirty="0"/>
              <a:t>W</a:t>
            </a:r>
            <a:r>
              <a:rPr lang="en-US" sz="2400" dirty="0"/>
              <a:t>eight </a:t>
            </a:r>
            <a:r>
              <a:rPr lang="en-US" sz="2400" u="sng" dirty="0"/>
              <a:t>M</a:t>
            </a:r>
            <a:r>
              <a:rPr lang="en-US" sz="2400" dirty="0"/>
              <a:t>atrix, </a:t>
            </a:r>
            <a:r>
              <a:rPr lang="en-US" sz="2400" u="sng" dirty="0"/>
              <a:t>P</a:t>
            </a:r>
            <a:r>
              <a:rPr lang="en-US" sz="2400" dirty="0"/>
              <a:t>osition-</a:t>
            </a:r>
            <a:r>
              <a:rPr lang="en-US" sz="2400" u="sng" dirty="0"/>
              <a:t>S</a:t>
            </a:r>
            <a:r>
              <a:rPr lang="en-US" sz="2400" dirty="0"/>
              <a:t>pecific </a:t>
            </a:r>
            <a:r>
              <a:rPr lang="en-US" sz="2400" u="sng" dirty="0"/>
              <a:t>S</a:t>
            </a:r>
            <a:r>
              <a:rPr lang="en-US" sz="2400" dirty="0"/>
              <a:t>coring </a:t>
            </a:r>
            <a:r>
              <a:rPr lang="en-US" sz="2400" u="sng" dirty="0"/>
              <a:t>M</a:t>
            </a:r>
            <a:r>
              <a:rPr lang="en-US" sz="2400" dirty="0"/>
              <a:t>atrix]</a:t>
            </a:r>
            <a:endParaRPr lang="en-US" dirty="0"/>
          </a:p>
        </p:txBody>
      </p:sp>
      <p:graphicFrame>
        <p:nvGraphicFramePr>
          <p:cNvPr id="174083" name="Group 3"/>
          <p:cNvGraphicFramePr>
            <a:graphicFrameLocks noGrp="1"/>
          </p:cNvGraphicFramePr>
          <p:nvPr>
            <p:ph type="tbl" idx="1"/>
          </p:nvPr>
        </p:nvGraphicFramePr>
        <p:xfrm>
          <a:off x="381000" y="1905000"/>
          <a:ext cx="7772400" cy="4114801"/>
        </p:xfrm>
        <a:graphic>
          <a:graphicData uri="http://schemas.openxmlformats.org/drawingml/2006/table">
            <a:tbl>
              <a:tblPr/>
              <a:tblGrid>
                <a:gridCol w="1109663"/>
                <a:gridCol w="1111250"/>
                <a:gridCol w="1109662"/>
                <a:gridCol w="1111250"/>
                <a:gridCol w="1109663"/>
                <a:gridCol w="1111250"/>
                <a:gridCol w="1109662"/>
              </a:tblGrid>
              <a:tr h="822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1</a:t>
                      </a: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2</a:t>
                      </a: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3</a:t>
                      </a: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4</a:t>
                      </a: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5</a:t>
                      </a: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6</a:t>
                      </a:r>
                    </a:p>
                  </a:txBody>
                  <a:tcPr anchor="ct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ＭＳ Ｐゴシック" charset="0"/>
                        </a:rPr>
                        <a:t>A</a:t>
                      </a:r>
                    </a:p>
                  </a:txBody>
                  <a:tcPr anchor="ct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0.85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0.85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0.85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C</a:t>
                      </a:r>
                    </a:p>
                  </a:txBody>
                  <a:tcPr anchor="ct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G</a:t>
                      </a:r>
                    </a:p>
                  </a:txBody>
                  <a:tcPr anchor="ct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0.025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T</a:t>
                      </a:r>
                    </a:p>
                  </a:txBody>
                  <a:tcPr anchor="ct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rPr>
                        <a:t>0.85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rPr>
                        <a:t>0.25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0"/>
                        </a:rPr>
                        <a:t>0.03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999731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r>
              <a:rPr lang="en-US"/>
              <a:t>TBP binding site</a:t>
            </a:r>
            <a:br>
              <a:rPr lang="en-US"/>
            </a:br>
            <a:r>
              <a:rPr lang="en-US" sz="2800"/>
              <a:t>(TATA-box)</a:t>
            </a:r>
            <a:endParaRPr lang="en-US"/>
          </a:p>
        </p:txBody>
      </p:sp>
      <p:pic>
        <p:nvPicPr>
          <p:cNvPr id="176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89200"/>
            <a:ext cx="762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132" name="Rectangle 4"/>
          <p:cNvSpPr>
            <a:spLocks noChangeArrowheads="1"/>
          </p:cNvSpPr>
          <p:nvPr/>
        </p:nvSpPr>
        <p:spPr bwMode="auto">
          <a:xfrm>
            <a:off x="1981200" y="6246813"/>
            <a:ext cx="5343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From JASPAR database: http://jaspar.genereg.net/</a:t>
            </a:r>
          </a:p>
        </p:txBody>
      </p:sp>
    </p:spTree>
    <p:extLst>
      <p:ext uri="{BB962C8B-B14F-4D97-AF65-F5344CB8AC3E}">
        <p14:creationId xmlns:p14="http://schemas.microsoft.com/office/powerpoint/2010/main" val="35973688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274638"/>
            <a:ext cx="8229600" cy="728662"/>
          </a:xfrm>
        </p:spPr>
        <p:txBody>
          <a:bodyPr/>
          <a:lstStyle/>
          <a:p>
            <a:r>
              <a:rPr lang="en-US" sz="4000"/>
              <a:t>Sequence Logos</a:t>
            </a:r>
          </a:p>
        </p:txBody>
      </p:sp>
      <p:sp>
        <p:nvSpPr>
          <p:cNvPr id="178179" name="Rectangle 3"/>
          <p:cNvSpPr>
            <a:spLocks noGrp="1" noChangeArrowheads="1"/>
          </p:cNvSpPr>
          <p:nvPr>
            <p:ph type="body" idx="1"/>
          </p:nvPr>
        </p:nvSpPr>
        <p:spPr>
          <a:xfrm>
            <a:off x="457200" y="1111250"/>
            <a:ext cx="8229600" cy="5014913"/>
          </a:xfrm>
        </p:spPr>
        <p:txBody>
          <a:bodyPr/>
          <a:lstStyle/>
          <a:p>
            <a:pPr>
              <a:lnSpc>
                <a:spcPct val="80000"/>
              </a:lnSpc>
            </a:pPr>
            <a:r>
              <a:rPr lang="en-US" sz="2000"/>
              <a:t>Sequence logos are a graphical representation of an amino acid or nucleic acid multiple sequence alignment developed by Tom Schneider and Mike Stephens. </a:t>
            </a:r>
          </a:p>
          <a:p>
            <a:pPr>
              <a:lnSpc>
                <a:spcPct val="80000"/>
              </a:lnSpc>
            </a:pPr>
            <a:r>
              <a:rPr lang="en-US" sz="2000"/>
              <a:t>Each logo consists of stacks of symbols, one stack for each position in the sequence. The overall height of the stack indicates the information at that position, while the height of symbols within the stack indicates the relative frequency of each amino or nucleic acid at that position. </a:t>
            </a:r>
          </a:p>
          <a:p>
            <a:pPr>
              <a:lnSpc>
                <a:spcPct val="80000"/>
              </a:lnSpc>
            </a:pPr>
            <a:r>
              <a:rPr lang="en-US" sz="2000"/>
              <a:t>In general, a sequence logo provides a richer and more precise description of, for example, a binding site, than would a consensus sequence. </a:t>
            </a:r>
          </a:p>
          <a:p>
            <a:pPr>
              <a:lnSpc>
                <a:spcPct val="80000"/>
              </a:lnSpc>
            </a:pPr>
            <a:r>
              <a:rPr lang="en-US" sz="2000" b="1"/>
              <a:t>References</a:t>
            </a:r>
          </a:p>
          <a:p>
            <a:pPr lvl="1">
              <a:lnSpc>
                <a:spcPct val="80000"/>
              </a:lnSpc>
            </a:pPr>
            <a:r>
              <a:rPr lang="en-US" sz="1800"/>
              <a:t>Crooks GE, Hon G, Chandonia JM, Brenner SE WebLogo: A sequence logo generator, </a:t>
            </a:r>
            <a:br>
              <a:rPr lang="en-US" sz="1800"/>
            </a:br>
            <a:r>
              <a:rPr lang="en-US" sz="1800" i="1"/>
              <a:t>Genome Research</a:t>
            </a:r>
            <a:r>
              <a:rPr lang="en-US" sz="1800"/>
              <a:t>, 14:1188-1190, (2004)</a:t>
            </a:r>
          </a:p>
          <a:p>
            <a:pPr lvl="1">
              <a:lnSpc>
                <a:spcPct val="80000"/>
              </a:lnSpc>
            </a:pPr>
            <a:r>
              <a:rPr lang="en-US" sz="1800"/>
              <a:t>Schneider TD, Stephens RM. 1990. Sequence Logos: A New Way to Display Consensus Sequences. </a:t>
            </a:r>
            <a:r>
              <a:rPr lang="en-US" sz="1800" i="1"/>
              <a:t>Nucleic Acids Res.</a:t>
            </a:r>
            <a:r>
              <a:rPr lang="en-US" sz="1800"/>
              <a:t> </a:t>
            </a:r>
            <a:r>
              <a:rPr lang="en-US" sz="1800" i="1"/>
              <a:t>18</a:t>
            </a:r>
            <a:r>
              <a:rPr lang="en-US" sz="1800"/>
              <a:t>:6097-6100</a:t>
            </a:r>
          </a:p>
          <a:p>
            <a:pPr>
              <a:lnSpc>
                <a:spcPct val="80000"/>
              </a:lnSpc>
            </a:pPr>
            <a:r>
              <a:rPr lang="en-US" sz="2000"/>
              <a:t>Website: </a:t>
            </a:r>
            <a:r>
              <a:rPr lang="en-US" sz="2000">
                <a:hlinkClick r:id="rId3"/>
              </a:rPr>
              <a:t>http://weblogo.berkeley.edu/</a:t>
            </a:r>
            <a:r>
              <a:rPr lang="en-US" sz="2000"/>
              <a:t>  </a:t>
            </a:r>
          </a:p>
        </p:txBody>
      </p:sp>
    </p:spTree>
    <p:extLst>
      <p:ext uri="{BB962C8B-B14F-4D97-AF65-F5344CB8AC3E}">
        <p14:creationId xmlns:p14="http://schemas.microsoft.com/office/powerpoint/2010/main" val="1690110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normAutofit fontScale="90000"/>
          </a:bodyPr>
          <a:lstStyle/>
          <a:p>
            <a:r>
              <a:rPr lang="en-US" sz="4000"/>
              <a:t>Example:</a:t>
            </a:r>
            <a:br>
              <a:rPr lang="en-US" sz="4000"/>
            </a:br>
            <a:r>
              <a:rPr lang="en-US" sz="4000"/>
              <a:t>Splicing Signals</a:t>
            </a:r>
          </a:p>
        </p:txBody>
      </p:sp>
      <p:pic>
        <p:nvPicPr>
          <p:cNvPr id="180227" name="Picture 3"/>
          <p:cNvPicPr>
            <a:picLocks noChangeAspect="1" noChangeArrowheads="1"/>
          </p:cNvPicPr>
          <p:nvPr/>
        </p:nvPicPr>
        <p:blipFill>
          <a:blip r:embed="rId3">
            <a:extLst>
              <a:ext uri="{28A0092B-C50C-407E-A947-70E740481C1C}">
                <a14:useLocalDpi xmlns:a14="http://schemas.microsoft.com/office/drawing/2010/main" val="0"/>
              </a:ext>
            </a:extLst>
          </a:blip>
          <a:srcRect l="7947" r="1987"/>
          <a:stretch>
            <a:fillRect/>
          </a:stretch>
        </p:blipFill>
        <p:spPr bwMode="auto">
          <a:xfrm>
            <a:off x="3810000" y="3022600"/>
            <a:ext cx="51816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0228" name="Picture 4"/>
          <p:cNvPicPr>
            <a:picLocks noChangeAspect="1" noChangeArrowheads="1"/>
          </p:cNvPicPr>
          <p:nvPr/>
        </p:nvPicPr>
        <p:blipFill>
          <a:blip r:embed="rId4">
            <a:extLst>
              <a:ext uri="{28A0092B-C50C-407E-A947-70E740481C1C}">
                <a14:useLocalDpi xmlns:a14="http://schemas.microsoft.com/office/drawing/2010/main" val="0"/>
              </a:ext>
            </a:extLst>
          </a:blip>
          <a:srcRect t="1064"/>
          <a:stretch>
            <a:fillRect/>
          </a:stretch>
        </p:blipFill>
        <p:spPr bwMode="auto">
          <a:xfrm>
            <a:off x="-12700" y="3048000"/>
            <a:ext cx="38227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0229" name="Rectangle 5"/>
          <p:cNvSpPr>
            <a:spLocks noChangeArrowheads="1"/>
          </p:cNvSpPr>
          <p:nvPr/>
        </p:nvSpPr>
        <p:spPr bwMode="auto">
          <a:xfrm>
            <a:off x="1066800" y="2667000"/>
            <a:ext cx="17526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0" name="Rectangle 6"/>
          <p:cNvSpPr>
            <a:spLocks noChangeArrowheads="1"/>
          </p:cNvSpPr>
          <p:nvPr/>
        </p:nvSpPr>
        <p:spPr bwMode="auto">
          <a:xfrm>
            <a:off x="5257800" y="2743200"/>
            <a:ext cx="17526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1" name="Rectangle 7"/>
          <p:cNvSpPr>
            <a:spLocks noChangeArrowheads="1"/>
          </p:cNvSpPr>
          <p:nvPr/>
        </p:nvSpPr>
        <p:spPr bwMode="auto">
          <a:xfrm>
            <a:off x="838200" y="2895600"/>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Exon &lt;-|-&gt; Intron</a:t>
            </a:r>
          </a:p>
        </p:txBody>
      </p:sp>
      <p:sp>
        <p:nvSpPr>
          <p:cNvPr id="180232" name="Rectangle 8"/>
          <p:cNvSpPr>
            <a:spLocks noChangeArrowheads="1"/>
          </p:cNvSpPr>
          <p:nvPr/>
        </p:nvSpPr>
        <p:spPr bwMode="auto">
          <a:xfrm>
            <a:off x="7096125" y="2819400"/>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Intron &lt;-|-&gt; Exon</a:t>
            </a:r>
          </a:p>
        </p:txBody>
      </p:sp>
      <p:sp>
        <p:nvSpPr>
          <p:cNvPr id="180233" name="Line 9"/>
          <p:cNvSpPr>
            <a:spLocks noChangeShapeType="1"/>
          </p:cNvSpPr>
          <p:nvPr/>
        </p:nvSpPr>
        <p:spPr bwMode="auto">
          <a:xfrm flipV="1">
            <a:off x="1752600" y="30480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4" name="Line 10"/>
          <p:cNvSpPr>
            <a:spLocks noChangeShapeType="1"/>
          </p:cNvSpPr>
          <p:nvPr/>
        </p:nvSpPr>
        <p:spPr bwMode="auto">
          <a:xfrm flipV="1">
            <a:off x="8077200" y="30480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627789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lank"/>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
        <p:nvSpPr>
          <p:cNvPr id="119811" name="Text Box 3"/>
          <p:cNvSpPr txBox="1">
            <a:spLocks noChangeArrowheads="1"/>
          </p:cNvSpPr>
          <p:nvPr/>
        </p:nvSpPr>
        <p:spPr bwMode="auto">
          <a:xfrm>
            <a:off x="152400" y="228600"/>
            <a:ext cx="883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spAutoFit/>
          </a:bodyPr>
          <a:lstStyle/>
          <a:p>
            <a:pPr eaLnBrk="1" hangingPunct="1">
              <a:spcBef>
                <a:spcPct val="50000"/>
              </a:spcBef>
              <a:defRPr/>
            </a:pPr>
            <a:r>
              <a:rPr lang="en-US" sz="3200" b="1" dirty="0">
                <a:solidFill>
                  <a:schemeClr val="bg1"/>
                </a:solidFill>
                <a:latin typeface="Arial" charset="0"/>
                <a:ea typeface="ＭＳ Ｐゴシック" charset="-128"/>
                <a:cs typeface="ＭＳ Ｐゴシック" charset="-128"/>
              </a:rPr>
              <a:t>Athletic </a:t>
            </a:r>
            <a:r>
              <a:rPr lang="en-US" sz="3200" b="1" dirty="0" smtClean="0">
                <a:solidFill>
                  <a:schemeClr val="bg1"/>
                </a:solidFill>
                <a:latin typeface="Arial" charset="0"/>
                <a:ea typeface="ＭＳ Ｐゴシック" charset="-128"/>
                <a:cs typeface="ＭＳ Ｐゴシック" charset="-128"/>
              </a:rPr>
              <a:t>Performance (coding mutation)</a:t>
            </a:r>
            <a:endParaRPr lang="en-US" sz="3200" b="1" dirty="0">
              <a:solidFill>
                <a:schemeClr val="bg1"/>
              </a:solidFill>
              <a:latin typeface="Arial" charset="0"/>
              <a:ea typeface="ＭＳ Ｐゴシック" charset="-128"/>
              <a:cs typeface="ＭＳ Ｐゴシック" charset="-128"/>
            </a:endParaRPr>
          </a:p>
        </p:txBody>
      </p:sp>
      <p:pic>
        <p:nvPicPr>
          <p:cNvPr id="50180" name="Picture 5"/>
          <p:cNvPicPr>
            <a:picLocks noChangeAspect="1"/>
          </p:cNvPicPr>
          <p:nvPr/>
        </p:nvPicPr>
        <p:blipFill>
          <a:blip r:embed="rId4"/>
          <a:srcRect/>
          <a:stretch>
            <a:fillRect/>
          </a:stretch>
        </p:blipFill>
        <p:spPr bwMode="auto">
          <a:xfrm>
            <a:off x="228600" y="1752600"/>
            <a:ext cx="4251325" cy="3581400"/>
          </a:xfrm>
          <a:prstGeom prst="rect">
            <a:avLst/>
          </a:prstGeom>
          <a:noFill/>
          <a:ln w="9525">
            <a:noFill/>
            <a:miter lim="800000"/>
            <a:headEnd/>
            <a:tailEnd/>
          </a:ln>
        </p:spPr>
      </p:pic>
      <p:sp>
        <p:nvSpPr>
          <p:cNvPr id="50181" name="TextBox 6"/>
          <p:cNvSpPr txBox="1">
            <a:spLocks noChangeArrowheads="1"/>
          </p:cNvSpPr>
          <p:nvPr/>
        </p:nvSpPr>
        <p:spPr bwMode="auto">
          <a:xfrm>
            <a:off x="1447800" y="1219200"/>
            <a:ext cx="1314450" cy="461963"/>
          </a:xfrm>
          <a:prstGeom prst="rect">
            <a:avLst/>
          </a:prstGeom>
          <a:noFill/>
          <a:ln w="9525">
            <a:noFill/>
            <a:miter lim="800000"/>
            <a:headEnd/>
            <a:tailEnd/>
          </a:ln>
        </p:spPr>
        <p:txBody>
          <a:bodyPr wrap="none">
            <a:prstTxWarp prst="textNoShape">
              <a:avLst/>
            </a:prstTxWarp>
            <a:spAutoFit/>
          </a:bodyPr>
          <a:lstStyle/>
          <a:p>
            <a:r>
              <a:rPr lang="en-US" dirty="0"/>
              <a:t>Whippet</a:t>
            </a:r>
          </a:p>
        </p:txBody>
      </p:sp>
      <p:grpSp>
        <p:nvGrpSpPr>
          <p:cNvPr id="2" name="Group 7"/>
          <p:cNvGrpSpPr>
            <a:grpSpLocks/>
          </p:cNvGrpSpPr>
          <p:nvPr/>
        </p:nvGrpSpPr>
        <p:grpSpPr bwMode="auto">
          <a:xfrm>
            <a:off x="5181600" y="1219200"/>
            <a:ext cx="3302000" cy="5181600"/>
            <a:chOff x="5181600" y="1524000"/>
            <a:chExt cx="3302000" cy="5181600"/>
          </a:xfrm>
        </p:grpSpPr>
        <p:pic>
          <p:nvPicPr>
            <p:cNvPr id="50183" name="Picture 4"/>
            <p:cNvPicPr>
              <a:picLocks noChangeAspect="1"/>
            </p:cNvPicPr>
            <p:nvPr/>
          </p:nvPicPr>
          <p:blipFill>
            <a:blip r:embed="rId5"/>
            <a:srcRect/>
            <a:stretch>
              <a:fillRect/>
            </a:stretch>
          </p:blipFill>
          <p:spPr bwMode="auto">
            <a:xfrm>
              <a:off x="5181600" y="1984375"/>
              <a:ext cx="3302000" cy="4721225"/>
            </a:xfrm>
            <a:prstGeom prst="rect">
              <a:avLst/>
            </a:prstGeom>
            <a:noFill/>
            <a:ln w="9525">
              <a:noFill/>
              <a:miter lim="800000"/>
              <a:headEnd/>
              <a:tailEnd/>
            </a:ln>
          </p:spPr>
        </p:pic>
        <p:sp>
          <p:nvSpPr>
            <p:cNvPr id="50184" name="TextBox 7"/>
            <p:cNvSpPr txBox="1">
              <a:spLocks noChangeArrowheads="1"/>
            </p:cNvSpPr>
            <p:nvPr/>
          </p:nvSpPr>
          <p:spPr bwMode="auto">
            <a:xfrm>
              <a:off x="5715000" y="1524000"/>
              <a:ext cx="2070100" cy="461963"/>
            </a:xfrm>
            <a:prstGeom prst="rect">
              <a:avLst/>
            </a:prstGeom>
            <a:noFill/>
            <a:ln w="9525">
              <a:noFill/>
              <a:miter lim="800000"/>
              <a:headEnd/>
              <a:tailEnd/>
            </a:ln>
          </p:spPr>
          <p:txBody>
            <a:bodyPr wrap="none">
              <a:prstTxWarp prst="textNoShape">
                <a:avLst/>
              </a:prstTxWarp>
              <a:spAutoFit/>
            </a:bodyPr>
            <a:lstStyle/>
            <a:p>
              <a:r>
                <a:rPr lang="en-US" dirty="0"/>
                <a:t>Bully Whippet</a:t>
              </a:r>
            </a:p>
          </p:txBody>
        </p:sp>
      </p:grpSp>
      <p:sp>
        <p:nvSpPr>
          <p:cNvPr id="9" name="TextBox 8"/>
          <p:cNvSpPr txBox="1"/>
          <p:nvPr/>
        </p:nvSpPr>
        <p:spPr>
          <a:xfrm>
            <a:off x="349102" y="5715000"/>
            <a:ext cx="4832498" cy="553998"/>
          </a:xfrm>
          <a:prstGeom prst="rect">
            <a:avLst/>
          </a:prstGeom>
          <a:noFill/>
        </p:spPr>
        <p:txBody>
          <a:bodyPr wrap="none" rtlCol="0">
            <a:spAutoFit/>
          </a:bodyPr>
          <a:lstStyle/>
          <a:p>
            <a:r>
              <a:rPr lang="en-US" sz="1000" dirty="0" smtClean="0"/>
              <a:t>Mosher, D. S. </a:t>
            </a:r>
            <a:r>
              <a:rPr lang="en-US" sz="1000" i="1" dirty="0" smtClean="0"/>
              <a:t>et al.</a:t>
            </a:r>
            <a:r>
              <a:rPr lang="en-US" sz="1000" dirty="0" smtClean="0"/>
              <a:t> A Mutation in the </a:t>
            </a:r>
            <a:r>
              <a:rPr lang="en-US" sz="1000" dirty="0" err="1" smtClean="0"/>
              <a:t>Myostatin</a:t>
            </a:r>
            <a:r>
              <a:rPr lang="en-US" sz="1000" dirty="0" smtClean="0"/>
              <a:t> Gene Increases Muscle Mass and </a:t>
            </a:r>
          </a:p>
          <a:p>
            <a:r>
              <a:rPr lang="en-US" sz="1000" dirty="0" smtClean="0"/>
              <a:t>Enhances Racing Performance in Heterozygote Dogs. </a:t>
            </a:r>
            <a:r>
              <a:rPr lang="en-US" sz="1000" i="1" dirty="0" err="1" smtClean="0"/>
              <a:t>PLoS</a:t>
            </a:r>
            <a:r>
              <a:rPr lang="en-US" sz="1000" i="1" dirty="0" smtClean="0"/>
              <a:t> Genet</a:t>
            </a:r>
            <a:r>
              <a:rPr lang="en-US" sz="1000" dirty="0" smtClean="0"/>
              <a:t> </a:t>
            </a:r>
            <a:r>
              <a:rPr lang="en-US" sz="1000" b="1" dirty="0" smtClean="0"/>
              <a:t>3</a:t>
            </a:r>
            <a:r>
              <a:rPr lang="en-US" sz="1000" dirty="0" smtClean="0"/>
              <a:t>, e79 (2007).</a:t>
            </a:r>
          </a:p>
          <a:p>
            <a:endParaRPr lang="en-US" sz="1000" dirty="0"/>
          </a:p>
        </p:txBody>
      </p:sp>
    </p:spTree>
    <p:extLst>
      <p:ext uri="{BB962C8B-B14F-4D97-AF65-F5344CB8AC3E}">
        <p14:creationId xmlns:p14="http://schemas.microsoft.com/office/powerpoint/2010/main" val="240632662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04800" y="152400"/>
            <a:ext cx="8534400" cy="1600200"/>
          </a:xfrm>
        </p:spPr>
        <p:txBody>
          <a:bodyPr/>
          <a:lstStyle/>
          <a:p>
            <a:pPr>
              <a:lnSpc>
                <a:spcPct val="70000"/>
              </a:lnSpc>
            </a:pPr>
            <a:r>
              <a:rPr lang="en-US" sz="3600"/>
              <a:t>Measuring Motif Information:</a:t>
            </a:r>
            <a:br>
              <a:rPr lang="en-US" sz="3600"/>
            </a:br>
            <a:r>
              <a:rPr lang="en-US" sz="3600"/>
              <a:t/>
            </a:r>
            <a:br>
              <a:rPr lang="en-US" sz="3600"/>
            </a:br>
            <a:r>
              <a:rPr lang="en-US" sz="3600"/>
              <a:t>Shannon Entropy</a:t>
            </a:r>
            <a:endParaRPr lang="en-US"/>
          </a:p>
        </p:txBody>
      </p:sp>
      <p:graphicFrame>
        <p:nvGraphicFramePr>
          <p:cNvPr id="182275" name="Object 3"/>
          <p:cNvGraphicFramePr>
            <a:graphicFrameLocks noChangeAspect="1"/>
          </p:cNvGraphicFramePr>
          <p:nvPr/>
        </p:nvGraphicFramePr>
        <p:xfrm>
          <a:off x="1522413" y="2057400"/>
          <a:ext cx="6107112" cy="1271588"/>
        </p:xfrm>
        <a:graphic>
          <a:graphicData uri="http://schemas.openxmlformats.org/presentationml/2006/ole">
            <mc:AlternateContent xmlns:mc="http://schemas.openxmlformats.org/markup-compatibility/2006">
              <mc:Choice xmlns:v="urn:schemas-microsoft-com:vml" Requires="v">
                <p:oleObj spid="_x0000_s2053" name="Equation" r:id="rId4" imgW="2070496" imgH="432197" progId="Equation.3">
                  <p:embed/>
                </p:oleObj>
              </mc:Choice>
              <mc:Fallback>
                <p:oleObj name="Equation" r:id="rId4" imgW="2070496" imgH="4321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2057400"/>
                        <a:ext cx="6107112" cy="127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2276" name="Text Box 4"/>
          <p:cNvSpPr txBox="1">
            <a:spLocks noChangeArrowheads="1"/>
          </p:cNvSpPr>
          <p:nvPr/>
        </p:nvSpPr>
        <p:spPr bwMode="auto">
          <a:xfrm>
            <a:off x="858838" y="3886200"/>
            <a:ext cx="7424737"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a:cs typeface="Arial" charset="0"/>
              </a:rPr>
              <a:t>Entropy is the measure of average uncertainty of an outcome.  Random Variable Y has K possible outcomes: y</a:t>
            </a:r>
            <a:r>
              <a:rPr lang="en-US" sz="2400" baseline="-25000">
                <a:cs typeface="Arial" charset="0"/>
              </a:rPr>
              <a:t>1</a:t>
            </a:r>
            <a:r>
              <a:rPr lang="en-US" sz="2400">
                <a:cs typeface="Arial" charset="0"/>
              </a:rPr>
              <a:t>, y</a:t>
            </a:r>
            <a:r>
              <a:rPr lang="en-US" sz="2400" baseline="-25000">
                <a:cs typeface="Arial" charset="0"/>
              </a:rPr>
              <a:t>2</a:t>
            </a:r>
            <a:r>
              <a:rPr lang="en-US" sz="2400">
                <a:cs typeface="Arial" charset="0"/>
              </a:rPr>
              <a:t>, … y</a:t>
            </a:r>
            <a:r>
              <a:rPr lang="en-US" sz="2400" baseline="-25000">
                <a:cs typeface="Arial" charset="0"/>
              </a:rPr>
              <a:t>K</a:t>
            </a:r>
            <a:r>
              <a:rPr lang="en-US" sz="2400">
                <a:cs typeface="Arial" charset="0"/>
              </a:rPr>
              <a:t>.</a:t>
            </a:r>
          </a:p>
          <a:p>
            <a:pPr eaLnBrk="0" hangingPunct="0"/>
            <a:endParaRPr lang="en-US" sz="2400">
              <a:cs typeface="Arial" charset="0"/>
            </a:endParaRPr>
          </a:p>
          <a:p>
            <a:pPr>
              <a:spcBef>
                <a:spcPct val="30000"/>
              </a:spcBef>
            </a:pPr>
            <a:r>
              <a:rPr lang="en-US" sz="2400">
                <a:cs typeface="Arial" charset="0"/>
              </a:rPr>
              <a:t>The base of the log is often 2, and in this case the unit of entropy is in bits. </a:t>
            </a:r>
          </a:p>
        </p:txBody>
      </p:sp>
    </p:spTree>
    <p:extLst>
      <p:ext uri="{BB962C8B-B14F-4D97-AF65-F5344CB8AC3E}">
        <p14:creationId xmlns:p14="http://schemas.microsoft.com/office/powerpoint/2010/main" val="22203110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normAutofit fontScale="90000"/>
          </a:bodyPr>
          <a:lstStyle/>
          <a:p>
            <a:r>
              <a:rPr lang="en-US" sz="4000"/>
              <a:t>Theoretical Question: </a:t>
            </a:r>
            <a:br>
              <a:rPr lang="en-US" sz="4000"/>
            </a:br>
            <a:r>
              <a:rPr lang="en-US" sz="4000">
                <a:solidFill>
                  <a:schemeClr val="tx1"/>
                </a:solidFill>
              </a:rPr>
              <a:t>Entropy calculation</a:t>
            </a:r>
          </a:p>
        </p:txBody>
      </p:sp>
      <p:sp>
        <p:nvSpPr>
          <p:cNvPr id="184323" name="Rectangle 3"/>
          <p:cNvSpPr>
            <a:spLocks noGrp="1" noChangeArrowheads="1"/>
          </p:cNvSpPr>
          <p:nvPr>
            <p:ph type="body" idx="1"/>
          </p:nvPr>
        </p:nvSpPr>
        <p:spPr>
          <a:xfrm>
            <a:off x="457200" y="2514600"/>
            <a:ext cx="8229600" cy="3611563"/>
          </a:xfrm>
        </p:spPr>
        <p:txBody>
          <a:bodyPr/>
          <a:lstStyle/>
          <a:p>
            <a:pPr marL="609600" indent="-609600">
              <a:buFontTx/>
              <a:buAutoNum type="arabicPeriod"/>
            </a:pPr>
            <a:r>
              <a:rPr lang="en-US"/>
              <a:t>What is the entropy if all four nucleotides are equally likely?</a:t>
            </a:r>
          </a:p>
          <a:p>
            <a:pPr marL="609600" indent="-609600">
              <a:buFontTx/>
              <a:buAutoNum type="arabicPeriod"/>
            </a:pPr>
            <a:endParaRPr lang="en-US"/>
          </a:p>
          <a:p>
            <a:pPr marL="609600" indent="-609600">
              <a:buFontTx/>
              <a:buAutoNum type="arabicPeriod"/>
            </a:pPr>
            <a:r>
              <a:rPr lang="en-US"/>
              <a:t>What is the entropy if only A is allowed at a position?</a:t>
            </a:r>
          </a:p>
        </p:txBody>
      </p:sp>
    </p:spTree>
    <p:extLst>
      <p:ext uri="{BB962C8B-B14F-4D97-AF65-F5344CB8AC3E}">
        <p14:creationId xmlns:p14="http://schemas.microsoft.com/office/powerpoint/2010/main" val="38451516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t>Practical Solution</a:t>
            </a:r>
          </a:p>
        </p:txBody>
      </p:sp>
      <p:sp>
        <p:nvSpPr>
          <p:cNvPr id="186371" name="Rectangle 3"/>
          <p:cNvSpPr>
            <a:spLocks noGrp="1" noChangeArrowheads="1"/>
          </p:cNvSpPr>
          <p:nvPr>
            <p:ph type="body" sz="half" idx="1"/>
          </p:nvPr>
        </p:nvSpPr>
        <p:spPr>
          <a:xfrm>
            <a:off x="152400" y="4038600"/>
            <a:ext cx="8839200" cy="2438400"/>
          </a:xfrm>
        </p:spPr>
        <p:txBody>
          <a:bodyPr/>
          <a:lstStyle/>
          <a:p>
            <a:pPr>
              <a:buFontTx/>
              <a:buNone/>
            </a:pPr>
            <a:r>
              <a:rPr lang="en-US" sz="2000"/>
              <a:t>1.	H(1) = -( P(A) log(P(A) + P(C) log(P(C) + P(G) log(P(G) + P(T) log(P(T))</a:t>
            </a:r>
          </a:p>
          <a:p>
            <a:pPr>
              <a:buFontTx/>
              <a:buNone/>
            </a:pPr>
            <a:r>
              <a:rPr lang="en-US" sz="2000"/>
              <a:t>	H(1) = -( (0.25 x log(0.25)) x 4) = 2</a:t>
            </a:r>
          </a:p>
          <a:p>
            <a:endParaRPr lang="en-US" sz="2000"/>
          </a:p>
          <a:p>
            <a:endParaRPr lang="en-US" sz="2000"/>
          </a:p>
          <a:p>
            <a:pPr>
              <a:buFontTx/>
              <a:buNone/>
            </a:pPr>
            <a:r>
              <a:rPr lang="en-US" sz="2000"/>
              <a:t>2.	H(2) = -( 1 x log(1) + (0 x log(0)) x 3) = 0</a:t>
            </a:r>
          </a:p>
        </p:txBody>
      </p:sp>
      <p:grpSp>
        <p:nvGrpSpPr>
          <p:cNvPr id="186372" name="Group 4"/>
          <p:cNvGrpSpPr>
            <a:grpSpLocks/>
          </p:cNvGrpSpPr>
          <p:nvPr/>
        </p:nvGrpSpPr>
        <p:grpSpPr bwMode="auto">
          <a:xfrm>
            <a:off x="609600" y="1295400"/>
            <a:ext cx="2649538" cy="2206625"/>
            <a:chOff x="3408" y="2160"/>
            <a:chExt cx="1669" cy="1390"/>
          </a:xfrm>
        </p:grpSpPr>
        <p:sp>
          <p:nvSpPr>
            <p:cNvPr id="186373" name="Rectangle 5"/>
            <p:cNvSpPr>
              <a:spLocks noChangeArrowheads="1"/>
            </p:cNvSpPr>
            <p:nvPr/>
          </p:nvSpPr>
          <p:spPr bwMode="auto">
            <a:xfrm>
              <a:off x="4713" y="332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74" name="Rectangle 6"/>
            <p:cNvSpPr>
              <a:spLocks noChangeArrowheads="1"/>
            </p:cNvSpPr>
            <p:nvPr/>
          </p:nvSpPr>
          <p:spPr bwMode="auto">
            <a:xfrm>
              <a:off x="4387" y="332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75" name="Rectangle 7"/>
            <p:cNvSpPr>
              <a:spLocks noChangeArrowheads="1"/>
            </p:cNvSpPr>
            <p:nvPr/>
          </p:nvSpPr>
          <p:spPr bwMode="auto">
            <a:xfrm>
              <a:off x="4061" y="332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76" name="Rectangle 8"/>
            <p:cNvSpPr>
              <a:spLocks noChangeArrowheads="1"/>
            </p:cNvSpPr>
            <p:nvPr/>
          </p:nvSpPr>
          <p:spPr bwMode="auto">
            <a:xfrm>
              <a:off x="3735" y="332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1</a:t>
              </a:r>
            </a:p>
          </p:txBody>
        </p:sp>
        <p:sp>
          <p:nvSpPr>
            <p:cNvPr id="186377" name="Rectangle 9"/>
            <p:cNvSpPr>
              <a:spLocks noChangeArrowheads="1"/>
            </p:cNvSpPr>
            <p:nvPr/>
          </p:nvSpPr>
          <p:spPr bwMode="auto">
            <a:xfrm>
              <a:off x="3408" y="332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t</a:t>
              </a:r>
            </a:p>
          </p:txBody>
        </p:sp>
        <p:sp>
          <p:nvSpPr>
            <p:cNvPr id="186378" name="Rectangle 10"/>
            <p:cNvSpPr>
              <a:spLocks noChangeArrowheads="1"/>
            </p:cNvSpPr>
            <p:nvPr/>
          </p:nvSpPr>
          <p:spPr bwMode="auto">
            <a:xfrm>
              <a:off x="4713" y="309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79" name="Rectangle 11"/>
            <p:cNvSpPr>
              <a:spLocks noChangeArrowheads="1"/>
            </p:cNvSpPr>
            <p:nvPr/>
          </p:nvSpPr>
          <p:spPr bwMode="auto">
            <a:xfrm>
              <a:off x="4387" y="309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2</a:t>
              </a:r>
            </a:p>
          </p:txBody>
        </p:sp>
        <p:sp>
          <p:nvSpPr>
            <p:cNvPr id="186380" name="Rectangle 12"/>
            <p:cNvSpPr>
              <a:spLocks noChangeArrowheads="1"/>
            </p:cNvSpPr>
            <p:nvPr/>
          </p:nvSpPr>
          <p:spPr bwMode="auto">
            <a:xfrm>
              <a:off x="4061" y="309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81" name="Rectangle 13"/>
            <p:cNvSpPr>
              <a:spLocks noChangeArrowheads="1"/>
            </p:cNvSpPr>
            <p:nvPr/>
          </p:nvSpPr>
          <p:spPr bwMode="auto">
            <a:xfrm>
              <a:off x="3735" y="309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1</a:t>
              </a:r>
            </a:p>
          </p:txBody>
        </p:sp>
        <p:sp>
          <p:nvSpPr>
            <p:cNvPr id="186382" name="Rectangle 14"/>
            <p:cNvSpPr>
              <a:spLocks noChangeArrowheads="1"/>
            </p:cNvSpPr>
            <p:nvPr/>
          </p:nvSpPr>
          <p:spPr bwMode="auto">
            <a:xfrm>
              <a:off x="3408" y="309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g</a:t>
              </a:r>
            </a:p>
          </p:txBody>
        </p:sp>
        <p:sp>
          <p:nvSpPr>
            <p:cNvPr id="186383" name="Rectangle 15"/>
            <p:cNvSpPr>
              <a:spLocks noChangeArrowheads="1"/>
            </p:cNvSpPr>
            <p:nvPr/>
          </p:nvSpPr>
          <p:spPr bwMode="auto">
            <a:xfrm>
              <a:off x="4713" y="286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1</a:t>
              </a:r>
            </a:p>
          </p:txBody>
        </p:sp>
        <p:sp>
          <p:nvSpPr>
            <p:cNvPr id="186384" name="Rectangle 16"/>
            <p:cNvSpPr>
              <a:spLocks noChangeArrowheads="1"/>
            </p:cNvSpPr>
            <p:nvPr/>
          </p:nvSpPr>
          <p:spPr bwMode="auto">
            <a:xfrm>
              <a:off x="4387" y="286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2</a:t>
              </a:r>
            </a:p>
          </p:txBody>
        </p:sp>
        <p:sp>
          <p:nvSpPr>
            <p:cNvPr id="186385" name="Rectangle 17"/>
            <p:cNvSpPr>
              <a:spLocks noChangeArrowheads="1"/>
            </p:cNvSpPr>
            <p:nvPr/>
          </p:nvSpPr>
          <p:spPr bwMode="auto">
            <a:xfrm>
              <a:off x="4061" y="286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86" name="Rectangle 18"/>
            <p:cNvSpPr>
              <a:spLocks noChangeArrowheads="1"/>
            </p:cNvSpPr>
            <p:nvPr/>
          </p:nvSpPr>
          <p:spPr bwMode="auto">
            <a:xfrm>
              <a:off x="3735" y="286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1</a:t>
              </a:r>
            </a:p>
          </p:txBody>
        </p:sp>
        <p:sp>
          <p:nvSpPr>
            <p:cNvPr id="186387" name="Rectangle 19"/>
            <p:cNvSpPr>
              <a:spLocks noChangeArrowheads="1"/>
            </p:cNvSpPr>
            <p:nvPr/>
          </p:nvSpPr>
          <p:spPr bwMode="auto">
            <a:xfrm>
              <a:off x="3408" y="286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c</a:t>
              </a:r>
            </a:p>
          </p:txBody>
        </p:sp>
        <p:sp>
          <p:nvSpPr>
            <p:cNvPr id="186388" name="Rectangle 20"/>
            <p:cNvSpPr>
              <a:spLocks noChangeArrowheads="1"/>
            </p:cNvSpPr>
            <p:nvPr/>
          </p:nvSpPr>
          <p:spPr bwMode="auto">
            <a:xfrm>
              <a:off x="4713" y="263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3</a:t>
              </a:r>
            </a:p>
          </p:txBody>
        </p:sp>
        <p:sp>
          <p:nvSpPr>
            <p:cNvPr id="186389" name="Rectangle 21"/>
            <p:cNvSpPr>
              <a:spLocks noChangeArrowheads="1"/>
            </p:cNvSpPr>
            <p:nvPr/>
          </p:nvSpPr>
          <p:spPr bwMode="auto">
            <a:xfrm>
              <a:off x="4387" y="263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0</a:t>
              </a:r>
            </a:p>
          </p:txBody>
        </p:sp>
        <p:sp>
          <p:nvSpPr>
            <p:cNvPr id="186390" name="Rectangle 22"/>
            <p:cNvSpPr>
              <a:spLocks noChangeArrowheads="1"/>
            </p:cNvSpPr>
            <p:nvPr/>
          </p:nvSpPr>
          <p:spPr bwMode="auto">
            <a:xfrm>
              <a:off x="4061" y="263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4</a:t>
              </a:r>
            </a:p>
          </p:txBody>
        </p:sp>
        <p:sp>
          <p:nvSpPr>
            <p:cNvPr id="186391" name="Rectangle 23"/>
            <p:cNvSpPr>
              <a:spLocks noChangeArrowheads="1"/>
            </p:cNvSpPr>
            <p:nvPr/>
          </p:nvSpPr>
          <p:spPr bwMode="auto">
            <a:xfrm>
              <a:off x="3735" y="263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a:t>1</a:t>
              </a:r>
            </a:p>
          </p:txBody>
        </p:sp>
        <p:sp>
          <p:nvSpPr>
            <p:cNvPr id="186392" name="Rectangle 24"/>
            <p:cNvSpPr>
              <a:spLocks noChangeArrowheads="1"/>
            </p:cNvSpPr>
            <p:nvPr/>
          </p:nvSpPr>
          <p:spPr bwMode="auto">
            <a:xfrm>
              <a:off x="3408" y="263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a</a:t>
              </a:r>
            </a:p>
          </p:txBody>
        </p:sp>
        <p:sp>
          <p:nvSpPr>
            <p:cNvPr id="186393" name="Rectangle 25"/>
            <p:cNvSpPr>
              <a:spLocks noChangeArrowheads="1"/>
            </p:cNvSpPr>
            <p:nvPr/>
          </p:nvSpPr>
          <p:spPr bwMode="auto">
            <a:xfrm>
              <a:off x="4713" y="240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4</a:t>
              </a:r>
            </a:p>
          </p:txBody>
        </p:sp>
        <p:sp>
          <p:nvSpPr>
            <p:cNvPr id="186394" name="Rectangle 26"/>
            <p:cNvSpPr>
              <a:spLocks noChangeArrowheads="1"/>
            </p:cNvSpPr>
            <p:nvPr/>
          </p:nvSpPr>
          <p:spPr bwMode="auto">
            <a:xfrm>
              <a:off x="4387" y="240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3</a:t>
              </a:r>
            </a:p>
          </p:txBody>
        </p:sp>
        <p:sp>
          <p:nvSpPr>
            <p:cNvPr id="186395" name="Rectangle 27"/>
            <p:cNvSpPr>
              <a:spLocks noChangeArrowheads="1"/>
            </p:cNvSpPr>
            <p:nvPr/>
          </p:nvSpPr>
          <p:spPr bwMode="auto">
            <a:xfrm>
              <a:off x="4061" y="240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2</a:t>
              </a:r>
            </a:p>
          </p:txBody>
        </p:sp>
        <p:sp>
          <p:nvSpPr>
            <p:cNvPr id="186396" name="Rectangle 28"/>
            <p:cNvSpPr>
              <a:spLocks noChangeArrowheads="1"/>
            </p:cNvSpPr>
            <p:nvPr/>
          </p:nvSpPr>
          <p:spPr bwMode="auto">
            <a:xfrm>
              <a:off x="3735" y="2400"/>
              <a:ext cx="32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b="1"/>
                <a:t>1</a:t>
              </a:r>
            </a:p>
          </p:txBody>
        </p:sp>
        <p:sp>
          <p:nvSpPr>
            <p:cNvPr id="186397" name="Rectangle 29"/>
            <p:cNvSpPr>
              <a:spLocks noChangeArrowheads="1"/>
            </p:cNvSpPr>
            <p:nvPr/>
          </p:nvSpPr>
          <p:spPr bwMode="auto">
            <a:xfrm>
              <a:off x="3408" y="2400"/>
              <a:ext cx="32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endParaRPr lang="en-US"/>
            </a:p>
          </p:txBody>
        </p:sp>
        <p:sp>
          <p:nvSpPr>
            <p:cNvPr id="186398" name="Line 30"/>
            <p:cNvSpPr>
              <a:spLocks noChangeShapeType="1"/>
            </p:cNvSpPr>
            <p:nvPr/>
          </p:nvSpPr>
          <p:spPr bwMode="auto">
            <a:xfrm>
              <a:off x="3408" y="2400"/>
              <a:ext cx="163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399" name="Line 31"/>
            <p:cNvSpPr>
              <a:spLocks noChangeShapeType="1"/>
            </p:cNvSpPr>
            <p:nvPr/>
          </p:nvSpPr>
          <p:spPr bwMode="auto">
            <a:xfrm>
              <a:off x="3408" y="2630"/>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0" name="Line 32"/>
            <p:cNvSpPr>
              <a:spLocks noChangeShapeType="1"/>
            </p:cNvSpPr>
            <p:nvPr/>
          </p:nvSpPr>
          <p:spPr bwMode="auto">
            <a:xfrm>
              <a:off x="3408" y="2860"/>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1" name="Line 33"/>
            <p:cNvSpPr>
              <a:spLocks noChangeShapeType="1"/>
            </p:cNvSpPr>
            <p:nvPr/>
          </p:nvSpPr>
          <p:spPr bwMode="auto">
            <a:xfrm>
              <a:off x="3408" y="3090"/>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2" name="Line 34"/>
            <p:cNvSpPr>
              <a:spLocks noChangeShapeType="1"/>
            </p:cNvSpPr>
            <p:nvPr/>
          </p:nvSpPr>
          <p:spPr bwMode="auto">
            <a:xfrm>
              <a:off x="3408" y="3320"/>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3" name="Line 35"/>
            <p:cNvSpPr>
              <a:spLocks noChangeShapeType="1"/>
            </p:cNvSpPr>
            <p:nvPr/>
          </p:nvSpPr>
          <p:spPr bwMode="auto">
            <a:xfrm>
              <a:off x="3408" y="3550"/>
              <a:ext cx="163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4" name="Line 36"/>
            <p:cNvSpPr>
              <a:spLocks noChangeShapeType="1"/>
            </p:cNvSpPr>
            <p:nvPr/>
          </p:nvSpPr>
          <p:spPr bwMode="auto">
            <a:xfrm>
              <a:off x="3408" y="2400"/>
              <a:ext cx="0" cy="115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5" name="Line 37"/>
            <p:cNvSpPr>
              <a:spLocks noChangeShapeType="1"/>
            </p:cNvSpPr>
            <p:nvPr/>
          </p:nvSpPr>
          <p:spPr bwMode="auto">
            <a:xfrm>
              <a:off x="3735" y="2400"/>
              <a:ext cx="0" cy="1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6" name="Line 38"/>
            <p:cNvSpPr>
              <a:spLocks noChangeShapeType="1"/>
            </p:cNvSpPr>
            <p:nvPr/>
          </p:nvSpPr>
          <p:spPr bwMode="auto">
            <a:xfrm>
              <a:off x="4061" y="2400"/>
              <a:ext cx="0" cy="1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7" name="Line 39"/>
            <p:cNvSpPr>
              <a:spLocks noChangeShapeType="1"/>
            </p:cNvSpPr>
            <p:nvPr/>
          </p:nvSpPr>
          <p:spPr bwMode="auto">
            <a:xfrm>
              <a:off x="4387" y="2400"/>
              <a:ext cx="0" cy="1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8" name="Line 40"/>
            <p:cNvSpPr>
              <a:spLocks noChangeShapeType="1"/>
            </p:cNvSpPr>
            <p:nvPr/>
          </p:nvSpPr>
          <p:spPr bwMode="auto">
            <a:xfrm>
              <a:off x="4713" y="2400"/>
              <a:ext cx="0" cy="1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09" name="Line 41"/>
            <p:cNvSpPr>
              <a:spLocks noChangeShapeType="1"/>
            </p:cNvSpPr>
            <p:nvPr/>
          </p:nvSpPr>
          <p:spPr bwMode="auto">
            <a:xfrm>
              <a:off x="5040" y="2400"/>
              <a:ext cx="0" cy="115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410" name="Rectangle 42"/>
            <p:cNvSpPr>
              <a:spLocks noChangeArrowheads="1"/>
            </p:cNvSpPr>
            <p:nvPr/>
          </p:nvSpPr>
          <p:spPr bwMode="auto">
            <a:xfrm>
              <a:off x="3984" y="2160"/>
              <a:ext cx="109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Position counts</a:t>
              </a:r>
            </a:p>
          </p:txBody>
        </p:sp>
      </p:grpSp>
      <p:graphicFrame>
        <p:nvGraphicFramePr>
          <p:cNvPr id="186411" name="Object 43"/>
          <p:cNvGraphicFramePr>
            <a:graphicFrameLocks noChangeAspect="1"/>
          </p:cNvGraphicFramePr>
          <p:nvPr/>
        </p:nvGraphicFramePr>
        <p:xfrm>
          <a:off x="3505200" y="2139950"/>
          <a:ext cx="5345113" cy="1112838"/>
        </p:xfrm>
        <a:graphic>
          <a:graphicData uri="http://schemas.openxmlformats.org/presentationml/2006/ole">
            <mc:AlternateContent xmlns:mc="http://schemas.openxmlformats.org/markup-compatibility/2006">
              <mc:Choice xmlns:v="urn:schemas-microsoft-com:vml" Requires="v">
                <p:oleObj spid="_x0000_s3077" name="Equation" r:id="rId4" imgW="2070496" imgH="432197" progId="Equation.3">
                  <p:embed/>
                </p:oleObj>
              </mc:Choice>
              <mc:Fallback>
                <p:oleObj name="Equation" r:id="rId4" imgW="2070496" imgH="4321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139950"/>
                        <a:ext cx="5345113" cy="1112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6412" name="Rectangle 44"/>
          <p:cNvSpPr>
            <a:spLocks noChangeArrowheads="1"/>
          </p:cNvSpPr>
          <p:nvPr/>
        </p:nvSpPr>
        <p:spPr bwMode="auto">
          <a:xfrm>
            <a:off x="5486400" y="6324600"/>
            <a:ext cx="3487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NOTE: use log base 2 to get bits</a:t>
            </a:r>
          </a:p>
        </p:txBody>
      </p:sp>
    </p:spTree>
    <p:extLst>
      <p:ext uri="{BB962C8B-B14F-4D97-AF65-F5344CB8AC3E}">
        <p14:creationId xmlns:p14="http://schemas.microsoft.com/office/powerpoint/2010/main" val="3905449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dissolve">
                                      <p:cBhvr>
                                        <p:cTn id="7" dur="500"/>
                                        <p:tgtEl>
                                          <p:spTgt spid="186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dissolve">
                                      <p:cBhvr>
                                        <p:cTn id="12" dur="500"/>
                                        <p:tgtEl>
                                          <p:spTgt spid="186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6371">
                                            <p:txEl>
                                              <p:pRg st="4" end="4"/>
                                            </p:txEl>
                                          </p:spTgt>
                                        </p:tgtEl>
                                        <p:attrNameLst>
                                          <p:attrName>style.visibility</p:attrName>
                                        </p:attrNameLst>
                                      </p:cBhvr>
                                      <p:to>
                                        <p:strVal val="visible"/>
                                      </p:to>
                                    </p:set>
                                    <p:animEffect transition="in" filter="dissolve">
                                      <p:cBhvr>
                                        <p:cTn id="17" dur="500"/>
                                        <p:tgtEl>
                                          <p:spTgt spid="186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fontScale="90000"/>
          </a:bodyPr>
          <a:lstStyle/>
          <a:p>
            <a:r>
              <a:rPr lang="en-US"/>
              <a:t>TBP binding site</a:t>
            </a:r>
            <a:br>
              <a:rPr lang="en-US"/>
            </a:br>
            <a:r>
              <a:rPr lang="en-US" sz="2800"/>
              <a:t>(TATA-box)</a:t>
            </a:r>
            <a:endParaRPr lang="en-US"/>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762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Rectangle 4"/>
          <p:cNvSpPr>
            <a:spLocks noChangeArrowheads="1"/>
          </p:cNvSpPr>
          <p:nvPr/>
        </p:nvSpPr>
        <p:spPr bwMode="auto">
          <a:xfrm>
            <a:off x="1981200" y="6246813"/>
            <a:ext cx="5343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From JASPAR database: http://jaspar.genereg.net/</a:t>
            </a:r>
          </a:p>
        </p:txBody>
      </p:sp>
      <p:sp>
        <p:nvSpPr>
          <p:cNvPr id="188421" name="Rectangle 5"/>
          <p:cNvSpPr>
            <a:spLocks noChangeArrowheads="1"/>
          </p:cNvSpPr>
          <p:nvPr/>
        </p:nvSpPr>
        <p:spPr bwMode="auto">
          <a:xfrm rot="-5382461">
            <a:off x="794" y="2686844"/>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information</a:t>
            </a:r>
          </a:p>
        </p:txBody>
      </p:sp>
      <p:sp>
        <p:nvSpPr>
          <p:cNvPr id="188422" name="Rectangle 6"/>
          <p:cNvSpPr>
            <a:spLocks noChangeArrowheads="1"/>
          </p:cNvSpPr>
          <p:nvPr/>
        </p:nvSpPr>
        <p:spPr bwMode="auto">
          <a:xfrm>
            <a:off x="1216025" y="5072063"/>
            <a:ext cx="6492875" cy="379412"/>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NOTE: Information = Max possible entropy - observed entropy</a:t>
            </a:r>
          </a:p>
        </p:txBody>
      </p:sp>
    </p:spTree>
    <p:extLst>
      <p:ext uri="{BB962C8B-B14F-4D97-AF65-F5344CB8AC3E}">
        <p14:creationId xmlns:p14="http://schemas.microsoft.com/office/powerpoint/2010/main" val="31188979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Motivation to study the non-coding genome</a:t>
            </a:r>
          </a:p>
          <a:p>
            <a:pPr marL="514350" indent="-514350">
              <a:buFont typeface="+mj-lt"/>
              <a:buAutoNum type="arabicPeriod"/>
            </a:pPr>
            <a:r>
              <a:rPr lang="en-US" b="1" dirty="0"/>
              <a:t>Regulatory </a:t>
            </a:r>
            <a:r>
              <a:rPr lang="en-US" b="1" dirty="0" smtClean="0"/>
              <a:t>variations</a:t>
            </a:r>
            <a:endParaRPr lang="en-US" b="1" dirty="0"/>
          </a:p>
          <a:p>
            <a:pPr marL="971550" lvl="1" indent="-514350">
              <a:buFont typeface="+mj-lt"/>
              <a:buAutoNum type="alphaUcPeriod"/>
            </a:pPr>
            <a:r>
              <a:rPr lang="en-US" b="1" dirty="0"/>
              <a:t>Cross-species comparisons</a:t>
            </a:r>
          </a:p>
          <a:p>
            <a:pPr marL="971550" lvl="1" indent="-514350">
              <a:buFont typeface="+mj-lt"/>
              <a:buAutoNum type="alphaUcPeriod"/>
            </a:pPr>
            <a:r>
              <a:rPr lang="en-US" b="1" dirty="0"/>
              <a:t>High-impact rare variations</a:t>
            </a:r>
          </a:p>
          <a:p>
            <a:pPr marL="971550" lvl="1" indent="-514350">
              <a:buFont typeface="+mj-lt"/>
              <a:buAutoNum type="alphaUcPeriod"/>
            </a:pPr>
            <a:r>
              <a:rPr lang="en-US" b="1" dirty="0"/>
              <a:t>Common disease genetic predisposition</a:t>
            </a:r>
          </a:p>
          <a:p>
            <a:pPr marL="514350" indent="-514350">
              <a:buFont typeface="+mj-lt"/>
              <a:buAutoNum type="arabicPeriod"/>
            </a:pPr>
            <a:r>
              <a:rPr lang="en-US" dirty="0" smtClean="0"/>
              <a:t>Measuring and quantifying </a:t>
            </a:r>
            <a:r>
              <a:rPr lang="en-US" dirty="0" err="1" smtClean="0"/>
              <a:t>epigenome</a:t>
            </a:r>
            <a:r>
              <a:rPr lang="en-US" dirty="0" smtClean="0"/>
              <a:t> signatures</a:t>
            </a:r>
          </a:p>
          <a:p>
            <a:pPr marL="971550" lvl="1" indent="-514350">
              <a:buFont typeface="+mj-lt"/>
              <a:buAutoNum type="alphaUcPeriod"/>
            </a:pPr>
            <a:r>
              <a:rPr lang="en-US" dirty="0" smtClean="0"/>
              <a:t>Histone covalent modifications</a:t>
            </a:r>
          </a:p>
          <a:p>
            <a:pPr marL="971550" lvl="1" indent="-514350">
              <a:buFont typeface="+mj-lt"/>
              <a:buAutoNum type="alphaUcPeriod"/>
            </a:pPr>
            <a:r>
              <a:rPr lang="en-US" dirty="0" smtClean="0"/>
              <a:t>Chromatin accessibility</a:t>
            </a:r>
          </a:p>
          <a:p>
            <a:pPr marL="514350" indent="-514350">
              <a:buFont typeface="+mj-lt"/>
              <a:buAutoNum type="arabicPeriod"/>
            </a:pPr>
            <a:r>
              <a:rPr lang="en-US" dirty="0" smtClean="0"/>
              <a:t>Mining </a:t>
            </a:r>
            <a:r>
              <a:rPr lang="en-US" dirty="0" err="1" smtClean="0"/>
              <a:t>epigenome</a:t>
            </a:r>
            <a:r>
              <a:rPr lang="en-US" dirty="0" smtClean="0"/>
              <a:t> signatures to understand disease</a:t>
            </a:r>
          </a:p>
          <a:p>
            <a:pPr marL="514350" indent="-514350">
              <a:buFont typeface="+mj-lt"/>
              <a:buAutoNum type="arabicPeriod"/>
            </a:pPr>
            <a:r>
              <a:rPr lang="en-US" dirty="0" smtClean="0"/>
              <a:t>Future directions</a:t>
            </a:r>
          </a:p>
          <a:p>
            <a:pPr marL="514350" indent="-514350">
              <a:buFont typeface="+mj-lt"/>
              <a:buAutoNum type="arabicPeriod"/>
            </a:pPr>
            <a:endParaRPr lang="en-US" dirty="0" smtClean="0"/>
          </a:p>
        </p:txBody>
      </p:sp>
    </p:spTree>
    <p:extLst>
      <p:ext uri="{BB962C8B-B14F-4D97-AF65-F5344CB8AC3E}">
        <p14:creationId xmlns:p14="http://schemas.microsoft.com/office/powerpoint/2010/main" val="16878938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Wilson1.jpg"/>
          <p:cNvPicPr>
            <a:picLocks noChangeAspect="1"/>
          </p:cNvPicPr>
          <p:nvPr/>
        </p:nvPicPr>
        <p:blipFill>
          <a:blip r:embed="rId2"/>
          <a:stretch>
            <a:fillRect/>
          </a:stretch>
        </p:blipFill>
        <p:spPr>
          <a:xfrm>
            <a:off x="3737207" y="-7838"/>
            <a:ext cx="5407025" cy="6858001"/>
          </a:xfrm>
          <a:prstGeom prst="rect">
            <a:avLst/>
          </a:prstGeom>
        </p:spPr>
      </p:pic>
      <p:sp>
        <p:nvSpPr>
          <p:cNvPr id="5" name="TextBox 4"/>
          <p:cNvSpPr txBox="1"/>
          <p:nvPr/>
        </p:nvSpPr>
        <p:spPr>
          <a:xfrm>
            <a:off x="168464" y="583108"/>
            <a:ext cx="4350019" cy="646331"/>
          </a:xfrm>
          <a:prstGeom prst="rect">
            <a:avLst/>
          </a:prstGeom>
          <a:noFill/>
        </p:spPr>
        <p:txBody>
          <a:bodyPr wrap="none" rtlCol="0">
            <a:spAutoFit/>
          </a:bodyPr>
          <a:lstStyle/>
          <a:p>
            <a:r>
              <a:rPr lang="en-US" sz="3600" dirty="0" smtClean="0"/>
              <a:t>King and Wilson, 1975</a:t>
            </a:r>
            <a:endParaRPr lang="en-US" sz="3600" dirty="0"/>
          </a:p>
        </p:txBody>
      </p:sp>
      <p:sp>
        <p:nvSpPr>
          <p:cNvPr id="6" name="TextBox 5"/>
          <p:cNvSpPr txBox="1"/>
          <p:nvPr/>
        </p:nvSpPr>
        <p:spPr>
          <a:xfrm>
            <a:off x="168464" y="2112147"/>
            <a:ext cx="3568743" cy="1754327"/>
          </a:xfrm>
          <a:prstGeom prst="rect">
            <a:avLst/>
          </a:prstGeom>
          <a:noFill/>
        </p:spPr>
        <p:txBody>
          <a:bodyPr wrap="square" rtlCol="0">
            <a:spAutoFit/>
          </a:bodyPr>
          <a:lstStyle/>
          <a:p>
            <a:r>
              <a:rPr lang="en-US" dirty="0" smtClean="0"/>
              <a:t>“… small number of genetic changes in systems controlling the expression of genes may account for the major </a:t>
            </a:r>
            <a:r>
              <a:rPr lang="en-US" dirty="0" err="1" smtClean="0"/>
              <a:t>organismal</a:t>
            </a:r>
            <a:r>
              <a:rPr lang="en-US" dirty="0" smtClean="0"/>
              <a:t> differences between humans and chimpanzees.”</a:t>
            </a:r>
            <a:endParaRPr lang="en-US" dirty="0"/>
          </a:p>
        </p:txBody>
      </p:sp>
      <p:sp>
        <p:nvSpPr>
          <p:cNvPr id="7" name="TextBox 6"/>
          <p:cNvSpPr txBox="1"/>
          <p:nvPr/>
        </p:nvSpPr>
        <p:spPr>
          <a:xfrm>
            <a:off x="152400" y="5950803"/>
            <a:ext cx="3332914" cy="830997"/>
          </a:xfrm>
          <a:prstGeom prst="rect">
            <a:avLst/>
          </a:prstGeom>
          <a:noFill/>
        </p:spPr>
        <p:txBody>
          <a:bodyPr wrap="none" rtlCol="0">
            <a:spAutoFit/>
          </a:bodyPr>
          <a:lstStyle/>
          <a:p>
            <a:r>
              <a:rPr lang="en-US" dirty="0" smtClean="0"/>
              <a:t>Non-coding sequences </a:t>
            </a:r>
          </a:p>
          <a:p>
            <a:r>
              <a:rPr lang="en-US" dirty="0" smtClean="0"/>
              <a:t>are important!</a:t>
            </a:r>
            <a:endParaRPr lang="en-US" dirty="0"/>
          </a:p>
        </p:txBody>
      </p:sp>
    </p:spTree>
    <p:extLst>
      <p:ext uri="{BB962C8B-B14F-4D97-AF65-F5344CB8AC3E}">
        <p14:creationId xmlns:p14="http://schemas.microsoft.com/office/powerpoint/2010/main" val="34976372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678"/>
            <a:ext cx="9144000" cy="2655376"/>
          </a:xfrm>
          <a:prstGeom prst="rect">
            <a:avLst/>
          </a:prstGeom>
        </p:spPr>
      </p:pic>
      <p:pic>
        <p:nvPicPr>
          <p:cNvPr id="4" name="Picture 3" descr="Pape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768" y="3126271"/>
            <a:ext cx="4150199" cy="3561625"/>
          </a:xfrm>
          <a:prstGeom prst="rect">
            <a:avLst/>
          </a:prstGeom>
          <a:ln>
            <a:solidFill>
              <a:srgbClr val="000000"/>
            </a:solidFill>
          </a:ln>
        </p:spPr>
      </p:pic>
    </p:spTree>
    <p:extLst>
      <p:ext uri="{BB962C8B-B14F-4D97-AF65-F5344CB8AC3E}">
        <p14:creationId xmlns:p14="http://schemas.microsoft.com/office/powerpoint/2010/main" val="3348096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r>
              <a:rPr lang="en-US" sz="3600" dirty="0" smtClean="0"/>
              <a:t>Mutations in far-away regulatory sequences can have dramatic consequences</a:t>
            </a:r>
            <a:endParaRPr lang="en-US" sz="3600" dirty="0"/>
          </a:p>
        </p:txBody>
      </p:sp>
      <p:pic>
        <p:nvPicPr>
          <p:cNvPr id="4" name="Content Placeholder 3" descr="Visel_Penacchio_2009_enhancer_Fig2.tiff"/>
          <p:cNvPicPr>
            <a:picLocks noGrp="1" noChangeAspect="1"/>
          </p:cNvPicPr>
          <p:nvPr>
            <p:ph idx="1"/>
          </p:nvPr>
        </p:nvPicPr>
        <p:blipFill>
          <a:blip r:embed="rId2"/>
          <a:srcRect l="-1717" r="-1717"/>
          <a:stretch>
            <a:fillRect/>
          </a:stretch>
        </p:blipFill>
        <p:spPr/>
      </p:pic>
      <p:sp>
        <p:nvSpPr>
          <p:cNvPr id="5" name="TextBox 4"/>
          <p:cNvSpPr txBox="1"/>
          <p:nvPr/>
        </p:nvSpPr>
        <p:spPr>
          <a:xfrm>
            <a:off x="3048000" y="6248400"/>
            <a:ext cx="5265070" cy="338554"/>
          </a:xfrm>
          <a:prstGeom prst="rect">
            <a:avLst/>
          </a:prstGeom>
          <a:noFill/>
        </p:spPr>
        <p:txBody>
          <a:bodyPr wrap="none" rtlCol="0">
            <a:spAutoFit/>
          </a:bodyPr>
          <a:lstStyle/>
          <a:p>
            <a:r>
              <a:rPr lang="en-US" sz="1600" b="1" i="1" dirty="0" smtClean="0"/>
              <a:t>Reviewed in Axel </a:t>
            </a:r>
            <a:r>
              <a:rPr lang="en-US" sz="1600" b="1" i="1" dirty="0" err="1" smtClean="0"/>
              <a:t>Visel</a:t>
            </a:r>
            <a:r>
              <a:rPr lang="en-US" sz="1600" b="1" i="1" dirty="0" smtClean="0"/>
              <a:t> et al., 2009 (Nature: 461;pp.199-205)</a:t>
            </a:r>
            <a:endParaRPr lang="en-US" sz="1600" b="1" i="1" dirty="0"/>
          </a:p>
        </p:txBody>
      </p:sp>
    </p:spTree>
    <p:extLst>
      <p:ext uri="{BB962C8B-B14F-4D97-AF65-F5344CB8AC3E}">
        <p14:creationId xmlns:p14="http://schemas.microsoft.com/office/powerpoint/2010/main" val="24301478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tf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29655"/>
          </a:xfrm>
          <a:prstGeom prst="rect">
            <a:avLst/>
          </a:prstGeom>
        </p:spPr>
      </p:pic>
      <p:pic>
        <p:nvPicPr>
          <p:cNvPr id="2" name="Picture 1" descr="screenshot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54417"/>
            <a:ext cx="4334933" cy="1996211"/>
          </a:xfrm>
          <a:prstGeom prst="rect">
            <a:avLst/>
          </a:prstGeom>
          <a:ln>
            <a:solidFill>
              <a:srgbClr val="000000"/>
            </a:solidFill>
          </a:ln>
        </p:spPr>
      </p:pic>
      <p:pic>
        <p:nvPicPr>
          <p:cNvPr id="3" name="Picture 2" descr="screenshot_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729" y="4854418"/>
            <a:ext cx="4805271" cy="2003582"/>
          </a:xfrm>
          <a:prstGeom prst="rect">
            <a:avLst/>
          </a:prstGeom>
          <a:ln>
            <a:solidFill>
              <a:schemeClr val="tx1"/>
            </a:solidFill>
          </a:ln>
        </p:spPr>
      </p:pic>
    </p:spTree>
    <p:extLst>
      <p:ext uri="{BB962C8B-B14F-4D97-AF65-F5344CB8AC3E}">
        <p14:creationId xmlns:p14="http://schemas.microsoft.com/office/powerpoint/2010/main" val="33890658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3" name="Picture 2"/>
          <p:cNvPicPr>
            <a:picLocks noChangeAspect="1" noChangeArrowheads="1"/>
          </p:cNvPicPr>
          <p:nvPr/>
        </p:nvPicPr>
        <p:blipFill>
          <a:blip r:embed="rId2" cstate="print"/>
          <a:srcRect/>
          <a:stretch>
            <a:fillRect/>
          </a:stretch>
        </p:blipFill>
        <p:spPr bwMode="auto">
          <a:xfrm>
            <a:off x="4876800" y="5475269"/>
            <a:ext cx="810000" cy="861840"/>
          </a:xfrm>
          <a:prstGeom prst="rect">
            <a:avLst/>
          </a:prstGeom>
          <a:noFill/>
          <a:ln w="9525">
            <a:noFill/>
            <a:miter lim="800000"/>
            <a:headEnd/>
            <a:tailEnd/>
          </a:ln>
          <a:effectLst/>
        </p:spPr>
      </p:pic>
      <p:sp>
        <p:nvSpPr>
          <p:cNvPr id="11"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smtClean="0"/>
              <a:t>Age-adjusted County-level </a:t>
            </a:r>
            <a:r>
              <a:rPr lang="en-US" sz="1600" dirty="0"/>
              <a:t>Estimates of </a:t>
            </a:r>
            <a:r>
              <a:rPr lang="en-US" sz="1600" dirty="0" smtClean="0"/>
              <a:t>Diagnosed Diabetes among </a:t>
            </a:r>
            <a:r>
              <a:rPr lang="en-US" sz="1600" dirty="0"/>
              <a:t>Adults aged ≥ 20 years: </a:t>
            </a:r>
            <a:r>
              <a:rPr lang="en-US" sz="1600" dirty="0" smtClean="0"/>
              <a:t>                                                      United States 2004</a:t>
            </a:r>
            <a:endParaRPr lang="en-US" sz="1600" dirty="0"/>
          </a:p>
          <a:p>
            <a:pPr>
              <a:spcBef>
                <a:spcPct val="50000"/>
              </a:spcBef>
            </a:pPr>
            <a:endParaRPr 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24402133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lank"/>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
        <p:nvSpPr>
          <p:cNvPr id="119811" name="Text Box 3"/>
          <p:cNvSpPr txBox="1">
            <a:spLocks noChangeArrowheads="1"/>
          </p:cNvSpPr>
          <p:nvPr/>
        </p:nvSpPr>
        <p:spPr bwMode="auto">
          <a:xfrm>
            <a:off x="152400" y="228600"/>
            <a:ext cx="8839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spAutoFit/>
          </a:bodyPr>
          <a:lstStyle/>
          <a:p>
            <a:pPr eaLnBrk="1" hangingPunct="1">
              <a:spcBef>
                <a:spcPct val="50000"/>
              </a:spcBef>
              <a:defRPr/>
            </a:pPr>
            <a:r>
              <a:rPr lang="en-US" sz="3200" b="1" dirty="0" err="1" smtClean="0">
                <a:solidFill>
                  <a:schemeClr val="bg1"/>
                </a:solidFill>
              </a:rPr>
              <a:t>Antennapedia</a:t>
            </a:r>
            <a:r>
              <a:rPr lang="en-US" sz="3200" b="1" dirty="0" smtClean="0">
                <a:solidFill>
                  <a:schemeClr val="bg1"/>
                </a:solidFill>
              </a:rPr>
              <a:t> mutant (non-coding mutation)</a:t>
            </a:r>
            <a:endParaRPr lang="en-US" sz="3200" b="1" dirty="0">
              <a:solidFill>
                <a:schemeClr val="bg1"/>
              </a:solidFill>
            </a:endParaRPr>
          </a:p>
        </p:txBody>
      </p:sp>
      <p:pic>
        <p:nvPicPr>
          <p:cNvPr id="9" name="Picture 8" descr="flyantennapedia.jpg"/>
          <p:cNvPicPr>
            <a:picLocks noChangeAspect="1"/>
          </p:cNvPicPr>
          <p:nvPr/>
        </p:nvPicPr>
        <p:blipFill>
          <a:blip r:embed="rId4"/>
          <a:stretch>
            <a:fillRect/>
          </a:stretch>
        </p:blipFill>
        <p:spPr>
          <a:xfrm>
            <a:off x="892192" y="1940440"/>
            <a:ext cx="7326477" cy="3722187"/>
          </a:xfrm>
          <a:prstGeom prst="rect">
            <a:avLst/>
          </a:prstGeom>
        </p:spPr>
      </p:pic>
    </p:spTree>
    <p:extLst>
      <p:ext uri="{BB962C8B-B14F-4D97-AF65-F5344CB8AC3E}">
        <p14:creationId xmlns:p14="http://schemas.microsoft.com/office/powerpoint/2010/main" val="40423604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smtClean="0"/>
              <a:t>Age-adjusted County-level </a:t>
            </a:r>
            <a:r>
              <a:rPr lang="en-US" sz="1600" dirty="0"/>
              <a:t>Estimates of </a:t>
            </a:r>
            <a:r>
              <a:rPr lang="en-US" sz="1600" dirty="0" smtClean="0"/>
              <a:t>Diagnosed Diabetes among </a:t>
            </a:r>
            <a:r>
              <a:rPr lang="en-US" sz="1600" dirty="0"/>
              <a:t>Adults aged ≥ 20 years: </a:t>
            </a:r>
            <a:r>
              <a:rPr lang="en-US" sz="1600" dirty="0" smtClean="0"/>
              <a:t>                                                      United States 2005</a:t>
            </a:r>
            <a:endParaRPr lang="en-US" sz="1600" dirty="0"/>
          </a:p>
          <a:p>
            <a:pPr>
              <a:spcBef>
                <a:spcPct val="50000"/>
              </a:spcBef>
            </a:pPr>
            <a:endParaRPr lang="en-US" sz="1600" dirty="0"/>
          </a:p>
        </p:txBody>
      </p:sp>
      <p:sp>
        <p:nvSpPr>
          <p:cNvPr id="10" name="TextBox 9"/>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1" name="Picture 2"/>
          <p:cNvPicPr>
            <a:picLocks noChangeAspect="1" noChangeArrowheads="1"/>
          </p:cNvPicPr>
          <p:nvPr/>
        </p:nvPicPr>
        <p:blipFill>
          <a:blip r:embed="rId3" cstate="print"/>
          <a:srcRect/>
          <a:stretch>
            <a:fillRect/>
          </a:stretch>
        </p:blipFill>
        <p:spPr bwMode="auto">
          <a:xfrm>
            <a:off x="4876800" y="5475269"/>
            <a:ext cx="810000" cy="861840"/>
          </a:xfrm>
          <a:prstGeom prst="rect">
            <a:avLst/>
          </a:prstGeom>
          <a:noFill/>
          <a:ln w="9525">
            <a:noFill/>
            <a:miter lim="800000"/>
            <a:headEnd/>
            <a:tailEnd/>
          </a:ln>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1726700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a:t>County-level Estimates of </a:t>
            </a:r>
            <a:r>
              <a:rPr lang="en-US" sz="1600" dirty="0" smtClean="0"/>
              <a:t>Diagnosed Diabetes among </a:t>
            </a:r>
            <a:r>
              <a:rPr lang="en-US" sz="1600" dirty="0"/>
              <a:t>Adults aged ≥ 20 years: </a:t>
            </a:r>
            <a:r>
              <a:rPr lang="en-US" sz="1600" dirty="0" smtClean="0"/>
              <a:t>                                                      United States 2006</a:t>
            </a:r>
            <a:endParaRPr lang="en-US" sz="1600" dirty="0"/>
          </a:p>
          <a:p>
            <a:pPr>
              <a:spcBef>
                <a:spcPct val="50000"/>
              </a:spcBef>
            </a:pPr>
            <a:endParaRPr lang="en-US" sz="1600" dirty="0"/>
          </a:p>
        </p:txBody>
      </p:sp>
      <p:sp>
        <p:nvSpPr>
          <p:cNvPr id="11" name="TextBox 10"/>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3" name="Picture 2"/>
          <p:cNvPicPr>
            <a:picLocks noChangeAspect="1" noChangeArrowheads="1"/>
          </p:cNvPicPr>
          <p:nvPr/>
        </p:nvPicPr>
        <p:blipFill>
          <a:blip r:embed="rId2" cstate="print"/>
          <a:srcRect/>
          <a:stretch>
            <a:fillRect/>
          </a:stretch>
        </p:blipFill>
        <p:spPr bwMode="auto">
          <a:xfrm>
            <a:off x="4876800" y="5475269"/>
            <a:ext cx="810000" cy="861840"/>
          </a:xfrm>
          <a:prstGeom prst="rect">
            <a:avLst/>
          </a:prstGeom>
          <a:noFill/>
          <a:ln w="9525">
            <a:noFill/>
            <a:miter lim="800000"/>
            <a:headEnd/>
            <a:tailEnd/>
          </a:ln>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33984215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smtClean="0"/>
              <a:t>Age-adjusted County-level </a:t>
            </a:r>
            <a:r>
              <a:rPr lang="en-US" sz="1600" dirty="0"/>
              <a:t>Estimates of </a:t>
            </a:r>
            <a:r>
              <a:rPr lang="en-US" sz="1600" dirty="0" smtClean="0"/>
              <a:t>Diagnosed Diabetes among </a:t>
            </a:r>
            <a:r>
              <a:rPr lang="en-US" sz="1600" dirty="0"/>
              <a:t>Adults aged ≥ 20 years: </a:t>
            </a:r>
            <a:r>
              <a:rPr lang="en-US" sz="1600" dirty="0" smtClean="0"/>
              <a:t>                                                      United States 2007</a:t>
            </a:r>
            <a:endParaRPr lang="en-US" sz="1600" dirty="0"/>
          </a:p>
          <a:p>
            <a:pPr>
              <a:spcBef>
                <a:spcPct val="50000"/>
              </a:spcBef>
            </a:pPr>
            <a:endParaRPr lang="en-US" sz="1600" dirty="0"/>
          </a:p>
        </p:txBody>
      </p:sp>
      <p:sp>
        <p:nvSpPr>
          <p:cNvPr id="13" name="TextBox 12"/>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2" cstate="print"/>
          <a:srcRect/>
          <a:stretch>
            <a:fillRect/>
          </a:stretch>
        </p:blipFill>
        <p:spPr bwMode="auto">
          <a:xfrm>
            <a:off x="4876800" y="5475269"/>
            <a:ext cx="810000" cy="861840"/>
          </a:xfrm>
          <a:prstGeom prst="rect">
            <a:avLst/>
          </a:prstGeom>
          <a:noFill/>
          <a:ln w="9525">
            <a:noFill/>
            <a:miter lim="800000"/>
            <a:headEnd/>
            <a:tailEnd/>
          </a:ln>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6567422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smtClean="0"/>
              <a:t>Age-adjusted County-level </a:t>
            </a:r>
            <a:r>
              <a:rPr lang="en-US" sz="1600" dirty="0"/>
              <a:t>Estimates of </a:t>
            </a:r>
            <a:r>
              <a:rPr lang="en-US" sz="1600" dirty="0" smtClean="0"/>
              <a:t>Diagnosed Diabetes among </a:t>
            </a:r>
            <a:r>
              <a:rPr lang="en-US" sz="1600" dirty="0"/>
              <a:t>Adults aged ≥ 20 years: </a:t>
            </a:r>
            <a:r>
              <a:rPr lang="en-US" sz="1600" dirty="0" smtClean="0"/>
              <a:t>                                                      United States 2008</a:t>
            </a:r>
            <a:endParaRPr lang="en-US" sz="1600" dirty="0"/>
          </a:p>
          <a:p>
            <a:pPr>
              <a:spcBef>
                <a:spcPct val="50000"/>
              </a:spcBef>
            </a:pPr>
            <a:endParaRPr lang="en-US" sz="1600" dirty="0"/>
          </a:p>
        </p:txBody>
      </p:sp>
      <p:sp>
        <p:nvSpPr>
          <p:cNvPr id="10" name="TextBox 9"/>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4" name="Picture 2"/>
          <p:cNvPicPr>
            <a:picLocks noChangeAspect="1" noChangeArrowheads="1"/>
          </p:cNvPicPr>
          <p:nvPr/>
        </p:nvPicPr>
        <p:blipFill>
          <a:blip r:embed="rId2" cstate="print"/>
          <a:srcRect/>
          <a:stretch>
            <a:fillRect/>
          </a:stretch>
        </p:blipFill>
        <p:spPr bwMode="auto">
          <a:xfrm>
            <a:off x="4876800" y="5475269"/>
            <a:ext cx="810000" cy="861840"/>
          </a:xfrm>
          <a:prstGeom prst="rect">
            <a:avLst/>
          </a:prstGeom>
          <a:noFill/>
          <a:ln w="9525">
            <a:noFill/>
            <a:miter lim="800000"/>
            <a:headEnd/>
            <a:tailEnd/>
          </a:ln>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8802441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smtClean="0"/>
              <a:t>Age-adjusted County-level </a:t>
            </a:r>
            <a:r>
              <a:rPr lang="en-US" sz="1600" dirty="0"/>
              <a:t>Estimates of </a:t>
            </a:r>
            <a:r>
              <a:rPr lang="en-US" sz="1600" dirty="0" smtClean="0"/>
              <a:t>Diagnosed Diabetes among </a:t>
            </a:r>
            <a:r>
              <a:rPr lang="en-US" sz="1600" dirty="0"/>
              <a:t>Adults aged ≥ 20 years: </a:t>
            </a:r>
            <a:r>
              <a:rPr lang="en-US" sz="1600" dirty="0" smtClean="0"/>
              <a:t>                                                      United States 2009</a:t>
            </a:r>
            <a:endParaRPr lang="en-US" sz="1600" dirty="0"/>
          </a:p>
          <a:p>
            <a:pPr>
              <a:spcBef>
                <a:spcPct val="50000"/>
              </a:spcBef>
            </a:pPr>
            <a:endParaRPr lang="en-US" sz="1600" dirty="0"/>
          </a:p>
        </p:txBody>
      </p:sp>
      <p:sp>
        <p:nvSpPr>
          <p:cNvPr id="6" name="TextBox 5"/>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4876800" y="5475269"/>
            <a:ext cx="810000" cy="861840"/>
          </a:xfrm>
          <a:prstGeom prst="rect">
            <a:avLst/>
          </a:prstGeom>
          <a:noFill/>
          <a:ln w="9525">
            <a:noFill/>
            <a:miter lim="800000"/>
            <a:headEnd/>
            <a:tailEnd/>
          </a:ln>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28061723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25000" lnSpcReduction="20000"/>
          </a:bodyPr>
          <a:lstStyle/>
          <a:p>
            <a:endParaRPr lang="en-US"/>
          </a:p>
        </p:txBody>
      </p:sp>
      <p:sp>
        <p:nvSpPr>
          <p:cNvPr id="8" name="Text Placeholder 8"/>
          <p:cNvSpPr txBox="1">
            <a:spLocks/>
          </p:cNvSpPr>
          <p:nvPr/>
        </p:nvSpPr>
        <p:spPr>
          <a:xfrm>
            <a:off x="685800" y="6477000"/>
            <a:ext cx="6629400" cy="3048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marL="342900" marR="0" lvl="0" indent="-342900" algn="ctr" defTabSz="914400" rtl="0" eaLnBrk="1" fontAlgn="auto" latinLnBrk="0" hangingPunct="1">
              <a:lnSpc>
                <a:spcPts val="2000"/>
              </a:lnSpc>
              <a:spcBef>
                <a:spcPct val="20000"/>
              </a:spcBef>
              <a:spcAft>
                <a:spcPts val="0"/>
              </a:spcAft>
              <a:buClrTx/>
              <a:buSzTx/>
              <a:buFont typeface="Arial" pitchFamily="34" charset="0"/>
              <a:buNone/>
              <a:tabLst/>
              <a:defRPr/>
            </a:pPr>
            <a:r>
              <a:rPr kumimoji="0" lang="en-US" sz="1800" b="0" i="0" u="none" strike="noStrike" kern="1200" cap="none" spc="0" normalizeH="0" baseline="0" noProof="0" smtClean="0">
                <a:ln>
                  <a:noFill/>
                </a:ln>
                <a:solidFill>
                  <a:schemeClr val="tx1"/>
                </a:solidFill>
                <a:effectLst/>
                <a:uLnTx/>
                <a:uFillTx/>
                <a:latin typeface="+mn-lt"/>
                <a:ea typeface="+mn-ea"/>
                <a:cs typeface="+mn-cs"/>
              </a:rPr>
              <a:t>www.cdc.gov/diabetes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 Box 499"/>
          <p:cNvSpPr txBox="1">
            <a:spLocks noChangeArrowheads="1"/>
          </p:cNvSpPr>
          <p:nvPr/>
        </p:nvSpPr>
        <p:spPr bwMode="auto">
          <a:xfrm>
            <a:off x="0" y="341293"/>
            <a:ext cx="9144000" cy="954107"/>
          </a:xfrm>
          <a:prstGeom prst="rect">
            <a:avLst/>
          </a:prstGeom>
          <a:noFill/>
          <a:ln w="9525">
            <a:noFill/>
            <a:miter lim="800000"/>
            <a:headEnd/>
            <a:tailEnd/>
          </a:ln>
          <a:effectLst/>
        </p:spPr>
        <p:txBody>
          <a:bodyPr>
            <a:spAutoFit/>
          </a:bodyPr>
          <a:lstStyle/>
          <a:p>
            <a:pPr algn="ctr">
              <a:spcBef>
                <a:spcPct val="50000"/>
              </a:spcBef>
            </a:pPr>
            <a:r>
              <a:rPr lang="en-US" sz="1600" dirty="0" smtClean="0"/>
              <a:t>Age-adjusted County-level </a:t>
            </a:r>
            <a:r>
              <a:rPr lang="en-US" sz="1600" dirty="0"/>
              <a:t>Estimates of </a:t>
            </a:r>
            <a:r>
              <a:rPr lang="en-US" sz="1600" dirty="0" smtClean="0"/>
              <a:t>Diagnosed Diabetes among </a:t>
            </a:r>
            <a:r>
              <a:rPr lang="en-US" sz="1600" dirty="0"/>
              <a:t>Adults aged ≥ 20 years: </a:t>
            </a:r>
            <a:r>
              <a:rPr lang="en-US" sz="1600" dirty="0" smtClean="0"/>
              <a:t>                                                      United States 2010</a:t>
            </a:r>
            <a:endParaRPr lang="en-US" sz="1600" dirty="0"/>
          </a:p>
          <a:p>
            <a:pPr>
              <a:spcBef>
                <a:spcPct val="50000"/>
              </a:spcBef>
            </a:pPr>
            <a:endParaRPr lang="en-US" sz="1600" dirty="0"/>
          </a:p>
        </p:txBody>
      </p:sp>
      <p:sp>
        <p:nvSpPr>
          <p:cNvPr id="6" name="TextBox 5"/>
          <p:cNvSpPr txBox="1"/>
          <p:nvPr/>
        </p:nvSpPr>
        <p:spPr>
          <a:xfrm>
            <a:off x="4774640" y="5211744"/>
            <a:ext cx="1778560" cy="261610"/>
          </a:xfrm>
          <a:prstGeom prst="rect">
            <a:avLst/>
          </a:prstGeom>
          <a:noFill/>
        </p:spPr>
        <p:txBody>
          <a:bodyPr wrap="square" rtlCol="0">
            <a:spAutoFit/>
          </a:bodyPr>
          <a:lstStyle/>
          <a:p>
            <a:r>
              <a:rPr lang="en-US" sz="1100" dirty="0" smtClean="0">
                <a:solidFill>
                  <a:srgbClr val="000000"/>
                </a:solidFill>
                <a:latin typeface="Times New Roman" pitchFamily="18" charset="0"/>
                <a:cs typeface="Times New Roman" pitchFamily="18" charset="0"/>
              </a:rPr>
              <a:t>Age-adjusted percent</a:t>
            </a:r>
            <a:endParaRPr lang="en-US" sz="1100" dirty="0">
              <a:solidFill>
                <a:srgbClr val="000000"/>
              </a:solidFill>
              <a:latin typeface="Times New Roman" pitchFamily="18" charset="0"/>
              <a:cs typeface="Times New Roman"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4876800" y="5475269"/>
            <a:ext cx="810000" cy="861840"/>
          </a:xfrm>
          <a:prstGeom prst="rect">
            <a:avLst/>
          </a:prstGeom>
          <a:noFill/>
          <a:ln w="9525">
            <a:noFill/>
            <a:miter lim="800000"/>
            <a:headEnd/>
            <a:tailEnd/>
          </a:ln>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88" y="530352"/>
            <a:ext cx="12413361" cy="5185029"/>
          </a:xfrm>
          <a:prstGeom prst="rect">
            <a:avLst/>
          </a:prstGeom>
        </p:spPr>
      </p:pic>
    </p:spTree>
    <p:extLst>
      <p:ext uri="{BB962C8B-B14F-4D97-AF65-F5344CB8AC3E}">
        <p14:creationId xmlns:p14="http://schemas.microsoft.com/office/powerpoint/2010/main" val="27804677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048" r="6483"/>
          <a:stretch/>
        </p:blipFill>
        <p:spPr>
          <a:xfrm>
            <a:off x="6389795" y="408907"/>
            <a:ext cx="2754205" cy="1680208"/>
          </a:xfrm>
          <a:prstGeom prst="rect">
            <a:avLst/>
          </a:prstGeom>
        </p:spPr>
      </p:pic>
      <p:sp>
        <p:nvSpPr>
          <p:cNvPr id="11" name="TextBox 10"/>
          <p:cNvSpPr txBox="1"/>
          <p:nvPr/>
        </p:nvSpPr>
        <p:spPr>
          <a:xfrm>
            <a:off x="77629" y="8796"/>
            <a:ext cx="8757075" cy="6324809"/>
          </a:xfrm>
          <a:prstGeom prst="rect">
            <a:avLst/>
          </a:prstGeom>
          <a:noFill/>
        </p:spPr>
        <p:txBody>
          <a:bodyPr wrap="square" rtlCol="0">
            <a:spAutoFit/>
          </a:bodyPr>
          <a:lstStyle/>
          <a:p>
            <a:endParaRPr lang="en-US" sz="2800" b="1" u="sng" dirty="0" smtClean="0"/>
          </a:p>
          <a:p>
            <a:r>
              <a:rPr lang="en-US" sz="2800" b="1" u="sng" dirty="0" smtClean="0"/>
              <a:t>Type 2 Diabetes (T2D)</a:t>
            </a:r>
          </a:p>
          <a:p>
            <a:endParaRPr lang="en-US" sz="900" b="1" u="sng" dirty="0" smtClean="0"/>
          </a:p>
          <a:p>
            <a:endParaRPr lang="en-US" sz="900" b="1" u="sng" dirty="0"/>
          </a:p>
          <a:p>
            <a:endParaRPr lang="en-US" sz="900" b="1" u="sng" dirty="0" smtClean="0"/>
          </a:p>
          <a:p>
            <a:endParaRPr lang="en-US" sz="900" b="1" u="sng" dirty="0"/>
          </a:p>
          <a:p>
            <a:endParaRPr lang="en-US" sz="900" b="1" u="sng" dirty="0" smtClean="0"/>
          </a:p>
          <a:p>
            <a:endParaRPr lang="en-US" sz="900" b="1" u="sng" dirty="0" smtClean="0"/>
          </a:p>
          <a:p>
            <a:endParaRPr lang="en-US" sz="900" b="1" u="sng" dirty="0"/>
          </a:p>
          <a:p>
            <a:endParaRPr lang="en-US" sz="900" b="1" u="sng" dirty="0" smtClean="0"/>
          </a:p>
          <a:p>
            <a:endParaRPr lang="en-US" sz="900" b="1" u="sng" dirty="0" smtClean="0"/>
          </a:p>
          <a:p>
            <a:pPr>
              <a:buFont typeface="Arial"/>
              <a:buChar char="•"/>
            </a:pPr>
            <a:r>
              <a:rPr lang="en-US" b="1" dirty="0" smtClean="0"/>
              <a:t>90-95% of all diabetes cases, afflicting 25.8 million Americans (8.3% of population)</a:t>
            </a:r>
          </a:p>
          <a:p>
            <a:pPr marL="742950" lvl="1" indent="-285750">
              <a:buFont typeface="Wingdings" charset="2"/>
              <a:buChar char="§"/>
            </a:pPr>
            <a:r>
              <a:rPr lang="en-US" dirty="0" smtClean="0"/>
              <a:t>Characterized by </a:t>
            </a:r>
            <a:r>
              <a:rPr lang="en-US" b="1" dirty="0" smtClean="0"/>
              <a:t>insulin resistance </a:t>
            </a:r>
            <a:r>
              <a:rPr lang="en-US" dirty="0" smtClean="0"/>
              <a:t>and </a:t>
            </a:r>
            <a:r>
              <a:rPr lang="en-US" b="1" i="1" u="sng" dirty="0" smtClean="0"/>
              <a:t>impaired pancreatic islet function</a:t>
            </a:r>
          </a:p>
          <a:p>
            <a:pPr marL="742950" lvl="1" indent="-285750">
              <a:buFont typeface="Wingdings" charset="2"/>
              <a:buChar char="§"/>
            </a:pPr>
            <a:r>
              <a:rPr lang="en-US" dirty="0" smtClean="0"/>
              <a:t>Complex interaction between genetic and environmental risk factors</a:t>
            </a:r>
          </a:p>
          <a:p>
            <a:pPr>
              <a:buFont typeface="Arial"/>
              <a:buChar char="•"/>
            </a:pPr>
            <a:endParaRPr lang="en-US" sz="800" b="1" dirty="0" smtClean="0"/>
          </a:p>
          <a:p>
            <a:pPr>
              <a:buFont typeface="Arial"/>
              <a:buChar char="•"/>
            </a:pPr>
            <a:endParaRPr lang="en-US" sz="800" b="1" dirty="0" smtClean="0"/>
          </a:p>
          <a:p>
            <a:pPr>
              <a:buFont typeface="Arial"/>
              <a:buChar char="•"/>
            </a:pPr>
            <a:r>
              <a:rPr lang="en-US" b="1" dirty="0" smtClean="0"/>
              <a:t>Medical costs</a:t>
            </a:r>
          </a:p>
          <a:p>
            <a:pPr marL="800100" lvl="1" indent="-342900">
              <a:buFont typeface="Wingdings" charset="2"/>
              <a:buChar char="§"/>
            </a:pPr>
            <a:r>
              <a:rPr lang="en-US" dirty="0" smtClean="0"/>
              <a:t>2-4 fold increased risk of heart disease and stroke	</a:t>
            </a:r>
          </a:p>
          <a:p>
            <a:pPr marL="800100" lvl="1" indent="-342900">
              <a:buFont typeface="Wingdings" charset="2"/>
              <a:buChar char="§"/>
            </a:pPr>
            <a:r>
              <a:rPr lang="en-US" dirty="0" smtClean="0"/>
              <a:t>Kidney failure, blindness, lower limb amputations</a:t>
            </a:r>
          </a:p>
          <a:p>
            <a:pPr marL="800100" lvl="1" indent="-342900">
              <a:buFont typeface="+mj-lt"/>
              <a:buAutoNum type="arabicPeriod"/>
            </a:pPr>
            <a:endParaRPr lang="en-US" sz="900" dirty="0" smtClean="0"/>
          </a:p>
          <a:p>
            <a:pPr marL="800100" lvl="1" indent="-342900">
              <a:buFont typeface="+mj-lt"/>
              <a:buAutoNum type="arabicPeriod"/>
            </a:pPr>
            <a:endParaRPr lang="en-US" sz="900" dirty="0" smtClean="0"/>
          </a:p>
          <a:p>
            <a:pPr>
              <a:buFont typeface="Arial"/>
              <a:buChar char="•"/>
            </a:pPr>
            <a:r>
              <a:rPr lang="en-US" b="1" dirty="0" smtClean="0"/>
              <a:t>Financial cost estimate: $174 billion </a:t>
            </a:r>
            <a:r>
              <a:rPr lang="en-US" b="1" i="1" dirty="0" smtClean="0"/>
              <a:t>annually</a:t>
            </a:r>
          </a:p>
          <a:p>
            <a:pPr marL="800100" lvl="1" indent="-342900">
              <a:buFont typeface="Wingdings" charset="2"/>
              <a:buChar char="§"/>
            </a:pPr>
            <a:r>
              <a:rPr lang="en-US" dirty="0" smtClean="0"/>
              <a:t>Projected to increase ~3X over next 25 years</a:t>
            </a:r>
          </a:p>
          <a:p>
            <a:pPr marL="800100" lvl="1" indent="-342900">
              <a:buFont typeface="+mj-lt"/>
              <a:buAutoNum type="arabicPeriod"/>
            </a:pPr>
            <a:endParaRPr lang="en-US" sz="900" dirty="0" smtClean="0"/>
          </a:p>
          <a:p>
            <a:pPr marL="800100" lvl="1" indent="-342900">
              <a:buFont typeface="+mj-lt"/>
              <a:buAutoNum type="arabicPeriod"/>
            </a:pPr>
            <a:endParaRPr lang="en-US" sz="900" dirty="0" smtClean="0"/>
          </a:p>
          <a:p>
            <a:pPr>
              <a:buFont typeface="Arial"/>
              <a:buChar char="•"/>
            </a:pPr>
            <a:r>
              <a:rPr lang="en-US" b="1" dirty="0" smtClean="0"/>
              <a:t>79 million people </a:t>
            </a:r>
            <a:r>
              <a:rPr lang="en-US" b="1" u="sng" dirty="0" smtClean="0"/>
              <a:t>&gt;</a:t>
            </a:r>
            <a:r>
              <a:rPr lang="en-US" b="1" dirty="0" smtClean="0"/>
              <a:t> 20 years old are </a:t>
            </a:r>
            <a:r>
              <a:rPr lang="en-US" b="1" dirty="0" err="1" smtClean="0"/>
              <a:t>prediabetic</a:t>
            </a:r>
            <a:endParaRPr lang="en-US" b="1" dirty="0" smtClean="0"/>
          </a:p>
          <a:p>
            <a:endParaRPr lang="en-US" b="1" dirty="0" smtClean="0"/>
          </a:p>
        </p:txBody>
      </p:sp>
      <p:sp>
        <p:nvSpPr>
          <p:cNvPr id="2" name="TextBox 1"/>
          <p:cNvSpPr txBox="1"/>
          <p:nvPr/>
        </p:nvSpPr>
        <p:spPr>
          <a:xfrm>
            <a:off x="6389795" y="8796"/>
            <a:ext cx="2772389" cy="400110"/>
          </a:xfrm>
          <a:prstGeom prst="rect">
            <a:avLst/>
          </a:prstGeom>
          <a:noFill/>
        </p:spPr>
        <p:txBody>
          <a:bodyPr wrap="none" rtlCol="0">
            <a:spAutoFit/>
          </a:bodyPr>
          <a:lstStyle/>
          <a:p>
            <a:r>
              <a:rPr lang="en-US" sz="1000" dirty="0">
                <a:latin typeface="Arial"/>
                <a:cs typeface="Arial"/>
              </a:rPr>
              <a:t>C</a:t>
            </a:r>
            <a:r>
              <a:rPr lang="en-US" sz="1000" dirty="0" smtClean="0">
                <a:latin typeface="Arial"/>
                <a:cs typeface="Arial"/>
              </a:rPr>
              <a:t>ounty</a:t>
            </a:r>
            <a:r>
              <a:rPr lang="en-US" sz="1000" dirty="0">
                <a:latin typeface="Arial"/>
                <a:cs typeface="Arial"/>
              </a:rPr>
              <a:t>-level </a:t>
            </a:r>
            <a:r>
              <a:rPr lang="en-US" sz="1000" dirty="0" smtClean="0">
                <a:latin typeface="Arial"/>
                <a:cs typeface="Arial"/>
              </a:rPr>
              <a:t>estimates </a:t>
            </a:r>
            <a:r>
              <a:rPr lang="en-US" sz="1000" dirty="0">
                <a:latin typeface="Arial"/>
                <a:cs typeface="Arial"/>
              </a:rPr>
              <a:t>of </a:t>
            </a:r>
            <a:r>
              <a:rPr lang="en-US" sz="1000" dirty="0" smtClean="0">
                <a:latin typeface="Arial"/>
                <a:cs typeface="Arial"/>
              </a:rPr>
              <a:t>diagnosed diabetes</a:t>
            </a:r>
          </a:p>
          <a:p>
            <a:r>
              <a:rPr lang="en-US" sz="1000" dirty="0" smtClean="0">
                <a:latin typeface="Arial"/>
                <a:cs typeface="Arial"/>
              </a:rPr>
              <a:t>among adults </a:t>
            </a:r>
            <a:r>
              <a:rPr lang="en-US" sz="1000" dirty="0">
                <a:latin typeface="Arial"/>
                <a:cs typeface="Arial"/>
              </a:rPr>
              <a:t>aged ≥ 20 </a:t>
            </a:r>
            <a:r>
              <a:rPr lang="en-US" sz="1000" dirty="0" smtClean="0">
                <a:latin typeface="Arial"/>
                <a:cs typeface="Arial"/>
              </a:rPr>
              <a:t>years (CDC; 2010).</a:t>
            </a:r>
            <a:endParaRPr lang="en-US" sz="1000" dirty="0">
              <a:latin typeface="Arial"/>
              <a:cs typeface="Arial"/>
            </a:endParaRPr>
          </a:p>
        </p:txBody>
      </p:sp>
    </p:spTree>
    <p:extLst>
      <p:ext uri="{BB962C8B-B14F-4D97-AF65-F5344CB8AC3E}">
        <p14:creationId xmlns:p14="http://schemas.microsoft.com/office/powerpoint/2010/main" val="24624370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drugResponse.jpg"/>
          <p:cNvPicPr>
            <a:picLocks noChangeAspect="1"/>
          </p:cNvPicPr>
          <p:nvPr/>
        </p:nvPicPr>
        <p:blipFill>
          <a:blip r:embed="rId2"/>
          <a:srcRect/>
          <a:stretch>
            <a:fillRect/>
          </a:stretch>
        </p:blipFill>
        <p:spPr bwMode="auto">
          <a:xfrm>
            <a:off x="1447800" y="1260475"/>
            <a:ext cx="6400800" cy="5445125"/>
          </a:xfrm>
          <a:prstGeom prst="rect">
            <a:avLst/>
          </a:prstGeom>
          <a:noFill/>
          <a:ln w="9525">
            <a:noFill/>
            <a:miter lim="800000"/>
            <a:headEnd/>
            <a:tailEnd/>
          </a:ln>
        </p:spPr>
      </p:pic>
      <p:sp>
        <p:nvSpPr>
          <p:cNvPr id="44035" name="Title 6"/>
          <p:cNvSpPr>
            <a:spLocks noGrp="1"/>
          </p:cNvSpPr>
          <p:nvPr>
            <p:ph type="title"/>
          </p:nvPr>
        </p:nvSpPr>
        <p:spPr>
          <a:xfrm>
            <a:off x="0" y="0"/>
            <a:ext cx="9144000" cy="1143000"/>
          </a:xfrm>
        </p:spPr>
        <p:txBody>
          <a:bodyPr>
            <a:normAutofit fontScale="90000"/>
          </a:bodyPr>
          <a:lstStyle/>
          <a:p>
            <a:r>
              <a:rPr lang="en-US" dirty="0" smtClean="0"/>
              <a:t>Genome Wide Association </a:t>
            </a:r>
            <a:r>
              <a:rPr lang="en-US" dirty="0"/>
              <a:t>Study (</a:t>
            </a:r>
            <a:r>
              <a:rPr lang="en-US" dirty="0" smtClean="0"/>
              <a:t>GWAS)</a:t>
            </a:r>
          </a:p>
        </p:txBody>
      </p:sp>
    </p:spTree>
    <p:extLst>
      <p:ext uri="{BB962C8B-B14F-4D97-AF65-F5344CB8AC3E}">
        <p14:creationId xmlns:p14="http://schemas.microsoft.com/office/powerpoint/2010/main" val="7429383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6" descr="R:\Jane\pictures\SNP Science 72701.jpg"/>
          <p:cNvPicPr>
            <a:picLocks noChangeAspect="1" noChangeArrowheads="1"/>
          </p:cNvPicPr>
          <p:nvPr/>
        </p:nvPicPr>
        <p:blipFill>
          <a:blip r:embed="rId3"/>
          <a:srcRect/>
          <a:stretch>
            <a:fillRect/>
          </a:stretch>
        </p:blipFill>
        <p:spPr bwMode="auto">
          <a:xfrm>
            <a:off x="660895" y="1256922"/>
            <a:ext cx="7926000" cy="5601078"/>
          </a:xfrm>
          <a:prstGeom prst="rect">
            <a:avLst/>
          </a:prstGeom>
          <a:noFill/>
          <a:ln w="9525">
            <a:noFill/>
            <a:miter lim="800000"/>
            <a:headEnd/>
            <a:tailEnd/>
          </a:ln>
        </p:spPr>
      </p:pic>
      <p:sp>
        <p:nvSpPr>
          <p:cNvPr id="3" name="TextBox 2"/>
          <p:cNvSpPr txBox="1"/>
          <p:nvPr/>
        </p:nvSpPr>
        <p:spPr>
          <a:xfrm>
            <a:off x="0" y="49510"/>
            <a:ext cx="9144000" cy="954107"/>
          </a:xfrm>
          <a:prstGeom prst="rect">
            <a:avLst/>
          </a:prstGeom>
          <a:noFill/>
        </p:spPr>
        <p:txBody>
          <a:bodyPr wrap="square" rtlCol="0">
            <a:spAutoFit/>
          </a:bodyPr>
          <a:lstStyle/>
          <a:p>
            <a:pPr algn="ctr"/>
            <a:r>
              <a:rPr lang="en-US" sz="2800" b="1" dirty="0" smtClean="0"/>
              <a:t>Genome-Wide Association Studies (GWAS) look for Single nucleotide polymorphisms (</a:t>
            </a:r>
            <a:r>
              <a:rPr lang="en-US" sz="2800" b="1" dirty="0" err="1" smtClean="0"/>
              <a:t>SNPs</a:t>
            </a:r>
            <a:r>
              <a:rPr lang="en-US" sz="2800" b="1" dirty="0" smtClean="0"/>
              <a:t>)</a:t>
            </a:r>
            <a:endParaRPr lang="en-US" sz="2800" b="1" dirty="0"/>
          </a:p>
        </p:txBody>
      </p:sp>
    </p:spTree>
    <p:extLst>
      <p:ext uri="{BB962C8B-B14F-4D97-AF65-F5344CB8AC3E}">
        <p14:creationId xmlns:p14="http://schemas.microsoft.com/office/powerpoint/2010/main" val="24374879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srcRect r="58600"/>
          <a:stretch/>
        </p:blipFill>
        <p:spPr bwMode="auto">
          <a:xfrm>
            <a:off x="762000" y="315913"/>
            <a:ext cx="3123095" cy="6288087"/>
          </a:xfrm>
          <a:prstGeom prst="rect">
            <a:avLst/>
          </a:prstGeom>
          <a:noFill/>
          <a:ln w="9525">
            <a:noFill/>
            <a:miter lim="800000"/>
            <a:headEnd/>
            <a:tailEnd/>
          </a:ln>
        </p:spPr>
      </p:pic>
      <p:sp>
        <p:nvSpPr>
          <p:cNvPr id="17411" name="Text Box 3"/>
          <p:cNvSpPr txBox="1">
            <a:spLocks noChangeArrowheads="1"/>
          </p:cNvSpPr>
          <p:nvPr/>
        </p:nvSpPr>
        <p:spPr bwMode="auto">
          <a:xfrm>
            <a:off x="1066800" y="346075"/>
            <a:ext cx="2133600" cy="457200"/>
          </a:xfrm>
          <a:prstGeom prst="rect">
            <a:avLst/>
          </a:prstGeom>
          <a:noFill/>
          <a:ln w="9525">
            <a:noFill/>
            <a:miter lim="800000"/>
            <a:headEnd/>
            <a:tailEnd/>
          </a:ln>
        </p:spPr>
        <p:txBody>
          <a:bodyPr>
            <a:prstTxWarp prst="textNoShape">
              <a:avLst/>
            </a:prstTxWarp>
            <a:spAutoFit/>
          </a:bodyPr>
          <a:lstStyle/>
          <a:p>
            <a:pPr eaLnBrk="1" hangingPunct="1"/>
            <a:endParaRPr lang="en-US">
              <a:latin typeface="Times New Roman" pitchFamily="1" charset="0"/>
              <a:ea typeface="Times New Roman" pitchFamily="1" charset="0"/>
              <a:cs typeface="Times New Roman" pitchFamily="1" charset="0"/>
            </a:endParaRPr>
          </a:p>
        </p:txBody>
      </p:sp>
      <p:sp>
        <p:nvSpPr>
          <p:cNvPr id="17412" name="Text Box 4"/>
          <p:cNvSpPr txBox="1">
            <a:spLocks noChangeArrowheads="1"/>
          </p:cNvSpPr>
          <p:nvPr/>
        </p:nvSpPr>
        <p:spPr bwMode="auto">
          <a:xfrm>
            <a:off x="1219200" y="304800"/>
            <a:ext cx="1981200" cy="579438"/>
          </a:xfrm>
          <a:prstGeom prst="rect">
            <a:avLst/>
          </a:prstGeom>
          <a:solidFill>
            <a:schemeClr val="tx1"/>
          </a:solidFill>
          <a:ln w="9525">
            <a:noFill/>
            <a:miter lim="800000"/>
            <a:headEnd/>
            <a:tailEnd/>
          </a:ln>
        </p:spPr>
        <p:txBody>
          <a:bodyPr>
            <a:prstTxWarp prst="textNoShape">
              <a:avLst/>
            </a:prstTxWarp>
            <a:spAutoFit/>
          </a:bodyPr>
          <a:lstStyle/>
          <a:p>
            <a:pPr eaLnBrk="1" hangingPunct="1"/>
            <a:r>
              <a:rPr lang="en-US" sz="3200" b="1">
                <a:solidFill>
                  <a:schemeClr val="bg1"/>
                </a:solidFill>
                <a:latin typeface="Times New Roman" pitchFamily="1" charset="0"/>
                <a:ea typeface="Times New Roman" pitchFamily="1" charset="0"/>
                <a:cs typeface="Times New Roman" pitchFamily="1" charset="0"/>
              </a:rPr>
              <a:t>   SNP A</a:t>
            </a:r>
          </a:p>
        </p:txBody>
      </p:sp>
      <p:grpSp>
        <p:nvGrpSpPr>
          <p:cNvPr id="3" name="Group 2"/>
          <p:cNvGrpSpPr/>
          <p:nvPr/>
        </p:nvGrpSpPr>
        <p:grpSpPr>
          <a:xfrm>
            <a:off x="5102086" y="304800"/>
            <a:ext cx="3203713" cy="6288087"/>
            <a:chOff x="5102086" y="304800"/>
            <a:chExt cx="3203713" cy="6288087"/>
          </a:xfrm>
        </p:grpSpPr>
        <p:pic>
          <p:nvPicPr>
            <p:cNvPr id="7" name="Picture 2"/>
            <p:cNvPicPr>
              <a:picLocks noChangeAspect="1" noChangeArrowheads="1"/>
            </p:cNvPicPr>
            <p:nvPr/>
          </p:nvPicPr>
          <p:blipFill rotWithShape="1">
            <a:blip r:embed="rId3"/>
            <a:srcRect l="57532"/>
            <a:stretch/>
          </p:blipFill>
          <p:spPr bwMode="auto">
            <a:xfrm>
              <a:off x="5102086" y="304800"/>
              <a:ext cx="3203713" cy="6288087"/>
            </a:xfrm>
            <a:prstGeom prst="rect">
              <a:avLst/>
            </a:prstGeom>
            <a:noFill/>
            <a:ln w="9525">
              <a:noFill/>
              <a:miter lim="800000"/>
              <a:headEnd/>
              <a:tailEnd/>
            </a:ln>
          </p:spPr>
        </p:pic>
        <p:sp>
          <p:nvSpPr>
            <p:cNvPr id="17413" name="Text Box 5"/>
            <p:cNvSpPr txBox="1">
              <a:spLocks noChangeArrowheads="1"/>
            </p:cNvSpPr>
            <p:nvPr/>
          </p:nvSpPr>
          <p:spPr bwMode="auto">
            <a:xfrm>
              <a:off x="5867400" y="304800"/>
              <a:ext cx="2133600" cy="579438"/>
            </a:xfrm>
            <a:prstGeom prst="rect">
              <a:avLst/>
            </a:prstGeom>
            <a:solidFill>
              <a:schemeClr val="tx1"/>
            </a:solidFill>
            <a:ln w="9525">
              <a:noFill/>
              <a:miter lim="800000"/>
              <a:headEnd/>
              <a:tailEnd/>
            </a:ln>
          </p:spPr>
          <p:txBody>
            <a:bodyPr>
              <a:prstTxWarp prst="textNoShape">
                <a:avLst/>
              </a:prstTxWarp>
              <a:spAutoFit/>
            </a:bodyPr>
            <a:lstStyle/>
            <a:p>
              <a:pPr eaLnBrk="1" hangingPunct="1"/>
              <a:r>
                <a:rPr lang="en-US" sz="3200" b="1" dirty="0">
                  <a:solidFill>
                    <a:schemeClr val="bg1"/>
                  </a:solidFill>
                  <a:latin typeface="Times New Roman" pitchFamily="1" charset="0"/>
                  <a:ea typeface="Times New Roman" pitchFamily="1" charset="0"/>
                  <a:cs typeface="Times New Roman" pitchFamily="1" charset="0"/>
                </a:rPr>
                <a:t>   SNP B</a:t>
              </a:r>
            </a:p>
          </p:txBody>
        </p:sp>
      </p:grpSp>
    </p:spTree>
    <p:extLst>
      <p:ext uri="{BB962C8B-B14F-4D97-AF65-F5344CB8AC3E}">
        <p14:creationId xmlns:p14="http://schemas.microsoft.com/office/powerpoint/2010/main" val="2922377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b="1" dirty="0" smtClean="0"/>
              <a:t>Motivation to study the non-coding genome</a:t>
            </a:r>
          </a:p>
          <a:p>
            <a:pPr marL="514350" indent="-514350">
              <a:buFont typeface="+mj-lt"/>
              <a:buAutoNum type="arabicPeriod"/>
            </a:pPr>
            <a:r>
              <a:rPr lang="en-US" dirty="0"/>
              <a:t>Regulatory </a:t>
            </a:r>
            <a:r>
              <a:rPr lang="en-US" dirty="0" smtClean="0"/>
              <a:t>variations</a:t>
            </a:r>
            <a:endParaRPr lang="en-US" dirty="0"/>
          </a:p>
          <a:p>
            <a:pPr marL="971550" lvl="1" indent="-514350">
              <a:buFont typeface="+mj-lt"/>
              <a:buAutoNum type="alphaUcPeriod"/>
            </a:pPr>
            <a:r>
              <a:rPr lang="en-US" dirty="0"/>
              <a:t>Cross-species comparisons</a:t>
            </a:r>
          </a:p>
          <a:p>
            <a:pPr marL="971550" lvl="1" indent="-514350">
              <a:buFont typeface="+mj-lt"/>
              <a:buAutoNum type="alphaUcPeriod"/>
            </a:pPr>
            <a:r>
              <a:rPr lang="en-US" dirty="0"/>
              <a:t>High-impact rare variations</a:t>
            </a:r>
          </a:p>
          <a:p>
            <a:pPr marL="971550" lvl="1" indent="-514350">
              <a:buFont typeface="+mj-lt"/>
              <a:buAutoNum type="alphaUcPeriod"/>
            </a:pPr>
            <a:r>
              <a:rPr lang="en-US" dirty="0"/>
              <a:t>Common disease genetic predisposition</a:t>
            </a:r>
          </a:p>
          <a:p>
            <a:pPr marL="514350" indent="-514350">
              <a:buFont typeface="+mj-lt"/>
              <a:buAutoNum type="arabicPeriod"/>
            </a:pPr>
            <a:r>
              <a:rPr lang="en-US" dirty="0" smtClean="0"/>
              <a:t>Measuring and quantifying </a:t>
            </a:r>
            <a:r>
              <a:rPr lang="en-US" dirty="0" err="1" smtClean="0"/>
              <a:t>epigenome</a:t>
            </a:r>
            <a:r>
              <a:rPr lang="en-US" dirty="0" smtClean="0"/>
              <a:t> signatures</a:t>
            </a:r>
          </a:p>
          <a:p>
            <a:pPr marL="971550" lvl="1" indent="-514350">
              <a:buFont typeface="+mj-lt"/>
              <a:buAutoNum type="alphaUcPeriod"/>
            </a:pPr>
            <a:r>
              <a:rPr lang="en-US" dirty="0" smtClean="0"/>
              <a:t>Histone covalent modifications</a:t>
            </a:r>
          </a:p>
          <a:p>
            <a:pPr marL="971550" lvl="1" indent="-514350">
              <a:buFont typeface="+mj-lt"/>
              <a:buAutoNum type="alphaUcPeriod"/>
            </a:pPr>
            <a:r>
              <a:rPr lang="en-US" dirty="0" smtClean="0"/>
              <a:t>Chromatin accessibility</a:t>
            </a:r>
          </a:p>
          <a:p>
            <a:pPr marL="514350" indent="-514350">
              <a:buFont typeface="+mj-lt"/>
              <a:buAutoNum type="arabicPeriod"/>
            </a:pPr>
            <a:r>
              <a:rPr lang="en-US" dirty="0" smtClean="0"/>
              <a:t>Mining </a:t>
            </a:r>
            <a:r>
              <a:rPr lang="en-US" dirty="0" err="1" smtClean="0"/>
              <a:t>epigenome</a:t>
            </a:r>
            <a:r>
              <a:rPr lang="en-US" dirty="0" smtClean="0"/>
              <a:t> signatures to understand disease</a:t>
            </a:r>
          </a:p>
          <a:p>
            <a:pPr marL="514350" indent="-514350">
              <a:buFont typeface="+mj-lt"/>
              <a:buAutoNum type="arabicPeriod"/>
            </a:pPr>
            <a:r>
              <a:rPr lang="en-US" dirty="0" smtClean="0"/>
              <a:t>Future directions</a:t>
            </a:r>
          </a:p>
          <a:p>
            <a:pPr marL="514350" indent="-514350">
              <a:buFont typeface="+mj-lt"/>
              <a:buAutoNum type="arabicPeriod"/>
            </a:pPr>
            <a:endParaRPr lang="en-US" dirty="0" smtClean="0"/>
          </a:p>
        </p:txBody>
      </p:sp>
    </p:spTree>
    <p:extLst>
      <p:ext uri="{BB962C8B-B14F-4D97-AF65-F5344CB8AC3E}">
        <p14:creationId xmlns:p14="http://schemas.microsoft.com/office/powerpoint/2010/main" val="38256929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MeDbMYCQDMJUMAAAOUR.png"/>
          <p:cNvPicPr>
            <a:picLocks noChangeAspect="1"/>
          </p:cNvPicPr>
          <p:nvPr/>
        </p:nvPicPr>
        <p:blipFill>
          <a:blip r:embed="rId2"/>
          <a:srcRect r="93666"/>
          <a:stretch>
            <a:fillRect/>
          </a:stretch>
        </p:blipFill>
        <p:spPr bwMode="auto">
          <a:xfrm>
            <a:off x="357188" y="249238"/>
            <a:ext cx="338137" cy="6019800"/>
          </a:xfrm>
          <a:prstGeom prst="rect">
            <a:avLst/>
          </a:prstGeom>
          <a:noFill/>
          <a:ln w="9525">
            <a:noFill/>
            <a:miter lim="800000"/>
            <a:headEnd/>
            <a:tailEnd/>
          </a:ln>
        </p:spPr>
      </p:pic>
      <p:pic>
        <p:nvPicPr>
          <p:cNvPr id="4099" name="Picture 6" descr="MeDbMYCQDMJUMAAAOUR.png"/>
          <p:cNvPicPr>
            <a:picLocks noChangeAspect="1"/>
          </p:cNvPicPr>
          <p:nvPr/>
        </p:nvPicPr>
        <p:blipFill>
          <a:blip r:embed="rId2"/>
          <a:srcRect l="8832" r="85815"/>
          <a:stretch>
            <a:fillRect/>
          </a:stretch>
        </p:blipFill>
        <p:spPr bwMode="auto">
          <a:xfrm>
            <a:off x="1071563" y="249238"/>
            <a:ext cx="285750" cy="6019800"/>
          </a:xfrm>
          <a:prstGeom prst="rect">
            <a:avLst/>
          </a:prstGeom>
          <a:noFill/>
          <a:ln w="9525">
            <a:noFill/>
            <a:miter lim="800000"/>
            <a:headEnd/>
            <a:tailEnd/>
          </a:ln>
        </p:spPr>
      </p:pic>
      <p:pic>
        <p:nvPicPr>
          <p:cNvPr id="4100" name="Picture 7" descr="MeDbMYCQDMJUMAAAOUR.png"/>
          <p:cNvPicPr>
            <a:picLocks noChangeAspect="1"/>
          </p:cNvPicPr>
          <p:nvPr/>
        </p:nvPicPr>
        <p:blipFill>
          <a:blip r:embed="rId2"/>
          <a:srcRect l="16682" r="77966"/>
          <a:stretch>
            <a:fillRect/>
          </a:stretch>
        </p:blipFill>
        <p:spPr bwMode="auto">
          <a:xfrm>
            <a:off x="1733550" y="249238"/>
            <a:ext cx="285750" cy="6019800"/>
          </a:xfrm>
          <a:prstGeom prst="rect">
            <a:avLst/>
          </a:prstGeom>
          <a:noFill/>
          <a:ln w="9525">
            <a:noFill/>
            <a:miter lim="800000"/>
            <a:headEnd/>
            <a:tailEnd/>
          </a:ln>
        </p:spPr>
      </p:pic>
      <p:pic>
        <p:nvPicPr>
          <p:cNvPr id="4101" name="Picture 8" descr="MeDbMYCQDMJUMAAAOUR.png"/>
          <p:cNvPicPr>
            <a:picLocks noChangeAspect="1"/>
          </p:cNvPicPr>
          <p:nvPr/>
        </p:nvPicPr>
        <p:blipFill>
          <a:blip r:embed="rId2"/>
          <a:srcRect l="23193" r="70116"/>
          <a:stretch>
            <a:fillRect/>
          </a:stretch>
        </p:blipFill>
        <p:spPr bwMode="auto">
          <a:xfrm>
            <a:off x="2397125" y="249238"/>
            <a:ext cx="357188" cy="6019800"/>
          </a:xfrm>
          <a:prstGeom prst="rect">
            <a:avLst/>
          </a:prstGeom>
          <a:noFill/>
          <a:ln w="9525">
            <a:noFill/>
            <a:miter lim="800000"/>
            <a:headEnd/>
            <a:tailEnd/>
          </a:ln>
        </p:spPr>
      </p:pic>
      <p:pic>
        <p:nvPicPr>
          <p:cNvPr id="4102" name="Picture 9" descr="MeDbMYCQDMJUMAAAOUR.png"/>
          <p:cNvPicPr>
            <a:picLocks noChangeAspect="1"/>
          </p:cNvPicPr>
          <p:nvPr/>
        </p:nvPicPr>
        <p:blipFill>
          <a:blip r:embed="rId2"/>
          <a:srcRect l="32382" r="62267"/>
          <a:stretch>
            <a:fillRect/>
          </a:stretch>
        </p:blipFill>
        <p:spPr bwMode="auto">
          <a:xfrm>
            <a:off x="3130550" y="249238"/>
            <a:ext cx="285750" cy="6019800"/>
          </a:xfrm>
          <a:prstGeom prst="rect">
            <a:avLst/>
          </a:prstGeom>
          <a:noFill/>
          <a:ln w="9525">
            <a:noFill/>
            <a:miter lim="800000"/>
            <a:headEnd/>
            <a:tailEnd/>
          </a:ln>
        </p:spPr>
      </p:pic>
      <p:pic>
        <p:nvPicPr>
          <p:cNvPr id="4103" name="Picture 10" descr="MeDbMYCQDMJUMAAAOUR.png"/>
          <p:cNvPicPr>
            <a:picLocks noChangeAspect="1"/>
          </p:cNvPicPr>
          <p:nvPr/>
        </p:nvPicPr>
        <p:blipFill>
          <a:blip r:embed="rId2"/>
          <a:srcRect l="40231" r="55754"/>
          <a:stretch>
            <a:fillRect/>
          </a:stretch>
        </p:blipFill>
        <p:spPr bwMode="auto">
          <a:xfrm>
            <a:off x="3792538" y="249238"/>
            <a:ext cx="214312" cy="6019800"/>
          </a:xfrm>
          <a:prstGeom prst="rect">
            <a:avLst/>
          </a:prstGeom>
          <a:noFill/>
          <a:ln w="9525">
            <a:noFill/>
            <a:miter lim="800000"/>
            <a:headEnd/>
            <a:tailEnd/>
          </a:ln>
        </p:spPr>
      </p:pic>
      <p:pic>
        <p:nvPicPr>
          <p:cNvPr id="4104" name="Picture 11" descr="MeDbMYCQDMJUMAAAOUR.png"/>
          <p:cNvPicPr>
            <a:picLocks noChangeAspect="1"/>
          </p:cNvPicPr>
          <p:nvPr/>
        </p:nvPicPr>
        <p:blipFill>
          <a:blip r:embed="rId2"/>
          <a:srcRect l="48083" r="47903"/>
          <a:stretch>
            <a:fillRect/>
          </a:stretch>
        </p:blipFill>
        <p:spPr bwMode="auto">
          <a:xfrm>
            <a:off x="4384675" y="249238"/>
            <a:ext cx="214313" cy="6019800"/>
          </a:xfrm>
          <a:prstGeom prst="rect">
            <a:avLst/>
          </a:prstGeom>
          <a:noFill/>
          <a:ln w="9525">
            <a:noFill/>
            <a:miter lim="800000"/>
            <a:headEnd/>
            <a:tailEnd/>
          </a:ln>
        </p:spPr>
      </p:pic>
      <p:pic>
        <p:nvPicPr>
          <p:cNvPr id="4105" name="Picture 12" descr="MeDbMYCQDMJUMAAAOUR.png"/>
          <p:cNvPicPr>
            <a:picLocks noChangeAspect="1"/>
          </p:cNvPicPr>
          <p:nvPr/>
        </p:nvPicPr>
        <p:blipFill>
          <a:blip r:embed="rId2"/>
          <a:srcRect l="54594" r="40053"/>
          <a:stretch>
            <a:fillRect/>
          </a:stretch>
        </p:blipFill>
        <p:spPr bwMode="auto">
          <a:xfrm>
            <a:off x="4945063" y="249238"/>
            <a:ext cx="285750" cy="6019800"/>
          </a:xfrm>
          <a:prstGeom prst="rect">
            <a:avLst/>
          </a:prstGeom>
          <a:noFill/>
          <a:ln w="9525">
            <a:noFill/>
            <a:miter lim="800000"/>
            <a:headEnd/>
            <a:tailEnd/>
          </a:ln>
        </p:spPr>
      </p:pic>
      <p:pic>
        <p:nvPicPr>
          <p:cNvPr id="4106" name="Picture 13" descr="MeDbMYCQDMJUMAAAOUR.png"/>
          <p:cNvPicPr>
            <a:picLocks noChangeAspect="1"/>
          </p:cNvPicPr>
          <p:nvPr/>
        </p:nvPicPr>
        <p:blipFill>
          <a:blip r:embed="rId2"/>
          <a:srcRect l="62445" r="30865"/>
          <a:stretch>
            <a:fillRect/>
          </a:stretch>
        </p:blipFill>
        <p:spPr bwMode="auto">
          <a:xfrm>
            <a:off x="5637213" y="249238"/>
            <a:ext cx="357187" cy="6019800"/>
          </a:xfrm>
          <a:prstGeom prst="rect">
            <a:avLst/>
          </a:prstGeom>
          <a:noFill/>
          <a:ln w="9525">
            <a:noFill/>
            <a:miter lim="800000"/>
            <a:headEnd/>
            <a:tailEnd/>
          </a:ln>
        </p:spPr>
      </p:pic>
      <p:pic>
        <p:nvPicPr>
          <p:cNvPr id="4107" name="Picture 14" descr="MeDbMYCQDMJUMAAAOUR.png"/>
          <p:cNvPicPr>
            <a:picLocks noChangeAspect="1"/>
          </p:cNvPicPr>
          <p:nvPr/>
        </p:nvPicPr>
        <p:blipFill>
          <a:blip r:embed="rId2"/>
          <a:srcRect l="69582" r="23729"/>
          <a:stretch>
            <a:fillRect/>
          </a:stretch>
        </p:blipFill>
        <p:spPr bwMode="auto">
          <a:xfrm>
            <a:off x="6370638" y="249238"/>
            <a:ext cx="357187" cy="6019800"/>
          </a:xfrm>
          <a:prstGeom prst="rect">
            <a:avLst/>
          </a:prstGeom>
          <a:noFill/>
          <a:ln w="9525">
            <a:noFill/>
            <a:miter lim="800000"/>
            <a:headEnd/>
            <a:tailEnd/>
          </a:ln>
        </p:spPr>
      </p:pic>
      <p:pic>
        <p:nvPicPr>
          <p:cNvPr id="4108" name="Picture 15" descr="MeDbMYCQDMJUMAAAOUR.png"/>
          <p:cNvPicPr>
            <a:picLocks noChangeAspect="1"/>
          </p:cNvPicPr>
          <p:nvPr/>
        </p:nvPicPr>
        <p:blipFill>
          <a:blip r:embed="rId2"/>
          <a:srcRect l="78947" r="17038"/>
          <a:stretch>
            <a:fillRect/>
          </a:stretch>
        </p:blipFill>
        <p:spPr bwMode="auto">
          <a:xfrm>
            <a:off x="7105650" y="249238"/>
            <a:ext cx="214313" cy="6019800"/>
          </a:xfrm>
          <a:prstGeom prst="rect">
            <a:avLst/>
          </a:prstGeom>
          <a:noFill/>
          <a:ln w="9525">
            <a:noFill/>
            <a:miter lim="800000"/>
            <a:headEnd/>
            <a:tailEnd/>
          </a:ln>
        </p:spPr>
      </p:pic>
      <p:pic>
        <p:nvPicPr>
          <p:cNvPr id="4109" name="Picture 16" descr="MeDbMYCQDMJUMAAAOUR.png"/>
          <p:cNvPicPr>
            <a:picLocks noChangeAspect="1"/>
          </p:cNvPicPr>
          <p:nvPr/>
        </p:nvPicPr>
        <p:blipFill>
          <a:blip r:embed="rId2"/>
          <a:srcRect l="85995" r="8653"/>
          <a:stretch>
            <a:fillRect/>
          </a:stretch>
        </p:blipFill>
        <p:spPr bwMode="auto">
          <a:xfrm>
            <a:off x="7696200" y="249238"/>
            <a:ext cx="285750" cy="6019800"/>
          </a:xfrm>
          <a:prstGeom prst="rect">
            <a:avLst/>
          </a:prstGeom>
          <a:noFill/>
          <a:ln w="9525">
            <a:noFill/>
            <a:miter lim="800000"/>
            <a:headEnd/>
            <a:tailEnd/>
          </a:ln>
        </p:spPr>
      </p:pic>
      <p:pic>
        <p:nvPicPr>
          <p:cNvPr id="4110" name="Picture 17" descr="MeDbMYCQDMJUMAAAOUR.png"/>
          <p:cNvPicPr>
            <a:picLocks noChangeAspect="1"/>
          </p:cNvPicPr>
          <p:nvPr/>
        </p:nvPicPr>
        <p:blipFill>
          <a:blip r:embed="rId2"/>
          <a:srcRect l="93845"/>
          <a:stretch>
            <a:fillRect/>
          </a:stretch>
        </p:blipFill>
        <p:spPr bwMode="auto">
          <a:xfrm>
            <a:off x="8343900" y="206375"/>
            <a:ext cx="328613" cy="6018213"/>
          </a:xfrm>
          <a:prstGeom prst="rect">
            <a:avLst/>
          </a:prstGeom>
          <a:noFill/>
          <a:ln w="9525">
            <a:noFill/>
            <a:miter lim="800000"/>
            <a:headEnd/>
            <a:tailEnd/>
          </a:ln>
        </p:spPr>
      </p:pic>
      <p:sp>
        <p:nvSpPr>
          <p:cNvPr id="96" name="Isosceles Triangle 95"/>
          <p:cNvSpPr/>
          <p:nvPr/>
        </p:nvSpPr>
        <p:spPr>
          <a:xfrm rot="16200000" flipH="1">
            <a:off x="1928813" y="1071563"/>
            <a:ext cx="214312" cy="214312"/>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15" name="TextBox 97"/>
          <p:cNvSpPr txBox="1">
            <a:spLocks noChangeArrowheads="1"/>
          </p:cNvSpPr>
          <p:nvPr/>
        </p:nvSpPr>
        <p:spPr bwMode="auto">
          <a:xfrm>
            <a:off x="1957388" y="1103313"/>
            <a:ext cx="30321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PPARG</a:t>
            </a:r>
            <a:endParaRPr lang="en-US" sz="800" b="1" i="1">
              <a:solidFill>
                <a:srgbClr val="000000"/>
              </a:solidFill>
              <a:latin typeface="Calibri" charset="0"/>
            </a:endParaRPr>
          </a:p>
        </p:txBody>
      </p:sp>
      <p:sp>
        <p:nvSpPr>
          <p:cNvPr id="104" name="Isosceles Triangle 103"/>
          <p:cNvSpPr/>
          <p:nvPr/>
        </p:nvSpPr>
        <p:spPr>
          <a:xfrm rot="16200000" flipH="1">
            <a:off x="2673351" y="1055687"/>
            <a:ext cx="214312" cy="214313"/>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21" name="TextBox 105"/>
          <p:cNvSpPr txBox="1">
            <a:spLocks noChangeArrowheads="1"/>
          </p:cNvSpPr>
          <p:nvPr/>
        </p:nvSpPr>
        <p:spPr bwMode="auto">
          <a:xfrm>
            <a:off x="2687638" y="1093788"/>
            <a:ext cx="24606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WFS1</a:t>
            </a:r>
            <a:endParaRPr lang="en-US" sz="800" b="1" i="1">
              <a:solidFill>
                <a:srgbClr val="000000"/>
              </a:solidFill>
              <a:latin typeface="Calibri" charset="0"/>
            </a:endParaRPr>
          </a:p>
        </p:txBody>
      </p:sp>
      <p:sp>
        <p:nvSpPr>
          <p:cNvPr id="136" name="Isosceles Triangle 135"/>
          <p:cNvSpPr/>
          <p:nvPr/>
        </p:nvSpPr>
        <p:spPr>
          <a:xfrm rot="16200000" flipH="1">
            <a:off x="7267575" y="1962150"/>
            <a:ext cx="214313" cy="214313"/>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53" name="Isosceles Triangle 152"/>
          <p:cNvSpPr/>
          <p:nvPr/>
        </p:nvSpPr>
        <p:spPr>
          <a:xfrm rot="16200000" flipH="1">
            <a:off x="2667000" y="5232400"/>
            <a:ext cx="214313" cy="214313"/>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43" name="TextBox 154"/>
          <p:cNvSpPr txBox="1">
            <a:spLocks noChangeArrowheads="1"/>
          </p:cNvSpPr>
          <p:nvPr/>
        </p:nvSpPr>
        <p:spPr bwMode="auto">
          <a:xfrm>
            <a:off x="2724150" y="5280025"/>
            <a:ext cx="293688"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HNF1B</a:t>
            </a:r>
            <a:endParaRPr lang="en-US" sz="800" b="1" i="1">
              <a:solidFill>
                <a:srgbClr val="000000"/>
              </a:solidFill>
              <a:latin typeface="Calibri" charset="0"/>
            </a:endParaRPr>
          </a:p>
        </p:txBody>
      </p:sp>
      <p:sp>
        <p:nvSpPr>
          <p:cNvPr id="181" name="Isosceles Triangle 180"/>
          <p:cNvSpPr/>
          <p:nvPr/>
        </p:nvSpPr>
        <p:spPr>
          <a:xfrm rot="16200000" flipH="1">
            <a:off x="7891462" y="3302001"/>
            <a:ext cx="214313" cy="214312"/>
          </a:xfrm>
          <a:prstGeom prst="triangle">
            <a:avLst/>
          </a:prstGeom>
          <a:solidFill>
            <a:srgbClr val="558ED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83" name="TextBox 211"/>
          <p:cNvSpPr txBox="1">
            <a:spLocks noChangeArrowheads="1"/>
          </p:cNvSpPr>
          <p:nvPr/>
        </p:nvSpPr>
        <p:spPr bwMode="auto">
          <a:xfrm>
            <a:off x="7924800" y="3341688"/>
            <a:ext cx="298450"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dirty="0">
                <a:solidFill>
                  <a:srgbClr val="000000"/>
                </a:solidFill>
                <a:latin typeface="Calibri" charset="0"/>
              </a:rPr>
              <a:t>HNF1A</a:t>
            </a:r>
            <a:endParaRPr lang="en-US" sz="800" b="1" i="1" dirty="0">
              <a:solidFill>
                <a:srgbClr val="000000"/>
              </a:solidFill>
              <a:latin typeface="Calibri" charset="0"/>
            </a:endParaRPr>
          </a:p>
        </p:txBody>
      </p:sp>
      <p:sp>
        <p:nvSpPr>
          <p:cNvPr id="107" name="Isosceles Triangle 106"/>
          <p:cNvSpPr/>
          <p:nvPr/>
        </p:nvSpPr>
        <p:spPr>
          <a:xfrm rot="16200000" flipH="1">
            <a:off x="3892717" y="682884"/>
            <a:ext cx="214313" cy="214312"/>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08" name="Isosceles Triangle 107"/>
          <p:cNvSpPr/>
          <p:nvPr/>
        </p:nvSpPr>
        <p:spPr>
          <a:xfrm rot="16200000" flipH="1">
            <a:off x="3895892" y="365384"/>
            <a:ext cx="214313" cy="214312"/>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98" name="TextBox 121"/>
          <p:cNvSpPr txBox="1">
            <a:spLocks noChangeArrowheads="1"/>
          </p:cNvSpPr>
          <p:nvPr/>
        </p:nvSpPr>
        <p:spPr bwMode="auto">
          <a:xfrm>
            <a:off x="4045118" y="338396"/>
            <a:ext cx="1176337" cy="276225"/>
          </a:xfrm>
          <a:prstGeom prst="rect">
            <a:avLst/>
          </a:prstGeom>
          <a:noFill/>
          <a:ln w="9525">
            <a:noFill/>
            <a:miter lim="800000"/>
            <a:headEnd/>
            <a:tailEnd/>
          </a:ln>
        </p:spPr>
        <p:txBody>
          <a:bodyPr wrap="none">
            <a:prstTxWarp prst="textNoShape">
              <a:avLst/>
            </a:prstTxWarp>
            <a:spAutoFit/>
          </a:bodyPr>
          <a:lstStyle/>
          <a:p>
            <a:r>
              <a:rPr lang="en-GB" sz="1200" b="1">
                <a:solidFill>
                  <a:srgbClr val="000000"/>
                </a:solidFill>
                <a:latin typeface="Calibri" charset="0"/>
              </a:rPr>
              <a:t>Candidate gene</a:t>
            </a:r>
          </a:p>
        </p:txBody>
      </p:sp>
      <p:sp>
        <p:nvSpPr>
          <p:cNvPr id="4200" name="TextBox 133"/>
          <p:cNvSpPr txBox="1">
            <a:spLocks noChangeArrowheads="1"/>
          </p:cNvSpPr>
          <p:nvPr/>
        </p:nvSpPr>
        <p:spPr bwMode="auto">
          <a:xfrm>
            <a:off x="4073693" y="620971"/>
            <a:ext cx="868362" cy="379412"/>
          </a:xfrm>
          <a:prstGeom prst="rect">
            <a:avLst/>
          </a:prstGeom>
          <a:noFill/>
          <a:ln w="9525">
            <a:noFill/>
            <a:miter lim="800000"/>
            <a:headEnd/>
            <a:tailEnd/>
          </a:ln>
        </p:spPr>
        <p:txBody>
          <a:bodyPr wrap="none">
            <a:prstTxWarp prst="textNoShape">
              <a:avLst/>
            </a:prstTxWarp>
            <a:spAutoFit/>
          </a:bodyPr>
          <a:lstStyle/>
          <a:p>
            <a:pPr>
              <a:lnSpc>
                <a:spcPts val="1100"/>
              </a:lnSpc>
            </a:pPr>
            <a:r>
              <a:rPr lang="en-GB" sz="1200" b="1">
                <a:solidFill>
                  <a:srgbClr val="000000"/>
                </a:solidFill>
                <a:latin typeface="Calibri" charset="0"/>
              </a:rPr>
              <a:t>Candidate </a:t>
            </a:r>
          </a:p>
          <a:p>
            <a:pPr>
              <a:lnSpc>
                <a:spcPts val="1100"/>
              </a:lnSpc>
            </a:pPr>
            <a:r>
              <a:rPr lang="en-GB" sz="1200" b="1">
                <a:solidFill>
                  <a:srgbClr val="000000"/>
                </a:solidFill>
                <a:latin typeface="Calibri" charset="0"/>
              </a:rPr>
              <a:t>pathway</a:t>
            </a:r>
          </a:p>
        </p:txBody>
      </p:sp>
      <p:sp>
        <p:nvSpPr>
          <p:cNvPr id="117" name="Isosceles Triangle 116"/>
          <p:cNvSpPr/>
          <p:nvPr/>
        </p:nvSpPr>
        <p:spPr>
          <a:xfrm rot="16200000" flipH="1">
            <a:off x="4572001" y="5589587"/>
            <a:ext cx="214312" cy="214313"/>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223" name="TextBox 102"/>
          <p:cNvSpPr txBox="1">
            <a:spLocks noChangeArrowheads="1"/>
          </p:cNvSpPr>
          <p:nvPr/>
        </p:nvSpPr>
        <p:spPr bwMode="auto">
          <a:xfrm>
            <a:off x="4638675" y="5646738"/>
            <a:ext cx="2984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HNF4A</a:t>
            </a:r>
          </a:p>
        </p:txBody>
      </p:sp>
      <p:sp>
        <p:nvSpPr>
          <p:cNvPr id="131" name="Isosceles Triangle 130"/>
          <p:cNvSpPr/>
          <p:nvPr/>
        </p:nvSpPr>
        <p:spPr>
          <a:xfrm rot="16200000" flipH="1">
            <a:off x="7265517" y="2020159"/>
            <a:ext cx="214313" cy="214313"/>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36" name="TextBox 136"/>
          <p:cNvSpPr txBox="1">
            <a:spLocks noChangeArrowheads="1"/>
          </p:cNvSpPr>
          <p:nvPr/>
        </p:nvSpPr>
        <p:spPr bwMode="auto">
          <a:xfrm>
            <a:off x="7316788" y="1970045"/>
            <a:ext cx="31908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dirty="0">
                <a:solidFill>
                  <a:srgbClr val="000000"/>
                </a:solidFill>
                <a:latin typeface="Calibri" charset="0"/>
              </a:rPr>
              <a:t>KCNJ11</a:t>
            </a:r>
            <a:endParaRPr lang="en-US" sz="800" b="1" i="1" dirty="0">
              <a:solidFill>
                <a:srgbClr val="000000"/>
              </a:solidFill>
              <a:latin typeface="Calibri" charset="0"/>
            </a:endParaRPr>
          </a:p>
        </p:txBody>
      </p:sp>
      <p:sp>
        <p:nvSpPr>
          <p:cNvPr id="132" name="TextBox 136"/>
          <p:cNvSpPr txBox="1">
            <a:spLocks noChangeArrowheads="1"/>
          </p:cNvSpPr>
          <p:nvPr/>
        </p:nvSpPr>
        <p:spPr bwMode="auto">
          <a:xfrm>
            <a:off x="7331892" y="2062378"/>
            <a:ext cx="174758" cy="130381"/>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dirty="0" smtClean="0">
                <a:solidFill>
                  <a:srgbClr val="000000"/>
                </a:solidFill>
                <a:latin typeface="Calibri" charset="0"/>
              </a:rPr>
              <a:t>INS</a:t>
            </a:r>
            <a:endParaRPr lang="en-US" sz="800" b="1" i="1" dirty="0">
              <a:solidFill>
                <a:srgbClr val="000000"/>
              </a:solidFill>
              <a:latin typeface="Calibri" charset="0"/>
            </a:endParaRPr>
          </a:p>
        </p:txBody>
      </p:sp>
      <p:sp>
        <p:nvSpPr>
          <p:cNvPr id="33" name="TextBox 32"/>
          <p:cNvSpPr txBox="1"/>
          <p:nvPr/>
        </p:nvSpPr>
        <p:spPr>
          <a:xfrm>
            <a:off x="5105400" y="228600"/>
            <a:ext cx="4343400" cy="1077218"/>
          </a:xfrm>
          <a:prstGeom prst="rect">
            <a:avLst/>
          </a:prstGeom>
          <a:noFill/>
        </p:spPr>
        <p:txBody>
          <a:bodyPr wrap="square" rtlCol="0">
            <a:spAutoFit/>
          </a:bodyPr>
          <a:lstStyle/>
          <a:p>
            <a:r>
              <a:rPr lang="en-US" sz="3200" dirty="0" smtClean="0"/>
              <a:t>T2D genetic </a:t>
            </a:r>
          </a:p>
          <a:p>
            <a:r>
              <a:rPr lang="en-US" sz="3200" dirty="0" smtClean="0"/>
              <a:t>landscape </a:t>
            </a:r>
            <a:r>
              <a:rPr lang="en-US" sz="2800" dirty="0" smtClean="0"/>
              <a:t>(pre-GWAS)</a:t>
            </a:r>
            <a:endParaRPr lang="en-US" sz="2800" dirty="0"/>
          </a:p>
        </p:txBody>
      </p:sp>
      <p:sp>
        <p:nvSpPr>
          <p:cNvPr id="34" name="TextBox 33"/>
          <p:cNvSpPr txBox="1"/>
          <p:nvPr/>
        </p:nvSpPr>
        <p:spPr>
          <a:xfrm>
            <a:off x="5824726" y="6423893"/>
            <a:ext cx="2984123" cy="307777"/>
          </a:xfrm>
          <a:prstGeom prst="rect">
            <a:avLst/>
          </a:prstGeom>
          <a:noFill/>
        </p:spPr>
        <p:txBody>
          <a:bodyPr wrap="none" rtlCol="0">
            <a:spAutoFit/>
          </a:bodyPr>
          <a:lstStyle/>
          <a:p>
            <a:r>
              <a:rPr lang="en-US" sz="1400" i="1" dirty="0" smtClean="0"/>
              <a:t>Adapted from McCarthy, 2011 (NEJM)</a:t>
            </a:r>
            <a:endParaRPr lang="en-US" sz="1400" i="1" dirty="0"/>
          </a:p>
        </p:txBody>
      </p:sp>
    </p:spTree>
    <p:extLst>
      <p:ext uri="{BB962C8B-B14F-4D97-AF65-F5344CB8AC3E}">
        <p14:creationId xmlns:p14="http://schemas.microsoft.com/office/powerpoint/2010/main" val="35589883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MeDbMYCQDMJUMAAAOUR.png"/>
          <p:cNvPicPr>
            <a:picLocks noChangeAspect="1"/>
          </p:cNvPicPr>
          <p:nvPr/>
        </p:nvPicPr>
        <p:blipFill>
          <a:blip r:embed="rId2"/>
          <a:srcRect r="93666"/>
          <a:stretch>
            <a:fillRect/>
          </a:stretch>
        </p:blipFill>
        <p:spPr bwMode="auto">
          <a:xfrm>
            <a:off x="357188" y="249238"/>
            <a:ext cx="338137" cy="6019800"/>
          </a:xfrm>
          <a:prstGeom prst="rect">
            <a:avLst/>
          </a:prstGeom>
          <a:noFill/>
          <a:ln w="9525">
            <a:noFill/>
            <a:miter lim="800000"/>
            <a:headEnd/>
            <a:tailEnd/>
          </a:ln>
        </p:spPr>
      </p:pic>
      <p:pic>
        <p:nvPicPr>
          <p:cNvPr id="4099" name="Picture 6" descr="MeDbMYCQDMJUMAAAOUR.png"/>
          <p:cNvPicPr>
            <a:picLocks noChangeAspect="1"/>
          </p:cNvPicPr>
          <p:nvPr/>
        </p:nvPicPr>
        <p:blipFill>
          <a:blip r:embed="rId2"/>
          <a:srcRect l="8832" r="85815"/>
          <a:stretch>
            <a:fillRect/>
          </a:stretch>
        </p:blipFill>
        <p:spPr bwMode="auto">
          <a:xfrm>
            <a:off x="1071563" y="249238"/>
            <a:ext cx="285750" cy="6019800"/>
          </a:xfrm>
          <a:prstGeom prst="rect">
            <a:avLst/>
          </a:prstGeom>
          <a:noFill/>
          <a:ln w="9525">
            <a:noFill/>
            <a:miter lim="800000"/>
            <a:headEnd/>
            <a:tailEnd/>
          </a:ln>
        </p:spPr>
      </p:pic>
      <p:pic>
        <p:nvPicPr>
          <p:cNvPr id="4100" name="Picture 7" descr="MeDbMYCQDMJUMAAAOUR.png"/>
          <p:cNvPicPr>
            <a:picLocks noChangeAspect="1"/>
          </p:cNvPicPr>
          <p:nvPr/>
        </p:nvPicPr>
        <p:blipFill>
          <a:blip r:embed="rId2"/>
          <a:srcRect l="16682" r="77966"/>
          <a:stretch>
            <a:fillRect/>
          </a:stretch>
        </p:blipFill>
        <p:spPr bwMode="auto">
          <a:xfrm>
            <a:off x="1733550" y="249238"/>
            <a:ext cx="285750" cy="6019800"/>
          </a:xfrm>
          <a:prstGeom prst="rect">
            <a:avLst/>
          </a:prstGeom>
          <a:noFill/>
          <a:ln w="9525">
            <a:noFill/>
            <a:miter lim="800000"/>
            <a:headEnd/>
            <a:tailEnd/>
          </a:ln>
        </p:spPr>
      </p:pic>
      <p:pic>
        <p:nvPicPr>
          <p:cNvPr id="4101" name="Picture 8" descr="MeDbMYCQDMJUMAAAOUR.png"/>
          <p:cNvPicPr>
            <a:picLocks noChangeAspect="1"/>
          </p:cNvPicPr>
          <p:nvPr/>
        </p:nvPicPr>
        <p:blipFill>
          <a:blip r:embed="rId2"/>
          <a:srcRect l="23193" r="70116"/>
          <a:stretch>
            <a:fillRect/>
          </a:stretch>
        </p:blipFill>
        <p:spPr bwMode="auto">
          <a:xfrm>
            <a:off x="2397125" y="249238"/>
            <a:ext cx="357188" cy="6019800"/>
          </a:xfrm>
          <a:prstGeom prst="rect">
            <a:avLst/>
          </a:prstGeom>
          <a:noFill/>
          <a:ln w="9525">
            <a:noFill/>
            <a:miter lim="800000"/>
            <a:headEnd/>
            <a:tailEnd/>
          </a:ln>
        </p:spPr>
      </p:pic>
      <p:pic>
        <p:nvPicPr>
          <p:cNvPr id="4102" name="Picture 9" descr="MeDbMYCQDMJUMAAAOUR.png"/>
          <p:cNvPicPr>
            <a:picLocks noChangeAspect="1"/>
          </p:cNvPicPr>
          <p:nvPr/>
        </p:nvPicPr>
        <p:blipFill>
          <a:blip r:embed="rId2"/>
          <a:srcRect l="32382" r="62267"/>
          <a:stretch>
            <a:fillRect/>
          </a:stretch>
        </p:blipFill>
        <p:spPr bwMode="auto">
          <a:xfrm>
            <a:off x="3130550" y="249238"/>
            <a:ext cx="285750" cy="6019800"/>
          </a:xfrm>
          <a:prstGeom prst="rect">
            <a:avLst/>
          </a:prstGeom>
          <a:noFill/>
          <a:ln w="9525">
            <a:noFill/>
            <a:miter lim="800000"/>
            <a:headEnd/>
            <a:tailEnd/>
          </a:ln>
        </p:spPr>
      </p:pic>
      <p:pic>
        <p:nvPicPr>
          <p:cNvPr id="4103" name="Picture 10" descr="MeDbMYCQDMJUMAAAOUR.png"/>
          <p:cNvPicPr>
            <a:picLocks noChangeAspect="1"/>
          </p:cNvPicPr>
          <p:nvPr/>
        </p:nvPicPr>
        <p:blipFill>
          <a:blip r:embed="rId2"/>
          <a:srcRect l="40231" r="55754"/>
          <a:stretch>
            <a:fillRect/>
          </a:stretch>
        </p:blipFill>
        <p:spPr bwMode="auto">
          <a:xfrm>
            <a:off x="3792538" y="249238"/>
            <a:ext cx="214312" cy="6019800"/>
          </a:xfrm>
          <a:prstGeom prst="rect">
            <a:avLst/>
          </a:prstGeom>
          <a:noFill/>
          <a:ln w="9525">
            <a:noFill/>
            <a:miter lim="800000"/>
            <a:headEnd/>
            <a:tailEnd/>
          </a:ln>
        </p:spPr>
      </p:pic>
      <p:pic>
        <p:nvPicPr>
          <p:cNvPr id="4104" name="Picture 11" descr="MeDbMYCQDMJUMAAAOUR.png"/>
          <p:cNvPicPr>
            <a:picLocks noChangeAspect="1"/>
          </p:cNvPicPr>
          <p:nvPr/>
        </p:nvPicPr>
        <p:blipFill>
          <a:blip r:embed="rId2"/>
          <a:srcRect l="48083" r="47903"/>
          <a:stretch>
            <a:fillRect/>
          </a:stretch>
        </p:blipFill>
        <p:spPr bwMode="auto">
          <a:xfrm>
            <a:off x="4384675" y="249238"/>
            <a:ext cx="214313" cy="6019800"/>
          </a:xfrm>
          <a:prstGeom prst="rect">
            <a:avLst/>
          </a:prstGeom>
          <a:noFill/>
          <a:ln w="9525">
            <a:noFill/>
            <a:miter lim="800000"/>
            <a:headEnd/>
            <a:tailEnd/>
          </a:ln>
        </p:spPr>
      </p:pic>
      <p:pic>
        <p:nvPicPr>
          <p:cNvPr id="4105" name="Picture 12" descr="MeDbMYCQDMJUMAAAOUR.png"/>
          <p:cNvPicPr>
            <a:picLocks noChangeAspect="1"/>
          </p:cNvPicPr>
          <p:nvPr/>
        </p:nvPicPr>
        <p:blipFill>
          <a:blip r:embed="rId2"/>
          <a:srcRect l="54594" r="40053"/>
          <a:stretch>
            <a:fillRect/>
          </a:stretch>
        </p:blipFill>
        <p:spPr bwMode="auto">
          <a:xfrm>
            <a:off x="4945063" y="249238"/>
            <a:ext cx="285750" cy="6019800"/>
          </a:xfrm>
          <a:prstGeom prst="rect">
            <a:avLst/>
          </a:prstGeom>
          <a:noFill/>
          <a:ln w="9525">
            <a:noFill/>
            <a:miter lim="800000"/>
            <a:headEnd/>
            <a:tailEnd/>
          </a:ln>
        </p:spPr>
      </p:pic>
      <p:pic>
        <p:nvPicPr>
          <p:cNvPr id="4106" name="Picture 13" descr="MeDbMYCQDMJUMAAAOUR.png"/>
          <p:cNvPicPr>
            <a:picLocks noChangeAspect="1"/>
          </p:cNvPicPr>
          <p:nvPr/>
        </p:nvPicPr>
        <p:blipFill>
          <a:blip r:embed="rId2"/>
          <a:srcRect l="62445" r="30865"/>
          <a:stretch>
            <a:fillRect/>
          </a:stretch>
        </p:blipFill>
        <p:spPr bwMode="auto">
          <a:xfrm>
            <a:off x="5637213" y="249238"/>
            <a:ext cx="357187" cy="6019800"/>
          </a:xfrm>
          <a:prstGeom prst="rect">
            <a:avLst/>
          </a:prstGeom>
          <a:noFill/>
          <a:ln w="9525">
            <a:noFill/>
            <a:miter lim="800000"/>
            <a:headEnd/>
            <a:tailEnd/>
          </a:ln>
        </p:spPr>
      </p:pic>
      <p:pic>
        <p:nvPicPr>
          <p:cNvPr id="4107" name="Picture 14" descr="MeDbMYCQDMJUMAAAOUR.png"/>
          <p:cNvPicPr>
            <a:picLocks noChangeAspect="1"/>
          </p:cNvPicPr>
          <p:nvPr/>
        </p:nvPicPr>
        <p:blipFill>
          <a:blip r:embed="rId2"/>
          <a:srcRect l="69582" r="23729"/>
          <a:stretch>
            <a:fillRect/>
          </a:stretch>
        </p:blipFill>
        <p:spPr bwMode="auto">
          <a:xfrm>
            <a:off x="6370638" y="249238"/>
            <a:ext cx="357187" cy="6019800"/>
          </a:xfrm>
          <a:prstGeom prst="rect">
            <a:avLst/>
          </a:prstGeom>
          <a:noFill/>
          <a:ln w="9525">
            <a:noFill/>
            <a:miter lim="800000"/>
            <a:headEnd/>
            <a:tailEnd/>
          </a:ln>
        </p:spPr>
      </p:pic>
      <p:pic>
        <p:nvPicPr>
          <p:cNvPr id="4108" name="Picture 15" descr="MeDbMYCQDMJUMAAAOUR.png"/>
          <p:cNvPicPr>
            <a:picLocks noChangeAspect="1"/>
          </p:cNvPicPr>
          <p:nvPr/>
        </p:nvPicPr>
        <p:blipFill>
          <a:blip r:embed="rId2"/>
          <a:srcRect l="78947" r="17038"/>
          <a:stretch>
            <a:fillRect/>
          </a:stretch>
        </p:blipFill>
        <p:spPr bwMode="auto">
          <a:xfrm>
            <a:off x="7105650" y="249238"/>
            <a:ext cx="214313" cy="6019800"/>
          </a:xfrm>
          <a:prstGeom prst="rect">
            <a:avLst/>
          </a:prstGeom>
          <a:noFill/>
          <a:ln w="9525">
            <a:noFill/>
            <a:miter lim="800000"/>
            <a:headEnd/>
            <a:tailEnd/>
          </a:ln>
        </p:spPr>
      </p:pic>
      <p:pic>
        <p:nvPicPr>
          <p:cNvPr id="4109" name="Picture 16" descr="MeDbMYCQDMJUMAAAOUR.png"/>
          <p:cNvPicPr>
            <a:picLocks noChangeAspect="1"/>
          </p:cNvPicPr>
          <p:nvPr/>
        </p:nvPicPr>
        <p:blipFill>
          <a:blip r:embed="rId2"/>
          <a:srcRect l="85995" r="8653"/>
          <a:stretch>
            <a:fillRect/>
          </a:stretch>
        </p:blipFill>
        <p:spPr bwMode="auto">
          <a:xfrm>
            <a:off x="7696200" y="249238"/>
            <a:ext cx="285750" cy="6019800"/>
          </a:xfrm>
          <a:prstGeom prst="rect">
            <a:avLst/>
          </a:prstGeom>
          <a:noFill/>
          <a:ln w="9525">
            <a:noFill/>
            <a:miter lim="800000"/>
            <a:headEnd/>
            <a:tailEnd/>
          </a:ln>
        </p:spPr>
      </p:pic>
      <p:pic>
        <p:nvPicPr>
          <p:cNvPr id="4110" name="Picture 17" descr="MeDbMYCQDMJUMAAAOUR.png"/>
          <p:cNvPicPr>
            <a:picLocks noChangeAspect="1"/>
          </p:cNvPicPr>
          <p:nvPr/>
        </p:nvPicPr>
        <p:blipFill>
          <a:blip r:embed="rId2"/>
          <a:srcRect l="93845"/>
          <a:stretch>
            <a:fillRect/>
          </a:stretch>
        </p:blipFill>
        <p:spPr bwMode="auto">
          <a:xfrm>
            <a:off x="8343900" y="206375"/>
            <a:ext cx="328613" cy="6018213"/>
          </a:xfrm>
          <a:prstGeom prst="rect">
            <a:avLst/>
          </a:prstGeom>
          <a:noFill/>
          <a:ln w="9525">
            <a:noFill/>
            <a:miter lim="800000"/>
            <a:headEnd/>
            <a:tailEnd/>
          </a:ln>
        </p:spPr>
      </p:pic>
      <p:sp>
        <p:nvSpPr>
          <p:cNvPr id="85" name="Isosceles Triangle 84"/>
          <p:cNvSpPr/>
          <p:nvPr/>
        </p:nvSpPr>
        <p:spPr>
          <a:xfrm rot="16200000" flipH="1">
            <a:off x="642938" y="1785938"/>
            <a:ext cx="214312"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94" name="Isosceles Triangle 93"/>
          <p:cNvSpPr/>
          <p:nvPr/>
        </p:nvSpPr>
        <p:spPr>
          <a:xfrm rot="16200000" flipH="1">
            <a:off x="1271587" y="857251"/>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13" name="TextBox 94"/>
          <p:cNvSpPr txBox="1">
            <a:spLocks noChangeArrowheads="1"/>
          </p:cNvSpPr>
          <p:nvPr/>
        </p:nvSpPr>
        <p:spPr bwMode="auto">
          <a:xfrm>
            <a:off x="1328738" y="909638"/>
            <a:ext cx="3111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THADA</a:t>
            </a:r>
            <a:endParaRPr lang="en-US" sz="800" b="1" i="1">
              <a:solidFill>
                <a:srgbClr val="000000"/>
              </a:solidFill>
              <a:latin typeface="Calibri" charset="0"/>
            </a:endParaRPr>
          </a:p>
        </p:txBody>
      </p:sp>
      <p:sp>
        <p:nvSpPr>
          <p:cNvPr id="96" name="Isosceles Triangle 95"/>
          <p:cNvSpPr/>
          <p:nvPr/>
        </p:nvSpPr>
        <p:spPr>
          <a:xfrm rot="16200000" flipH="1">
            <a:off x="1928813" y="1071563"/>
            <a:ext cx="214312" cy="214312"/>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15" name="TextBox 97"/>
          <p:cNvSpPr txBox="1">
            <a:spLocks noChangeArrowheads="1"/>
          </p:cNvSpPr>
          <p:nvPr/>
        </p:nvSpPr>
        <p:spPr bwMode="auto">
          <a:xfrm>
            <a:off x="1957388" y="1103313"/>
            <a:ext cx="30321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PPARG</a:t>
            </a:r>
            <a:endParaRPr lang="en-US" sz="800" b="1" i="1">
              <a:solidFill>
                <a:srgbClr val="000000"/>
              </a:solidFill>
              <a:latin typeface="Calibri" charset="0"/>
            </a:endParaRPr>
          </a:p>
        </p:txBody>
      </p:sp>
      <p:sp>
        <p:nvSpPr>
          <p:cNvPr id="100" name="Isosceles Triangle 99"/>
          <p:cNvSpPr/>
          <p:nvPr/>
        </p:nvSpPr>
        <p:spPr>
          <a:xfrm rot="16200000" flipH="1">
            <a:off x="1935162" y="1720851"/>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17" name="TextBox 100"/>
          <p:cNvSpPr txBox="1">
            <a:spLocks noChangeArrowheads="1"/>
          </p:cNvSpPr>
          <p:nvPr/>
        </p:nvSpPr>
        <p:spPr bwMode="auto">
          <a:xfrm>
            <a:off x="1968500" y="1757363"/>
            <a:ext cx="436563"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ADAMTS9</a:t>
            </a:r>
            <a:endParaRPr lang="en-US" sz="800" b="1" i="1">
              <a:solidFill>
                <a:srgbClr val="000000"/>
              </a:solidFill>
              <a:latin typeface="Calibri" charset="0"/>
            </a:endParaRPr>
          </a:p>
        </p:txBody>
      </p:sp>
      <p:sp>
        <p:nvSpPr>
          <p:cNvPr id="102" name="Isosceles Triangle 101"/>
          <p:cNvSpPr/>
          <p:nvPr/>
        </p:nvSpPr>
        <p:spPr>
          <a:xfrm rot="16200000" flipH="1">
            <a:off x="1941512" y="3263901"/>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19" name="TextBox 102"/>
          <p:cNvSpPr txBox="1">
            <a:spLocks noChangeArrowheads="1"/>
          </p:cNvSpPr>
          <p:nvPr/>
        </p:nvSpPr>
        <p:spPr bwMode="auto">
          <a:xfrm>
            <a:off x="1984375" y="3190875"/>
            <a:ext cx="3619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IGF2BP2</a:t>
            </a:r>
            <a:endParaRPr lang="en-US" sz="800" b="1" i="1">
              <a:solidFill>
                <a:srgbClr val="000000"/>
              </a:solidFill>
              <a:latin typeface="Calibri" charset="0"/>
            </a:endParaRPr>
          </a:p>
        </p:txBody>
      </p:sp>
      <p:sp>
        <p:nvSpPr>
          <p:cNvPr id="104" name="Isosceles Triangle 103"/>
          <p:cNvSpPr/>
          <p:nvPr/>
        </p:nvSpPr>
        <p:spPr>
          <a:xfrm rot="16200000" flipH="1">
            <a:off x="2673351" y="1055687"/>
            <a:ext cx="214312" cy="214313"/>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21" name="TextBox 105"/>
          <p:cNvSpPr txBox="1">
            <a:spLocks noChangeArrowheads="1"/>
          </p:cNvSpPr>
          <p:nvPr/>
        </p:nvSpPr>
        <p:spPr bwMode="auto">
          <a:xfrm>
            <a:off x="2687638" y="1093788"/>
            <a:ext cx="24606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WFS1</a:t>
            </a:r>
            <a:endParaRPr lang="en-US" sz="800" b="1" i="1">
              <a:solidFill>
                <a:srgbClr val="000000"/>
              </a:solidFill>
              <a:latin typeface="Calibri" charset="0"/>
            </a:endParaRPr>
          </a:p>
        </p:txBody>
      </p:sp>
      <p:sp>
        <p:nvSpPr>
          <p:cNvPr id="110" name="Isosceles Triangle 109"/>
          <p:cNvSpPr/>
          <p:nvPr/>
        </p:nvSpPr>
        <p:spPr>
          <a:xfrm rot="16200000" flipH="1">
            <a:off x="3967163" y="1493838"/>
            <a:ext cx="214312"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23" name="TextBox 110"/>
          <p:cNvSpPr txBox="1">
            <a:spLocks noChangeArrowheads="1"/>
          </p:cNvSpPr>
          <p:nvPr/>
        </p:nvSpPr>
        <p:spPr bwMode="auto">
          <a:xfrm>
            <a:off x="4011613" y="1538288"/>
            <a:ext cx="336550"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CDKAL1</a:t>
            </a:r>
            <a:endParaRPr lang="en-US" sz="800" b="1" i="1">
              <a:solidFill>
                <a:srgbClr val="000000"/>
              </a:solidFill>
              <a:latin typeface="Calibri" charset="0"/>
            </a:endParaRPr>
          </a:p>
        </p:txBody>
      </p:sp>
      <p:sp>
        <p:nvSpPr>
          <p:cNvPr id="116" name="Isosceles Triangle 115"/>
          <p:cNvSpPr/>
          <p:nvPr/>
        </p:nvSpPr>
        <p:spPr>
          <a:xfrm rot="16200000" flipH="1">
            <a:off x="4559301" y="1741487"/>
            <a:ext cx="214312"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25" name="TextBox 116"/>
          <p:cNvSpPr txBox="1">
            <a:spLocks noChangeArrowheads="1"/>
          </p:cNvSpPr>
          <p:nvPr/>
        </p:nvSpPr>
        <p:spPr bwMode="auto">
          <a:xfrm>
            <a:off x="4602163" y="1779588"/>
            <a:ext cx="250825"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JAZF1</a:t>
            </a:r>
            <a:endParaRPr lang="en-US" sz="800" b="1" i="1">
              <a:solidFill>
                <a:srgbClr val="000000"/>
              </a:solidFill>
              <a:latin typeface="Calibri" charset="0"/>
            </a:endParaRPr>
          </a:p>
        </p:txBody>
      </p:sp>
      <p:sp>
        <p:nvSpPr>
          <p:cNvPr id="118" name="Isosceles Triangle 117"/>
          <p:cNvSpPr/>
          <p:nvPr/>
        </p:nvSpPr>
        <p:spPr>
          <a:xfrm rot="16200000" flipH="1">
            <a:off x="5194300" y="3019425"/>
            <a:ext cx="214313"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27" name="TextBox 118"/>
          <p:cNvSpPr txBox="1">
            <a:spLocks noChangeArrowheads="1"/>
          </p:cNvSpPr>
          <p:nvPr/>
        </p:nvSpPr>
        <p:spPr bwMode="auto">
          <a:xfrm>
            <a:off x="5200650" y="3057525"/>
            <a:ext cx="368300" cy="131763"/>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SLC30A8</a:t>
            </a:r>
            <a:endParaRPr lang="en-US" sz="800" b="1" i="1">
              <a:solidFill>
                <a:srgbClr val="000000"/>
              </a:solidFill>
              <a:latin typeface="Calibri" charset="0"/>
            </a:endParaRPr>
          </a:p>
        </p:txBody>
      </p:sp>
      <p:sp>
        <p:nvSpPr>
          <p:cNvPr id="124" name="Isosceles Triangle 123"/>
          <p:cNvSpPr/>
          <p:nvPr/>
        </p:nvSpPr>
        <p:spPr>
          <a:xfrm rot="16200000" flipH="1">
            <a:off x="5857876" y="1884362"/>
            <a:ext cx="214312"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29" name="TextBox 124"/>
          <p:cNvSpPr txBox="1">
            <a:spLocks noChangeArrowheads="1"/>
          </p:cNvSpPr>
          <p:nvPr/>
        </p:nvSpPr>
        <p:spPr bwMode="auto">
          <a:xfrm>
            <a:off x="5902325" y="1922463"/>
            <a:ext cx="3619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CDKN2A</a:t>
            </a:r>
            <a:endParaRPr lang="en-US" sz="800" b="1" i="1">
              <a:solidFill>
                <a:srgbClr val="000000"/>
              </a:solidFill>
              <a:latin typeface="Calibri" charset="0"/>
            </a:endParaRPr>
          </a:p>
        </p:txBody>
      </p:sp>
      <p:sp>
        <p:nvSpPr>
          <p:cNvPr id="126" name="Isosceles Triangle 125"/>
          <p:cNvSpPr/>
          <p:nvPr/>
        </p:nvSpPr>
        <p:spPr>
          <a:xfrm rot="16200000" flipH="1">
            <a:off x="6623051" y="1830387"/>
            <a:ext cx="214312"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28" name="Isosceles Triangle 127"/>
          <p:cNvSpPr/>
          <p:nvPr/>
        </p:nvSpPr>
        <p:spPr>
          <a:xfrm rot="16200000" flipH="1">
            <a:off x="6638925" y="2924175"/>
            <a:ext cx="214313"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32" name="TextBox 128"/>
          <p:cNvSpPr txBox="1">
            <a:spLocks noChangeArrowheads="1"/>
          </p:cNvSpPr>
          <p:nvPr/>
        </p:nvSpPr>
        <p:spPr bwMode="auto">
          <a:xfrm>
            <a:off x="6683375" y="2962275"/>
            <a:ext cx="24130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HHEX</a:t>
            </a:r>
            <a:endParaRPr lang="en-US" sz="800" b="1" i="1">
              <a:solidFill>
                <a:srgbClr val="000000"/>
              </a:solidFill>
              <a:latin typeface="Calibri" charset="0"/>
            </a:endParaRPr>
          </a:p>
        </p:txBody>
      </p:sp>
      <p:sp>
        <p:nvSpPr>
          <p:cNvPr id="130" name="Isosceles Triangle 129"/>
          <p:cNvSpPr/>
          <p:nvPr/>
        </p:nvSpPr>
        <p:spPr>
          <a:xfrm rot="16200000" flipH="1">
            <a:off x="6632575" y="3187700"/>
            <a:ext cx="214313" cy="214313"/>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34" name="TextBox 130"/>
          <p:cNvSpPr txBox="1">
            <a:spLocks noChangeArrowheads="1"/>
          </p:cNvSpPr>
          <p:nvPr/>
        </p:nvSpPr>
        <p:spPr bwMode="auto">
          <a:xfrm>
            <a:off x="6677025" y="3217863"/>
            <a:ext cx="301625"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TCF7L2</a:t>
            </a:r>
            <a:endParaRPr lang="en-US" sz="800" b="1" i="1">
              <a:solidFill>
                <a:srgbClr val="000000"/>
              </a:solidFill>
              <a:latin typeface="Calibri" charset="0"/>
            </a:endParaRPr>
          </a:p>
        </p:txBody>
      </p:sp>
      <p:sp>
        <p:nvSpPr>
          <p:cNvPr id="136" name="Isosceles Triangle 135"/>
          <p:cNvSpPr/>
          <p:nvPr/>
        </p:nvSpPr>
        <p:spPr>
          <a:xfrm rot="16200000" flipH="1">
            <a:off x="7267575" y="1962150"/>
            <a:ext cx="214313" cy="214313"/>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36" name="TextBox 136"/>
          <p:cNvSpPr txBox="1">
            <a:spLocks noChangeArrowheads="1"/>
          </p:cNvSpPr>
          <p:nvPr/>
        </p:nvSpPr>
        <p:spPr bwMode="auto">
          <a:xfrm>
            <a:off x="7316788" y="2012950"/>
            <a:ext cx="31908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KCNJ11</a:t>
            </a:r>
            <a:endParaRPr lang="en-US" sz="800" b="1" i="1">
              <a:solidFill>
                <a:srgbClr val="000000"/>
              </a:solidFill>
              <a:latin typeface="Calibri" charset="0"/>
            </a:endParaRPr>
          </a:p>
        </p:txBody>
      </p:sp>
      <p:sp>
        <p:nvSpPr>
          <p:cNvPr id="138" name="Isosceles Triangle 137"/>
          <p:cNvSpPr/>
          <p:nvPr/>
        </p:nvSpPr>
        <p:spPr>
          <a:xfrm rot="16200000" flipH="1">
            <a:off x="7278688" y="2897188"/>
            <a:ext cx="214312" cy="21431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38" name="TextBox 138"/>
          <p:cNvSpPr txBox="1">
            <a:spLocks noChangeArrowheads="1"/>
          </p:cNvSpPr>
          <p:nvPr/>
        </p:nvSpPr>
        <p:spPr bwMode="auto">
          <a:xfrm>
            <a:off x="7313613" y="2943225"/>
            <a:ext cx="38258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MTNR1B</a:t>
            </a:r>
            <a:endParaRPr lang="en-US" sz="800" b="1" i="1">
              <a:solidFill>
                <a:srgbClr val="000000"/>
              </a:solidFill>
              <a:latin typeface="Calibri" charset="0"/>
            </a:endParaRPr>
          </a:p>
        </p:txBody>
      </p:sp>
      <p:sp>
        <p:nvSpPr>
          <p:cNvPr id="140" name="Isosceles Triangle 139"/>
          <p:cNvSpPr/>
          <p:nvPr/>
        </p:nvSpPr>
        <p:spPr>
          <a:xfrm rot="16200000" flipH="1">
            <a:off x="7261225" y="1743075"/>
            <a:ext cx="214313" cy="214313"/>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47" name="Isosceles Triangle 146"/>
          <p:cNvSpPr/>
          <p:nvPr/>
        </p:nvSpPr>
        <p:spPr>
          <a:xfrm rot="16200000" flipH="1">
            <a:off x="7905750" y="2647950"/>
            <a:ext cx="214313"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41" name="TextBox 147"/>
          <p:cNvSpPr txBox="1">
            <a:spLocks noChangeArrowheads="1"/>
          </p:cNvSpPr>
          <p:nvPr/>
        </p:nvSpPr>
        <p:spPr bwMode="auto">
          <a:xfrm>
            <a:off x="7926388" y="2700338"/>
            <a:ext cx="342900"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TSPAN8</a:t>
            </a:r>
            <a:endParaRPr lang="en-US" sz="800" b="1" i="1">
              <a:solidFill>
                <a:srgbClr val="000000"/>
              </a:solidFill>
              <a:latin typeface="Calibri" charset="0"/>
            </a:endParaRPr>
          </a:p>
        </p:txBody>
      </p:sp>
      <p:sp>
        <p:nvSpPr>
          <p:cNvPr id="153" name="Isosceles Triangle 152"/>
          <p:cNvSpPr/>
          <p:nvPr/>
        </p:nvSpPr>
        <p:spPr>
          <a:xfrm rot="16200000" flipH="1">
            <a:off x="2667000" y="5232400"/>
            <a:ext cx="214313" cy="214313"/>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43" name="TextBox 154"/>
          <p:cNvSpPr txBox="1">
            <a:spLocks noChangeArrowheads="1"/>
          </p:cNvSpPr>
          <p:nvPr/>
        </p:nvSpPr>
        <p:spPr bwMode="auto">
          <a:xfrm>
            <a:off x="2724150" y="5280025"/>
            <a:ext cx="293688"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HNF1B</a:t>
            </a:r>
            <a:endParaRPr lang="en-US" sz="800" b="1" i="1">
              <a:solidFill>
                <a:srgbClr val="000000"/>
              </a:solidFill>
              <a:latin typeface="Calibri" charset="0"/>
            </a:endParaRPr>
          </a:p>
        </p:txBody>
      </p:sp>
      <p:sp>
        <p:nvSpPr>
          <p:cNvPr id="112" name="Isosceles Triangle 111"/>
          <p:cNvSpPr/>
          <p:nvPr/>
        </p:nvSpPr>
        <p:spPr>
          <a:xfrm rot="16200000" flipH="1">
            <a:off x="1296987" y="5743576"/>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65" name="Isosceles Triangle 164"/>
          <p:cNvSpPr/>
          <p:nvPr/>
        </p:nvSpPr>
        <p:spPr>
          <a:xfrm rot="16200000" flipH="1">
            <a:off x="1947863" y="2465388"/>
            <a:ext cx="214312" cy="21431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66" name="Isosceles Triangle 165"/>
          <p:cNvSpPr/>
          <p:nvPr/>
        </p:nvSpPr>
        <p:spPr>
          <a:xfrm rot="16200000" flipH="1">
            <a:off x="1271588" y="627063"/>
            <a:ext cx="214312" cy="21431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68" name="Isosceles Triangle 167"/>
          <p:cNvSpPr/>
          <p:nvPr/>
        </p:nvSpPr>
        <p:spPr>
          <a:xfrm rot="16200000" flipH="1">
            <a:off x="1271588" y="1058863"/>
            <a:ext cx="214312"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69" name="Isosceles Triangle 168"/>
          <p:cNvSpPr/>
          <p:nvPr/>
        </p:nvSpPr>
        <p:spPr>
          <a:xfrm rot="16200000" flipH="1">
            <a:off x="1271587" y="2403476"/>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0" name="Isosceles Triangle 169"/>
          <p:cNvSpPr/>
          <p:nvPr/>
        </p:nvSpPr>
        <p:spPr>
          <a:xfrm rot="16200000" flipH="1">
            <a:off x="1271587" y="3257551"/>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1" name="Isosceles Triangle 170"/>
          <p:cNvSpPr/>
          <p:nvPr/>
        </p:nvSpPr>
        <p:spPr>
          <a:xfrm rot="16200000" flipH="1">
            <a:off x="638175" y="3044825"/>
            <a:ext cx="214313" cy="214313"/>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2" name="Isosceles Triangle 171"/>
          <p:cNvSpPr/>
          <p:nvPr/>
        </p:nvSpPr>
        <p:spPr>
          <a:xfrm rot="16200000" flipH="1">
            <a:off x="3322637" y="2143126"/>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3" name="Isosceles Triangle 172"/>
          <p:cNvSpPr/>
          <p:nvPr/>
        </p:nvSpPr>
        <p:spPr>
          <a:xfrm rot="16200000" flipH="1">
            <a:off x="4572000" y="1571625"/>
            <a:ext cx="214313" cy="214313"/>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4" name="Isosceles Triangle 173"/>
          <p:cNvSpPr/>
          <p:nvPr/>
        </p:nvSpPr>
        <p:spPr>
          <a:xfrm rot="16200000" flipH="1">
            <a:off x="4564062" y="1993901"/>
            <a:ext cx="214313" cy="21431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5" name="Isosceles Triangle 174"/>
          <p:cNvSpPr/>
          <p:nvPr/>
        </p:nvSpPr>
        <p:spPr>
          <a:xfrm rot="16200000" flipH="1">
            <a:off x="4554537" y="3032126"/>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6" name="Isosceles Triangle 175"/>
          <p:cNvSpPr/>
          <p:nvPr/>
        </p:nvSpPr>
        <p:spPr>
          <a:xfrm rot="16200000" flipH="1">
            <a:off x="5175250" y="2774950"/>
            <a:ext cx="214313"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7" name="Isosceles Triangle 176"/>
          <p:cNvSpPr/>
          <p:nvPr/>
        </p:nvSpPr>
        <p:spPr>
          <a:xfrm rot="16200000" flipH="1">
            <a:off x="5876926" y="2678112"/>
            <a:ext cx="214312"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8" name="Isosceles Triangle 177"/>
          <p:cNvSpPr/>
          <p:nvPr/>
        </p:nvSpPr>
        <p:spPr>
          <a:xfrm rot="16200000" flipH="1">
            <a:off x="5867401" y="1697037"/>
            <a:ext cx="214312" cy="214313"/>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79" name="Isosceles Triangle 178"/>
          <p:cNvSpPr/>
          <p:nvPr/>
        </p:nvSpPr>
        <p:spPr>
          <a:xfrm rot="16200000" flipH="1">
            <a:off x="2678113" y="4833938"/>
            <a:ext cx="214312"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80" name="Isosceles Triangle 179"/>
          <p:cNvSpPr/>
          <p:nvPr/>
        </p:nvSpPr>
        <p:spPr>
          <a:xfrm rot="16200000" flipH="1">
            <a:off x="6656388" y="5805488"/>
            <a:ext cx="214312"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81" name="Isosceles Triangle 180"/>
          <p:cNvSpPr/>
          <p:nvPr/>
        </p:nvSpPr>
        <p:spPr>
          <a:xfrm rot="16200000" flipH="1">
            <a:off x="7891462" y="3302001"/>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82" name="Isosceles Triangle 181"/>
          <p:cNvSpPr/>
          <p:nvPr/>
        </p:nvSpPr>
        <p:spPr>
          <a:xfrm rot="16200000" flipH="1">
            <a:off x="7912100" y="2533650"/>
            <a:ext cx="214313"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83" name="Isosceles Triangle 182"/>
          <p:cNvSpPr/>
          <p:nvPr/>
        </p:nvSpPr>
        <p:spPr>
          <a:xfrm rot="16200000" flipH="1">
            <a:off x="7288212" y="2663826"/>
            <a:ext cx="214313" cy="214312"/>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84" name="Isosceles Triangle 183"/>
          <p:cNvSpPr/>
          <p:nvPr/>
        </p:nvSpPr>
        <p:spPr>
          <a:xfrm rot="16200000" flipH="1">
            <a:off x="7265987" y="1682751"/>
            <a:ext cx="214313" cy="214312"/>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85" name="Isosceles Triangle 184"/>
          <p:cNvSpPr/>
          <p:nvPr/>
        </p:nvSpPr>
        <p:spPr>
          <a:xfrm rot="16200000" flipH="1">
            <a:off x="1311276" y="5567362"/>
            <a:ext cx="214312"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65" name="TextBox 190"/>
          <p:cNvSpPr txBox="1">
            <a:spLocks noChangeArrowheads="1"/>
          </p:cNvSpPr>
          <p:nvPr/>
        </p:nvSpPr>
        <p:spPr bwMode="auto">
          <a:xfrm>
            <a:off x="671513" y="1850725"/>
            <a:ext cx="36353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dirty="0">
                <a:solidFill>
                  <a:srgbClr val="000000"/>
                </a:solidFill>
                <a:latin typeface="Calibri" charset="0"/>
              </a:rPr>
              <a:t>NOTCH2</a:t>
            </a:r>
            <a:endParaRPr lang="en-US" sz="800" b="1" i="1" dirty="0">
              <a:solidFill>
                <a:srgbClr val="000000"/>
              </a:solidFill>
              <a:latin typeface="Calibri" charset="0"/>
            </a:endParaRPr>
          </a:p>
        </p:txBody>
      </p:sp>
      <p:sp>
        <p:nvSpPr>
          <p:cNvPr id="4166" name="TextBox 191"/>
          <p:cNvSpPr txBox="1">
            <a:spLocks noChangeArrowheads="1"/>
          </p:cNvSpPr>
          <p:nvPr/>
        </p:nvSpPr>
        <p:spPr bwMode="auto">
          <a:xfrm>
            <a:off x="671513" y="3082925"/>
            <a:ext cx="295275"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PROX1</a:t>
            </a:r>
            <a:endParaRPr lang="en-US" sz="800" b="1" i="1">
              <a:solidFill>
                <a:srgbClr val="000000"/>
              </a:solidFill>
              <a:latin typeface="Calibri" charset="0"/>
            </a:endParaRPr>
          </a:p>
        </p:txBody>
      </p:sp>
      <p:sp>
        <p:nvSpPr>
          <p:cNvPr id="4167" name="TextBox 192"/>
          <p:cNvSpPr txBox="1">
            <a:spLocks noChangeArrowheads="1"/>
          </p:cNvSpPr>
          <p:nvPr/>
        </p:nvSpPr>
        <p:spPr bwMode="auto">
          <a:xfrm>
            <a:off x="1333500" y="3302000"/>
            <a:ext cx="19050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IRS1</a:t>
            </a:r>
            <a:endParaRPr lang="en-US" sz="800" b="1" i="1">
              <a:solidFill>
                <a:srgbClr val="000000"/>
              </a:solidFill>
              <a:latin typeface="Calibri" charset="0"/>
            </a:endParaRPr>
          </a:p>
        </p:txBody>
      </p:sp>
      <p:sp>
        <p:nvSpPr>
          <p:cNvPr id="4168" name="TextBox 193"/>
          <p:cNvSpPr txBox="1">
            <a:spLocks noChangeArrowheads="1"/>
          </p:cNvSpPr>
          <p:nvPr/>
        </p:nvSpPr>
        <p:spPr bwMode="auto">
          <a:xfrm>
            <a:off x="1349375" y="2347913"/>
            <a:ext cx="311150"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RBMS1</a:t>
            </a:r>
            <a:endParaRPr lang="en-US" sz="800" b="1" i="1">
              <a:solidFill>
                <a:srgbClr val="000000"/>
              </a:solidFill>
              <a:latin typeface="Calibri" charset="0"/>
            </a:endParaRPr>
          </a:p>
        </p:txBody>
      </p:sp>
      <p:sp>
        <p:nvSpPr>
          <p:cNvPr id="4169" name="TextBox 194"/>
          <p:cNvSpPr txBox="1">
            <a:spLocks noChangeArrowheads="1"/>
          </p:cNvSpPr>
          <p:nvPr/>
        </p:nvSpPr>
        <p:spPr bwMode="auto">
          <a:xfrm>
            <a:off x="1327150" y="660400"/>
            <a:ext cx="239713" cy="131763"/>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GCKR</a:t>
            </a:r>
            <a:endParaRPr lang="en-US" sz="800" b="1" i="1">
              <a:solidFill>
                <a:srgbClr val="000000"/>
              </a:solidFill>
              <a:latin typeface="Calibri" charset="0"/>
            </a:endParaRPr>
          </a:p>
        </p:txBody>
      </p:sp>
      <p:sp>
        <p:nvSpPr>
          <p:cNvPr id="4170" name="TextBox 195"/>
          <p:cNvSpPr txBox="1">
            <a:spLocks noChangeArrowheads="1"/>
          </p:cNvSpPr>
          <p:nvPr/>
        </p:nvSpPr>
        <p:spPr bwMode="auto">
          <a:xfrm>
            <a:off x="1325563" y="1098550"/>
            <a:ext cx="32543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BCL11A</a:t>
            </a:r>
            <a:endParaRPr lang="en-US" sz="800" b="1" i="1">
              <a:solidFill>
                <a:srgbClr val="000000"/>
              </a:solidFill>
              <a:latin typeface="Calibri" charset="0"/>
            </a:endParaRPr>
          </a:p>
        </p:txBody>
      </p:sp>
      <p:sp>
        <p:nvSpPr>
          <p:cNvPr id="4171" name="TextBox 196"/>
          <p:cNvSpPr txBox="1">
            <a:spLocks noChangeArrowheads="1"/>
          </p:cNvSpPr>
          <p:nvPr/>
        </p:nvSpPr>
        <p:spPr bwMode="auto">
          <a:xfrm>
            <a:off x="1992313" y="2519363"/>
            <a:ext cx="29051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ADCY5</a:t>
            </a:r>
            <a:endParaRPr lang="en-US" sz="800" b="1" i="1">
              <a:solidFill>
                <a:srgbClr val="000000"/>
              </a:solidFill>
              <a:latin typeface="Calibri" charset="0"/>
            </a:endParaRPr>
          </a:p>
        </p:txBody>
      </p:sp>
      <p:sp>
        <p:nvSpPr>
          <p:cNvPr id="4172" name="TextBox 198"/>
          <p:cNvSpPr txBox="1">
            <a:spLocks noChangeArrowheads="1"/>
          </p:cNvSpPr>
          <p:nvPr/>
        </p:nvSpPr>
        <p:spPr bwMode="auto">
          <a:xfrm>
            <a:off x="3387725" y="2179638"/>
            <a:ext cx="279400"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dirty="0">
                <a:solidFill>
                  <a:srgbClr val="000000"/>
                </a:solidFill>
                <a:latin typeface="Calibri" charset="0"/>
              </a:rPr>
              <a:t>ZBED3</a:t>
            </a:r>
            <a:endParaRPr lang="en-US" sz="800" b="1" i="1" dirty="0">
              <a:solidFill>
                <a:srgbClr val="000000"/>
              </a:solidFill>
              <a:latin typeface="Calibri" charset="0"/>
            </a:endParaRPr>
          </a:p>
        </p:txBody>
      </p:sp>
      <p:sp>
        <p:nvSpPr>
          <p:cNvPr id="4173" name="TextBox 201"/>
          <p:cNvSpPr txBox="1">
            <a:spLocks noChangeArrowheads="1"/>
          </p:cNvSpPr>
          <p:nvPr/>
        </p:nvSpPr>
        <p:spPr bwMode="auto">
          <a:xfrm>
            <a:off x="4627563" y="1614488"/>
            <a:ext cx="250825"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DGKB</a:t>
            </a:r>
            <a:endParaRPr lang="en-US" sz="800" b="1" i="1">
              <a:solidFill>
                <a:srgbClr val="000000"/>
              </a:solidFill>
              <a:latin typeface="Calibri" charset="0"/>
            </a:endParaRPr>
          </a:p>
        </p:txBody>
      </p:sp>
      <p:sp>
        <p:nvSpPr>
          <p:cNvPr id="4174" name="TextBox 202"/>
          <p:cNvSpPr txBox="1">
            <a:spLocks noChangeArrowheads="1"/>
          </p:cNvSpPr>
          <p:nvPr/>
        </p:nvSpPr>
        <p:spPr bwMode="auto">
          <a:xfrm>
            <a:off x="4611688" y="2043113"/>
            <a:ext cx="180975"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GCK</a:t>
            </a:r>
            <a:endParaRPr lang="en-US" sz="800" b="1" i="1">
              <a:solidFill>
                <a:srgbClr val="000000"/>
              </a:solidFill>
              <a:latin typeface="Calibri" charset="0"/>
            </a:endParaRPr>
          </a:p>
        </p:txBody>
      </p:sp>
      <p:sp>
        <p:nvSpPr>
          <p:cNvPr id="4175" name="TextBox 203"/>
          <p:cNvSpPr txBox="1">
            <a:spLocks noChangeArrowheads="1"/>
          </p:cNvSpPr>
          <p:nvPr/>
        </p:nvSpPr>
        <p:spPr bwMode="auto">
          <a:xfrm>
            <a:off x="4589463" y="3082925"/>
            <a:ext cx="25558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KLF14</a:t>
            </a:r>
            <a:endParaRPr lang="en-US" sz="800" b="1" i="1">
              <a:solidFill>
                <a:srgbClr val="000000"/>
              </a:solidFill>
              <a:latin typeface="Calibri" charset="0"/>
            </a:endParaRPr>
          </a:p>
        </p:txBody>
      </p:sp>
      <p:sp>
        <p:nvSpPr>
          <p:cNvPr id="4176" name="TextBox 204"/>
          <p:cNvSpPr txBox="1">
            <a:spLocks noChangeArrowheads="1"/>
          </p:cNvSpPr>
          <p:nvPr/>
        </p:nvSpPr>
        <p:spPr bwMode="auto">
          <a:xfrm>
            <a:off x="5214938" y="2816225"/>
            <a:ext cx="415925"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TP53INP1</a:t>
            </a:r>
            <a:endParaRPr lang="en-US" sz="800" b="1" i="1">
              <a:solidFill>
                <a:srgbClr val="000000"/>
              </a:solidFill>
              <a:latin typeface="Calibri" charset="0"/>
            </a:endParaRPr>
          </a:p>
        </p:txBody>
      </p:sp>
      <p:sp>
        <p:nvSpPr>
          <p:cNvPr id="4177" name="TextBox 206"/>
          <p:cNvSpPr txBox="1">
            <a:spLocks noChangeArrowheads="1"/>
          </p:cNvSpPr>
          <p:nvPr/>
        </p:nvSpPr>
        <p:spPr bwMode="auto">
          <a:xfrm>
            <a:off x="5929313" y="2717800"/>
            <a:ext cx="357187"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CHCHD9</a:t>
            </a:r>
            <a:endParaRPr lang="en-US" sz="800" b="1" i="1">
              <a:solidFill>
                <a:srgbClr val="000000"/>
              </a:solidFill>
              <a:latin typeface="Calibri" charset="0"/>
            </a:endParaRPr>
          </a:p>
        </p:txBody>
      </p:sp>
      <p:sp>
        <p:nvSpPr>
          <p:cNvPr id="4178" name="TextBox 207"/>
          <p:cNvSpPr txBox="1">
            <a:spLocks noChangeArrowheads="1"/>
          </p:cNvSpPr>
          <p:nvPr/>
        </p:nvSpPr>
        <p:spPr bwMode="auto">
          <a:xfrm>
            <a:off x="5919788" y="1736725"/>
            <a:ext cx="29051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PTPRD</a:t>
            </a:r>
            <a:endParaRPr lang="en-US" sz="800" b="1" i="1">
              <a:solidFill>
                <a:srgbClr val="000000"/>
              </a:solidFill>
              <a:latin typeface="Calibri" charset="0"/>
            </a:endParaRPr>
          </a:p>
        </p:txBody>
      </p:sp>
      <p:sp>
        <p:nvSpPr>
          <p:cNvPr id="4179" name="TextBox 208"/>
          <p:cNvSpPr txBox="1">
            <a:spLocks noChangeArrowheads="1"/>
          </p:cNvSpPr>
          <p:nvPr/>
        </p:nvSpPr>
        <p:spPr bwMode="auto">
          <a:xfrm>
            <a:off x="7318375" y="2701925"/>
            <a:ext cx="34290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CENTD2</a:t>
            </a:r>
            <a:endParaRPr lang="en-US" sz="800" b="1" i="1">
              <a:solidFill>
                <a:srgbClr val="000000"/>
              </a:solidFill>
              <a:latin typeface="Calibri" charset="0"/>
            </a:endParaRPr>
          </a:p>
        </p:txBody>
      </p:sp>
      <p:sp>
        <p:nvSpPr>
          <p:cNvPr id="4180" name="TextBox 209"/>
          <p:cNvSpPr txBox="1">
            <a:spLocks noChangeArrowheads="1"/>
          </p:cNvSpPr>
          <p:nvPr/>
        </p:nvSpPr>
        <p:spPr bwMode="auto">
          <a:xfrm>
            <a:off x="7286625" y="1695450"/>
            <a:ext cx="293688" cy="131763"/>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DUSP8</a:t>
            </a:r>
            <a:endParaRPr lang="en-US" sz="800" b="1" i="1">
              <a:solidFill>
                <a:srgbClr val="000000"/>
              </a:solidFill>
              <a:latin typeface="Calibri" charset="0"/>
            </a:endParaRPr>
          </a:p>
        </p:txBody>
      </p:sp>
      <p:sp>
        <p:nvSpPr>
          <p:cNvPr id="4181" name="TextBox 140"/>
          <p:cNvSpPr txBox="1">
            <a:spLocks noChangeArrowheads="1"/>
          </p:cNvSpPr>
          <p:nvPr/>
        </p:nvSpPr>
        <p:spPr bwMode="auto">
          <a:xfrm>
            <a:off x="7310438" y="1782763"/>
            <a:ext cx="30321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KCNQ1</a:t>
            </a:r>
            <a:endParaRPr lang="en-US" sz="800" b="1" i="1">
              <a:solidFill>
                <a:srgbClr val="000000"/>
              </a:solidFill>
              <a:latin typeface="Calibri" charset="0"/>
            </a:endParaRPr>
          </a:p>
        </p:txBody>
      </p:sp>
      <p:sp>
        <p:nvSpPr>
          <p:cNvPr id="4182" name="TextBox 210"/>
          <p:cNvSpPr txBox="1">
            <a:spLocks noChangeArrowheads="1"/>
          </p:cNvSpPr>
          <p:nvPr/>
        </p:nvSpPr>
        <p:spPr bwMode="auto">
          <a:xfrm>
            <a:off x="7947025" y="2560638"/>
            <a:ext cx="341313"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HMGA2</a:t>
            </a:r>
            <a:endParaRPr lang="en-US" sz="800" b="1" i="1">
              <a:solidFill>
                <a:srgbClr val="000000"/>
              </a:solidFill>
              <a:latin typeface="Calibri" charset="0"/>
            </a:endParaRPr>
          </a:p>
        </p:txBody>
      </p:sp>
      <p:sp>
        <p:nvSpPr>
          <p:cNvPr id="4183" name="TextBox 211"/>
          <p:cNvSpPr txBox="1">
            <a:spLocks noChangeArrowheads="1"/>
          </p:cNvSpPr>
          <p:nvPr/>
        </p:nvSpPr>
        <p:spPr bwMode="auto">
          <a:xfrm>
            <a:off x="7924800" y="3341688"/>
            <a:ext cx="298450"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HNF1A</a:t>
            </a:r>
            <a:endParaRPr lang="en-US" sz="800" b="1" i="1">
              <a:solidFill>
                <a:srgbClr val="000000"/>
              </a:solidFill>
              <a:latin typeface="Calibri" charset="0"/>
            </a:endParaRPr>
          </a:p>
        </p:txBody>
      </p:sp>
      <p:sp>
        <p:nvSpPr>
          <p:cNvPr id="4184" name="TextBox 212"/>
          <p:cNvSpPr txBox="1">
            <a:spLocks noChangeArrowheads="1"/>
          </p:cNvSpPr>
          <p:nvPr/>
        </p:nvSpPr>
        <p:spPr bwMode="auto">
          <a:xfrm>
            <a:off x="6688138" y="5851525"/>
            <a:ext cx="29210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DUSP9</a:t>
            </a:r>
            <a:endParaRPr lang="en-US" sz="800" b="1" i="1">
              <a:solidFill>
                <a:srgbClr val="000000"/>
              </a:solidFill>
              <a:latin typeface="Calibri" charset="0"/>
            </a:endParaRPr>
          </a:p>
        </p:txBody>
      </p:sp>
      <p:sp>
        <p:nvSpPr>
          <p:cNvPr id="4185" name="TextBox 213"/>
          <p:cNvSpPr txBox="1">
            <a:spLocks noChangeArrowheads="1"/>
          </p:cNvSpPr>
          <p:nvPr/>
        </p:nvSpPr>
        <p:spPr bwMode="auto">
          <a:xfrm>
            <a:off x="2700338" y="4876800"/>
            <a:ext cx="16986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SRR</a:t>
            </a:r>
            <a:endParaRPr lang="en-US" sz="800" b="1" i="1">
              <a:solidFill>
                <a:srgbClr val="000000"/>
              </a:solidFill>
              <a:latin typeface="Calibri" charset="0"/>
            </a:endParaRPr>
          </a:p>
        </p:txBody>
      </p:sp>
      <p:sp>
        <p:nvSpPr>
          <p:cNvPr id="4186" name="TextBox 217"/>
          <p:cNvSpPr txBox="1">
            <a:spLocks noChangeArrowheads="1"/>
          </p:cNvSpPr>
          <p:nvPr/>
        </p:nvSpPr>
        <p:spPr bwMode="auto">
          <a:xfrm>
            <a:off x="1354138" y="5878513"/>
            <a:ext cx="2222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PRC1</a:t>
            </a:r>
            <a:endParaRPr lang="en-US" sz="800" b="1" i="1">
              <a:solidFill>
                <a:srgbClr val="000000"/>
              </a:solidFill>
              <a:latin typeface="Calibri" charset="0"/>
            </a:endParaRPr>
          </a:p>
        </p:txBody>
      </p:sp>
      <p:sp>
        <p:nvSpPr>
          <p:cNvPr id="4187" name="TextBox 126"/>
          <p:cNvSpPr txBox="1">
            <a:spLocks noChangeArrowheads="1"/>
          </p:cNvSpPr>
          <p:nvPr/>
        </p:nvSpPr>
        <p:spPr bwMode="auto">
          <a:xfrm>
            <a:off x="6638925" y="1866900"/>
            <a:ext cx="330200" cy="131763"/>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CDC123</a:t>
            </a:r>
            <a:endParaRPr lang="en-US" sz="800" b="1" i="1">
              <a:solidFill>
                <a:srgbClr val="000000"/>
              </a:solidFill>
              <a:latin typeface="Calibri" charset="0"/>
            </a:endParaRPr>
          </a:p>
        </p:txBody>
      </p:sp>
      <p:sp>
        <p:nvSpPr>
          <p:cNvPr id="167" name="Isosceles Triangle 166"/>
          <p:cNvSpPr/>
          <p:nvPr/>
        </p:nvSpPr>
        <p:spPr>
          <a:xfrm rot="16200000" flipH="1">
            <a:off x="1928812" y="5372101"/>
            <a:ext cx="214313" cy="214312"/>
          </a:xfrm>
          <a:prstGeom prst="triangle">
            <a:avLst/>
          </a:prstGeom>
          <a:solidFill>
            <a:srgbClr val="7030A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89" name="TextBox 214"/>
          <p:cNvSpPr txBox="1">
            <a:spLocks noChangeArrowheads="1"/>
          </p:cNvSpPr>
          <p:nvPr/>
        </p:nvSpPr>
        <p:spPr bwMode="auto">
          <a:xfrm>
            <a:off x="1995488" y="5411788"/>
            <a:ext cx="173037" cy="130175"/>
          </a:xfrm>
          <a:prstGeom prst="rect">
            <a:avLst/>
          </a:prstGeom>
          <a:noFill/>
          <a:ln w="9525">
            <a:noFill/>
            <a:miter lim="800000"/>
            <a:headEnd/>
            <a:tailEnd/>
          </a:ln>
        </p:spPr>
        <p:txBody>
          <a:bodyPr lIns="3600" tIns="3600" rIns="3600" bIns="3600">
            <a:prstTxWarp prst="textNoShape">
              <a:avLst/>
            </a:prstTxWarp>
            <a:spAutoFit/>
          </a:bodyPr>
          <a:lstStyle/>
          <a:p>
            <a:r>
              <a:rPr lang="en-GB" sz="800" b="1" i="1">
                <a:solidFill>
                  <a:srgbClr val="000000"/>
                </a:solidFill>
                <a:latin typeface="Calibri" charset="0"/>
              </a:rPr>
              <a:t>FTO</a:t>
            </a:r>
            <a:endParaRPr lang="en-US" sz="800" b="1" i="1">
              <a:solidFill>
                <a:srgbClr val="000000"/>
              </a:solidFill>
              <a:latin typeface="Calibri" charset="0"/>
            </a:endParaRPr>
          </a:p>
        </p:txBody>
      </p:sp>
      <p:sp>
        <p:nvSpPr>
          <p:cNvPr id="97" name="Isosceles Triangle 96"/>
          <p:cNvSpPr/>
          <p:nvPr/>
        </p:nvSpPr>
        <p:spPr>
          <a:xfrm rot="16200000" flipH="1">
            <a:off x="6983412" y="352426"/>
            <a:ext cx="214313" cy="214312"/>
          </a:xfrm>
          <a:prstGeom prst="triangl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99" name="Isosceles Triangle 98"/>
          <p:cNvSpPr/>
          <p:nvPr/>
        </p:nvSpPr>
        <p:spPr>
          <a:xfrm rot="16200000" flipH="1">
            <a:off x="5648325" y="352425"/>
            <a:ext cx="214313" cy="214313"/>
          </a:xfrm>
          <a:prstGeom prst="triangl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05" name="Isosceles Triangle 104"/>
          <p:cNvSpPr/>
          <p:nvPr/>
        </p:nvSpPr>
        <p:spPr>
          <a:xfrm rot="16200000" flipH="1">
            <a:off x="5651500" y="695325"/>
            <a:ext cx="214313" cy="214313"/>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07" name="Isosceles Triangle 106"/>
          <p:cNvSpPr/>
          <p:nvPr/>
        </p:nvSpPr>
        <p:spPr>
          <a:xfrm rot="16200000" flipH="1">
            <a:off x="4281487" y="669926"/>
            <a:ext cx="214313" cy="214312"/>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08" name="Isosceles Triangle 107"/>
          <p:cNvSpPr/>
          <p:nvPr/>
        </p:nvSpPr>
        <p:spPr>
          <a:xfrm rot="16200000" flipH="1">
            <a:off x="4284662" y="352426"/>
            <a:ext cx="214313" cy="214312"/>
          </a:xfrm>
          <a:prstGeom prst="triangle">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09" name="Isosceles Triangle 108"/>
          <p:cNvSpPr/>
          <p:nvPr/>
        </p:nvSpPr>
        <p:spPr>
          <a:xfrm rot="16200000" flipH="1">
            <a:off x="6988175" y="688975"/>
            <a:ext cx="214313" cy="214313"/>
          </a:xfrm>
          <a:prstGeom prst="triangle">
            <a:avLst/>
          </a:prstGeom>
          <a:solidFill>
            <a:schemeClr val="accent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196" name="TextBox 113"/>
          <p:cNvSpPr txBox="1">
            <a:spLocks noChangeArrowheads="1"/>
          </p:cNvSpPr>
          <p:nvPr/>
        </p:nvSpPr>
        <p:spPr bwMode="auto">
          <a:xfrm>
            <a:off x="5822950" y="642938"/>
            <a:ext cx="1101725" cy="381000"/>
          </a:xfrm>
          <a:prstGeom prst="rect">
            <a:avLst/>
          </a:prstGeom>
          <a:noFill/>
          <a:ln w="9525">
            <a:noFill/>
            <a:miter lim="800000"/>
            <a:headEnd/>
            <a:tailEnd/>
          </a:ln>
        </p:spPr>
        <p:txBody>
          <a:bodyPr wrap="none">
            <a:prstTxWarp prst="textNoShape">
              <a:avLst/>
            </a:prstTxWarp>
            <a:spAutoFit/>
          </a:bodyPr>
          <a:lstStyle/>
          <a:p>
            <a:pPr>
              <a:lnSpc>
                <a:spcPts val="1100"/>
              </a:lnSpc>
            </a:pPr>
            <a:r>
              <a:rPr lang="en-GB" sz="1200" b="1">
                <a:solidFill>
                  <a:srgbClr val="000000"/>
                </a:solidFill>
                <a:latin typeface="Calibri" charset="0"/>
              </a:rPr>
              <a:t>T2D GWA</a:t>
            </a:r>
          </a:p>
          <a:p>
            <a:pPr>
              <a:lnSpc>
                <a:spcPts val="1100"/>
              </a:lnSpc>
            </a:pPr>
            <a:r>
              <a:rPr lang="en-GB" sz="1200" b="1">
                <a:solidFill>
                  <a:srgbClr val="000000"/>
                </a:solidFill>
                <a:latin typeface="Calibri" charset="0"/>
              </a:rPr>
              <a:t>Non European</a:t>
            </a:r>
          </a:p>
        </p:txBody>
      </p:sp>
      <p:sp>
        <p:nvSpPr>
          <p:cNvPr id="4197" name="TextBox 120"/>
          <p:cNvSpPr txBox="1">
            <a:spLocks noChangeArrowheads="1"/>
          </p:cNvSpPr>
          <p:nvPr/>
        </p:nvSpPr>
        <p:spPr bwMode="auto">
          <a:xfrm>
            <a:off x="7153275" y="330200"/>
            <a:ext cx="1046163" cy="276225"/>
          </a:xfrm>
          <a:prstGeom prst="rect">
            <a:avLst/>
          </a:prstGeom>
          <a:noFill/>
          <a:ln w="9525">
            <a:noFill/>
            <a:miter lim="800000"/>
            <a:headEnd/>
            <a:tailEnd/>
          </a:ln>
        </p:spPr>
        <p:txBody>
          <a:bodyPr wrap="none">
            <a:prstTxWarp prst="textNoShape">
              <a:avLst/>
            </a:prstTxWarp>
            <a:spAutoFit/>
          </a:bodyPr>
          <a:lstStyle/>
          <a:p>
            <a:r>
              <a:rPr lang="en-GB" sz="1200" b="1">
                <a:solidFill>
                  <a:srgbClr val="000000"/>
                </a:solidFill>
                <a:latin typeface="Calibri" charset="0"/>
              </a:rPr>
              <a:t>Glucose GWA</a:t>
            </a:r>
          </a:p>
        </p:txBody>
      </p:sp>
      <p:sp>
        <p:nvSpPr>
          <p:cNvPr id="4198" name="TextBox 121"/>
          <p:cNvSpPr txBox="1">
            <a:spLocks noChangeArrowheads="1"/>
          </p:cNvSpPr>
          <p:nvPr/>
        </p:nvSpPr>
        <p:spPr bwMode="auto">
          <a:xfrm>
            <a:off x="4433888" y="325438"/>
            <a:ext cx="1176337" cy="276225"/>
          </a:xfrm>
          <a:prstGeom prst="rect">
            <a:avLst/>
          </a:prstGeom>
          <a:noFill/>
          <a:ln w="9525">
            <a:noFill/>
            <a:miter lim="800000"/>
            <a:headEnd/>
            <a:tailEnd/>
          </a:ln>
        </p:spPr>
        <p:txBody>
          <a:bodyPr wrap="none">
            <a:prstTxWarp prst="textNoShape">
              <a:avLst/>
            </a:prstTxWarp>
            <a:spAutoFit/>
          </a:bodyPr>
          <a:lstStyle/>
          <a:p>
            <a:r>
              <a:rPr lang="en-GB" sz="1200" b="1">
                <a:solidFill>
                  <a:srgbClr val="000000"/>
                </a:solidFill>
                <a:latin typeface="Calibri" charset="0"/>
              </a:rPr>
              <a:t>Candidate gene</a:t>
            </a:r>
          </a:p>
        </p:txBody>
      </p:sp>
      <p:sp>
        <p:nvSpPr>
          <p:cNvPr id="4199" name="TextBox 132"/>
          <p:cNvSpPr txBox="1">
            <a:spLocks noChangeArrowheads="1"/>
          </p:cNvSpPr>
          <p:nvPr/>
        </p:nvSpPr>
        <p:spPr bwMode="auto">
          <a:xfrm>
            <a:off x="7156450" y="652463"/>
            <a:ext cx="804863" cy="277812"/>
          </a:xfrm>
          <a:prstGeom prst="rect">
            <a:avLst/>
          </a:prstGeom>
          <a:noFill/>
          <a:ln w="9525">
            <a:noFill/>
            <a:miter lim="800000"/>
            <a:headEnd/>
            <a:tailEnd/>
          </a:ln>
        </p:spPr>
        <p:txBody>
          <a:bodyPr wrap="none">
            <a:prstTxWarp prst="textNoShape">
              <a:avLst/>
            </a:prstTxWarp>
            <a:spAutoFit/>
          </a:bodyPr>
          <a:lstStyle/>
          <a:p>
            <a:r>
              <a:rPr lang="en-GB" sz="1200" b="1">
                <a:solidFill>
                  <a:srgbClr val="000000"/>
                </a:solidFill>
                <a:latin typeface="Calibri" charset="0"/>
              </a:rPr>
              <a:t>BMI GWA</a:t>
            </a:r>
          </a:p>
        </p:txBody>
      </p:sp>
      <p:sp>
        <p:nvSpPr>
          <p:cNvPr id="4200" name="TextBox 133"/>
          <p:cNvSpPr txBox="1">
            <a:spLocks noChangeArrowheads="1"/>
          </p:cNvSpPr>
          <p:nvPr/>
        </p:nvSpPr>
        <p:spPr bwMode="auto">
          <a:xfrm>
            <a:off x="4462463" y="608013"/>
            <a:ext cx="868362" cy="379412"/>
          </a:xfrm>
          <a:prstGeom prst="rect">
            <a:avLst/>
          </a:prstGeom>
          <a:noFill/>
          <a:ln w="9525">
            <a:noFill/>
            <a:miter lim="800000"/>
            <a:headEnd/>
            <a:tailEnd/>
          </a:ln>
        </p:spPr>
        <p:txBody>
          <a:bodyPr wrap="none">
            <a:prstTxWarp prst="textNoShape">
              <a:avLst/>
            </a:prstTxWarp>
            <a:spAutoFit/>
          </a:bodyPr>
          <a:lstStyle/>
          <a:p>
            <a:pPr>
              <a:lnSpc>
                <a:spcPts val="1100"/>
              </a:lnSpc>
            </a:pPr>
            <a:r>
              <a:rPr lang="en-GB" sz="1200" b="1">
                <a:solidFill>
                  <a:srgbClr val="000000"/>
                </a:solidFill>
                <a:latin typeface="Calibri" charset="0"/>
              </a:rPr>
              <a:t>Candidate </a:t>
            </a:r>
          </a:p>
          <a:p>
            <a:pPr>
              <a:lnSpc>
                <a:spcPts val="1100"/>
              </a:lnSpc>
            </a:pPr>
            <a:r>
              <a:rPr lang="en-GB" sz="1200" b="1">
                <a:solidFill>
                  <a:srgbClr val="000000"/>
                </a:solidFill>
                <a:latin typeface="Calibri" charset="0"/>
              </a:rPr>
              <a:t>pathway</a:t>
            </a:r>
          </a:p>
        </p:txBody>
      </p:sp>
      <p:sp>
        <p:nvSpPr>
          <p:cNvPr id="4201" name="TextBox 134"/>
          <p:cNvSpPr txBox="1">
            <a:spLocks noChangeArrowheads="1"/>
          </p:cNvSpPr>
          <p:nvPr/>
        </p:nvSpPr>
        <p:spPr bwMode="auto">
          <a:xfrm>
            <a:off x="5818188" y="304800"/>
            <a:ext cx="798512" cy="374650"/>
          </a:xfrm>
          <a:prstGeom prst="rect">
            <a:avLst/>
          </a:prstGeom>
          <a:noFill/>
          <a:ln w="9525">
            <a:noFill/>
            <a:miter lim="800000"/>
            <a:headEnd/>
            <a:tailEnd/>
          </a:ln>
        </p:spPr>
        <p:txBody>
          <a:bodyPr wrap="none">
            <a:prstTxWarp prst="textNoShape">
              <a:avLst/>
            </a:prstTxWarp>
            <a:spAutoFit/>
          </a:bodyPr>
          <a:lstStyle/>
          <a:p>
            <a:pPr>
              <a:lnSpc>
                <a:spcPts val="1100"/>
              </a:lnSpc>
            </a:pPr>
            <a:r>
              <a:rPr lang="en-GB" sz="1200" b="1">
                <a:solidFill>
                  <a:srgbClr val="000000"/>
                </a:solidFill>
                <a:latin typeface="Calibri" charset="0"/>
              </a:rPr>
              <a:t>T2D GWA</a:t>
            </a:r>
          </a:p>
          <a:p>
            <a:pPr>
              <a:lnSpc>
                <a:spcPts val="1100"/>
              </a:lnSpc>
            </a:pPr>
            <a:r>
              <a:rPr lang="en-GB" sz="1200" b="1">
                <a:solidFill>
                  <a:srgbClr val="000000"/>
                </a:solidFill>
                <a:latin typeface="Calibri" charset="0"/>
              </a:rPr>
              <a:t>European</a:t>
            </a:r>
          </a:p>
        </p:txBody>
      </p:sp>
      <p:sp>
        <p:nvSpPr>
          <p:cNvPr id="113" name="Isosceles Triangle 112"/>
          <p:cNvSpPr/>
          <p:nvPr/>
        </p:nvSpPr>
        <p:spPr>
          <a:xfrm rot="16200000" flipH="1">
            <a:off x="6985000" y="996950"/>
            <a:ext cx="214313" cy="214313"/>
          </a:xfrm>
          <a:prstGeom prst="triangl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203" name="TextBox 114"/>
          <p:cNvSpPr txBox="1">
            <a:spLocks noChangeArrowheads="1"/>
          </p:cNvSpPr>
          <p:nvPr/>
        </p:nvSpPr>
        <p:spPr bwMode="auto">
          <a:xfrm>
            <a:off x="7164388" y="962025"/>
            <a:ext cx="1092200" cy="277813"/>
          </a:xfrm>
          <a:prstGeom prst="rect">
            <a:avLst/>
          </a:prstGeom>
          <a:noFill/>
          <a:ln w="9525">
            <a:noFill/>
            <a:miter lim="800000"/>
            <a:headEnd/>
            <a:tailEnd/>
          </a:ln>
        </p:spPr>
        <p:txBody>
          <a:bodyPr wrap="none">
            <a:prstTxWarp prst="textNoShape">
              <a:avLst/>
            </a:prstTxWarp>
            <a:spAutoFit/>
          </a:bodyPr>
          <a:lstStyle/>
          <a:p>
            <a:r>
              <a:rPr lang="en-GB" sz="1200" b="1">
                <a:solidFill>
                  <a:srgbClr val="000000"/>
                </a:solidFill>
                <a:latin typeface="Calibri" charset="0"/>
              </a:rPr>
              <a:t>“Partial” GWA</a:t>
            </a:r>
          </a:p>
        </p:txBody>
      </p:sp>
      <p:sp>
        <p:nvSpPr>
          <p:cNvPr id="120" name="TextBox 119"/>
          <p:cNvSpPr txBox="1"/>
          <p:nvPr/>
        </p:nvSpPr>
        <p:spPr>
          <a:xfrm>
            <a:off x="7956645" y="4217158"/>
            <a:ext cx="882555" cy="461665"/>
          </a:xfrm>
          <a:prstGeom prst="rect">
            <a:avLst/>
          </a:prstGeom>
          <a:solidFill>
            <a:schemeClr val="bg2"/>
          </a:solidFill>
          <a:ln>
            <a:solidFill>
              <a:schemeClr val="tx2">
                <a:lumMod val="75000"/>
              </a:schemeClr>
            </a:solidFill>
          </a:ln>
          <a:scene3d>
            <a:camera prst="orthographicFront"/>
            <a:lightRig rig="threePt" dir="t"/>
          </a:scene3d>
          <a:sp3d>
            <a:bevelT prst="relaxedInset"/>
          </a:sp3d>
        </p:spPr>
        <p:txBody>
          <a:bodyPr wrap="square">
            <a:spAutoFit/>
          </a:bodyPr>
          <a:lstStyle/>
          <a:p>
            <a:pPr fontAlgn="auto">
              <a:spcBef>
                <a:spcPts val="0"/>
              </a:spcBef>
              <a:spcAft>
                <a:spcPts val="0"/>
              </a:spcAft>
              <a:defRPr/>
            </a:pPr>
            <a:r>
              <a:rPr lang="en-GB" b="1" dirty="0">
                <a:solidFill>
                  <a:prstClr val="black"/>
                </a:solidFill>
                <a:latin typeface="+mn-lt"/>
                <a:ea typeface="+mn-ea"/>
              </a:rPr>
              <a:t>2011</a:t>
            </a:r>
          </a:p>
        </p:txBody>
      </p:sp>
      <p:sp>
        <p:nvSpPr>
          <p:cNvPr id="111" name="Isosceles Triangle 110"/>
          <p:cNvSpPr/>
          <p:nvPr/>
        </p:nvSpPr>
        <p:spPr>
          <a:xfrm rot="16200000" flipH="1">
            <a:off x="1944688" y="1157288"/>
            <a:ext cx="214312"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208" name="TextBox 213"/>
          <p:cNvSpPr txBox="1">
            <a:spLocks noChangeArrowheads="1"/>
          </p:cNvSpPr>
          <p:nvPr/>
        </p:nvSpPr>
        <p:spPr bwMode="auto">
          <a:xfrm>
            <a:off x="1966913" y="1200150"/>
            <a:ext cx="33496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UBE2E2</a:t>
            </a:r>
            <a:endParaRPr lang="en-US" sz="800" b="1" i="1">
              <a:solidFill>
                <a:srgbClr val="000000"/>
              </a:solidFill>
              <a:latin typeface="Calibri" charset="0"/>
            </a:endParaRPr>
          </a:p>
        </p:txBody>
      </p:sp>
      <p:sp>
        <p:nvSpPr>
          <p:cNvPr id="115" name="Isosceles Triangle 114"/>
          <p:cNvSpPr/>
          <p:nvPr/>
        </p:nvSpPr>
        <p:spPr>
          <a:xfrm rot="16200000" flipH="1">
            <a:off x="1306513" y="5310188"/>
            <a:ext cx="214312"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210" name="TextBox 213"/>
          <p:cNvSpPr txBox="1">
            <a:spLocks noChangeArrowheads="1"/>
          </p:cNvSpPr>
          <p:nvPr/>
        </p:nvSpPr>
        <p:spPr bwMode="auto">
          <a:xfrm>
            <a:off x="1328738" y="5353050"/>
            <a:ext cx="34290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C2CD4A</a:t>
            </a:r>
            <a:endParaRPr lang="en-US" sz="800" b="1" i="1">
              <a:solidFill>
                <a:srgbClr val="000000"/>
              </a:solidFill>
              <a:latin typeface="Calibri" charset="0"/>
            </a:endParaRPr>
          </a:p>
        </p:txBody>
      </p:sp>
      <p:sp>
        <p:nvSpPr>
          <p:cNvPr id="4211" name="TextBox 118"/>
          <p:cNvSpPr txBox="1">
            <a:spLocks noChangeArrowheads="1"/>
          </p:cNvSpPr>
          <p:nvPr/>
        </p:nvSpPr>
        <p:spPr bwMode="auto">
          <a:xfrm>
            <a:off x="7943850" y="4686300"/>
            <a:ext cx="682625" cy="369888"/>
          </a:xfrm>
          <a:prstGeom prst="rect">
            <a:avLst/>
          </a:prstGeom>
          <a:noFill/>
          <a:ln w="9525">
            <a:noFill/>
            <a:miter lim="800000"/>
            <a:headEnd/>
            <a:tailEnd/>
          </a:ln>
        </p:spPr>
        <p:txBody>
          <a:bodyPr wrap="none">
            <a:prstTxWarp prst="textNoShape">
              <a:avLst/>
            </a:prstTxWarp>
            <a:spAutoFit/>
          </a:bodyPr>
          <a:lstStyle/>
          <a:p>
            <a:r>
              <a:rPr lang="en-GB">
                <a:solidFill>
                  <a:srgbClr val="000000"/>
                </a:solidFill>
                <a:latin typeface="Calibri" charset="0"/>
              </a:rPr>
              <a:t>N=49</a:t>
            </a:r>
          </a:p>
        </p:txBody>
      </p:sp>
      <p:sp>
        <p:nvSpPr>
          <p:cNvPr id="117" name="Isosceles Triangle 116"/>
          <p:cNvSpPr/>
          <p:nvPr/>
        </p:nvSpPr>
        <p:spPr>
          <a:xfrm rot="16200000" flipH="1">
            <a:off x="4572001" y="5589587"/>
            <a:ext cx="214312" cy="214313"/>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19" name="Isosceles Triangle 118"/>
          <p:cNvSpPr/>
          <p:nvPr/>
        </p:nvSpPr>
        <p:spPr>
          <a:xfrm rot="16200000" flipH="1">
            <a:off x="1316037" y="5661026"/>
            <a:ext cx="214313"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21" name="Isosceles Triangle 120"/>
          <p:cNvSpPr/>
          <p:nvPr/>
        </p:nvSpPr>
        <p:spPr>
          <a:xfrm rot="16200000" flipH="1">
            <a:off x="1293812" y="5448301"/>
            <a:ext cx="214313"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22" name="Isosceles Triangle 121"/>
          <p:cNvSpPr/>
          <p:nvPr/>
        </p:nvSpPr>
        <p:spPr>
          <a:xfrm rot="16200000" flipH="1">
            <a:off x="8553450" y="2968625"/>
            <a:ext cx="214313" cy="214313"/>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23" name="Isosceles Triangle 122"/>
          <p:cNvSpPr/>
          <p:nvPr/>
        </p:nvSpPr>
        <p:spPr>
          <a:xfrm rot="16200000" flipH="1">
            <a:off x="6638925" y="2571750"/>
            <a:ext cx="214313" cy="214313"/>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125" name="Isosceles Triangle 124"/>
          <p:cNvSpPr/>
          <p:nvPr/>
        </p:nvSpPr>
        <p:spPr>
          <a:xfrm rot="16200000" flipH="1">
            <a:off x="1941513" y="3344863"/>
            <a:ext cx="214312"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218" name="TextBox 102"/>
          <p:cNvSpPr txBox="1">
            <a:spLocks noChangeArrowheads="1"/>
          </p:cNvSpPr>
          <p:nvPr/>
        </p:nvSpPr>
        <p:spPr bwMode="auto">
          <a:xfrm>
            <a:off x="2033588" y="3502025"/>
            <a:ext cx="38100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ST6GAL1</a:t>
            </a:r>
          </a:p>
        </p:txBody>
      </p:sp>
      <p:sp>
        <p:nvSpPr>
          <p:cNvPr id="129" name="Isosceles Triangle 128"/>
          <p:cNvSpPr/>
          <p:nvPr/>
        </p:nvSpPr>
        <p:spPr>
          <a:xfrm rot="16200000" flipH="1">
            <a:off x="1274763" y="2535238"/>
            <a:ext cx="214312" cy="214312"/>
          </a:xfrm>
          <a:prstGeom prst="triangl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solidFill>
                <a:prstClr val="white"/>
              </a:solidFill>
            </a:endParaRPr>
          </a:p>
        </p:txBody>
      </p:sp>
      <p:sp>
        <p:nvSpPr>
          <p:cNvPr id="4220" name="TextBox 102"/>
          <p:cNvSpPr txBox="1">
            <a:spLocks noChangeArrowheads="1"/>
          </p:cNvSpPr>
          <p:nvPr/>
        </p:nvSpPr>
        <p:spPr bwMode="auto">
          <a:xfrm>
            <a:off x="1343025" y="2573338"/>
            <a:ext cx="290513"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GRB14</a:t>
            </a:r>
          </a:p>
        </p:txBody>
      </p:sp>
      <p:sp>
        <p:nvSpPr>
          <p:cNvPr id="4221" name="TextBox 102"/>
          <p:cNvSpPr txBox="1">
            <a:spLocks noChangeArrowheads="1"/>
          </p:cNvSpPr>
          <p:nvPr/>
        </p:nvSpPr>
        <p:spPr bwMode="auto">
          <a:xfrm>
            <a:off x="6711950" y="2614613"/>
            <a:ext cx="334963"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VPS26A</a:t>
            </a:r>
          </a:p>
        </p:txBody>
      </p:sp>
      <p:sp>
        <p:nvSpPr>
          <p:cNvPr id="4222" name="TextBox 102"/>
          <p:cNvSpPr txBox="1">
            <a:spLocks noChangeArrowheads="1"/>
          </p:cNvSpPr>
          <p:nvPr/>
        </p:nvSpPr>
        <p:spPr bwMode="auto">
          <a:xfrm>
            <a:off x="8637588" y="3013075"/>
            <a:ext cx="271462"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SPRY2</a:t>
            </a:r>
          </a:p>
        </p:txBody>
      </p:sp>
      <p:sp>
        <p:nvSpPr>
          <p:cNvPr id="4223" name="TextBox 102"/>
          <p:cNvSpPr txBox="1">
            <a:spLocks noChangeArrowheads="1"/>
          </p:cNvSpPr>
          <p:nvPr/>
        </p:nvSpPr>
        <p:spPr bwMode="auto">
          <a:xfrm>
            <a:off x="4638675" y="5646738"/>
            <a:ext cx="2984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HNF4A</a:t>
            </a:r>
          </a:p>
        </p:txBody>
      </p:sp>
      <p:sp>
        <p:nvSpPr>
          <p:cNvPr id="4224" name="TextBox 102"/>
          <p:cNvSpPr txBox="1">
            <a:spLocks noChangeArrowheads="1"/>
          </p:cNvSpPr>
          <p:nvPr/>
        </p:nvSpPr>
        <p:spPr bwMode="auto">
          <a:xfrm>
            <a:off x="1347788" y="5487988"/>
            <a:ext cx="392112"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HMG20A</a:t>
            </a:r>
          </a:p>
        </p:txBody>
      </p:sp>
      <p:sp>
        <p:nvSpPr>
          <p:cNvPr id="4225" name="TextBox 102"/>
          <p:cNvSpPr txBox="1">
            <a:spLocks noChangeArrowheads="1"/>
          </p:cNvSpPr>
          <p:nvPr/>
        </p:nvSpPr>
        <p:spPr bwMode="auto">
          <a:xfrm>
            <a:off x="1397000" y="5703888"/>
            <a:ext cx="274638" cy="131762"/>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AP3S2</a:t>
            </a:r>
          </a:p>
        </p:txBody>
      </p:sp>
      <p:sp>
        <p:nvSpPr>
          <p:cNvPr id="4226" name="TextBox 216"/>
          <p:cNvSpPr txBox="1">
            <a:spLocks noChangeArrowheads="1"/>
          </p:cNvSpPr>
          <p:nvPr/>
        </p:nvSpPr>
        <p:spPr bwMode="auto">
          <a:xfrm>
            <a:off x="1346200" y="5586413"/>
            <a:ext cx="349250" cy="130175"/>
          </a:xfrm>
          <a:prstGeom prst="rect">
            <a:avLst/>
          </a:prstGeom>
          <a:noFill/>
          <a:ln w="9525">
            <a:noFill/>
            <a:miter lim="800000"/>
            <a:headEnd/>
            <a:tailEnd/>
          </a:ln>
        </p:spPr>
        <p:txBody>
          <a:bodyPr wrap="none" lIns="3600" tIns="3600" rIns="3600" bIns="3600">
            <a:prstTxWarp prst="textNoShape">
              <a:avLst/>
            </a:prstTxWarp>
            <a:spAutoFit/>
          </a:bodyPr>
          <a:lstStyle/>
          <a:p>
            <a:r>
              <a:rPr lang="en-GB" sz="800" b="1" i="1">
                <a:solidFill>
                  <a:srgbClr val="000000"/>
                </a:solidFill>
                <a:latin typeface="Calibri" charset="0"/>
              </a:rPr>
              <a:t>ZFAND6</a:t>
            </a:r>
            <a:endParaRPr lang="en-US" sz="800" b="1" i="1">
              <a:solidFill>
                <a:srgbClr val="000000"/>
              </a:solidFill>
              <a:latin typeface="Calibri" charset="0"/>
            </a:endParaRPr>
          </a:p>
        </p:txBody>
      </p:sp>
      <p:sp>
        <p:nvSpPr>
          <p:cNvPr id="131" name="TextBox 130"/>
          <p:cNvSpPr txBox="1"/>
          <p:nvPr/>
        </p:nvSpPr>
        <p:spPr>
          <a:xfrm>
            <a:off x="5824726" y="6423893"/>
            <a:ext cx="2984123" cy="307777"/>
          </a:xfrm>
          <a:prstGeom prst="rect">
            <a:avLst/>
          </a:prstGeom>
          <a:noFill/>
        </p:spPr>
        <p:txBody>
          <a:bodyPr wrap="none" rtlCol="0">
            <a:spAutoFit/>
          </a:bodyPr>
          <a:lstStyle/>
          <a:p>
            <a:r>
              <a:rPr lang="en-US" sz="1400" i="1" dirty="0" smtClean="0"/>
              <a:t>Adapted from McCarthy, 2011 (NEJM)</a:t>
            </a:r>
            <a:endParaRPr lang="en-US" sz="1400" i="1" dirty="0"/>
          </a:p>
        </p:txBody>
      </p:sp>
    </p:spTree>
    <p:extLst>
      <p:ext uri="{BB962C8B-B14F-4D97-AF65-F5344CB8AC3E}">
        <p14:creationId xmlns:p14="http://schemas.microsoft.com/office/powerpoint/2010/main" val="27236844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00"/>
            <a:ext cx="9120036" cy="1143000"/>
          </a:xfrm>
        </p:spPr>
        <p:txBody>
          <a:bodyPr>
            <a:normAutofit/>
          </a:bodyPr>
          <a:lstStyle/>
          <a:p>
            <a:r>
              <a:rPr lang="en-US" sz="4000" dirty="0" smtClean="0"/>
              <a:t>T2D GWAS hits are mostly non-coding</a:t>
            </a:r>
            <a:endParaRPr lang="en-US" sz="4000" dirty="0"/>
          </a:p>
        </p:txBody>
      </p:sp>
      <p:sp>
        <p:nvSpPr>
          <p:cNvPr id="6" name="TextBox 5"/>
          <p:cNvSpPr txBox="1"/>
          <p:nvPr/>
        </p:nvSpPr>
        <p:spPr>
          <a:xfrm>
            <a:off x="2398189" y="3148916"/>
            <a:ext cx="2469095" cy="646331"/>
          </a:xfrm>
          <a:prstGeom prst="rect">
            <a:avLst/>
          </a:prstGeom>
          <a:noFill/>
        </p:spPr>
        <p:txBody>
          <a:bodyPr wrap="none" rtlCol="0">
            <a:spAutoFit/>
          </a:bodyPr>
          <a:lstStyle/>
          <a:p>
            <a:r>
              <a:rPr lang="en-US" sz="3600" dirty="0">
                <a:solidFill>
                  <a:srgbClr val="BE740A"/>
                </a:solidFill>
              </a:rPr>
              <a:t>n</a:t>
            </a:r>
            <a:r>
              <a:rPr lang="en-US" sz="3600" dirty="0" smtClean="0">
                <a:solidFill>
                  <a:srgbClr val="BE740A"/>
                </a:solidFill>
              </a:rPr>
              <a:t>on-coding</a:t>
            </a:r>
            <a:endParaRPr lang="en-US" sz="3600" dirty="0">
              <a:solidFill>
                <a:srgbClr val="BE740A"/>
              </a:solidFill>
            </a:endParaRPr>
          </a:p>
        </p:txBody>
      </p:sp>
      <p:sp>
        <p:nvSpPr>
          <p:cNvPr id="3" name="TextBox 2"/>
          <p:cNvSpPr txBox="1"/>
          <p:nvPr/>
        </p:nvSpPr>
        <p:spPr>
          <a:xfrm>
            <a:off x="127188" y="6189599"/>
            <a:ext cx="4613988" cy="523220"/>
          </a:xfrm>
          <a:prstGeom prst="rect">
            <a:avLst/>
          </a:prstGeom>
          <a:noFill/>
        </p:spPr>
        <p:txBody>
          <a:bodyPr wrap="none" rtlCol="0">
            <a:spAutoFit/>
          </a:bodyPr>
          <a:lstStyle/>
          <a:p>
            <a:r>
              <a:rPr lang="en-US" sz="1400" dirty="0" smtClean="0"/>
              <a:t>Annotation = GENCODE V12 </a:t>
            </a:r>
            <a:r>
              <a:rPr lang="en-US" sz="1400" dirty="0"/>
              <a:t>on </a:t>
            </a:r>
            <a:r>
              <a:rPr lang="en-US" sz="1400" dirty="0" smtClean="0"/>
              <a:t>GRCh37</a:t>
            </a:r>
          </a:p>
          <a:p>
            <a:r>
              <a:rPr lang="en-US" sz="1400" dirty="0" smtClean="0"/>
              <a:t>GWAS = NHGRI Catalog downloaded on Dec. 10, 2012 </a:t>
            </a:r>
            <a:endParaRPr lang="en-US" sz="1400" dirty="0"/>
          </a:p>
        </p:txBody>
      </p:sp>
      <p:pic>
        <p:nvPicPr>
          <p:cNvPr id="8" name="Picture 7" descr="barPlot.t2d.pdf"/>
          <p:cNvPicPr>
            <a:picLocks noChangeAspect="1"/>
          </p:cNvPicPr>
          <p:nvPr/>
        </p:nvPicPr>
        <p:blipFill rotWithShape="1">
          <a:blip r:embed="rId3">
            <a:extLst>
              <a:ext uri="{28A0092B-C50C-407E-A947-70E740481C1C}">
                <a14:useLocalDpi xmlns:a14="http://schemas.microsoft.com/office/drawing/2010/main" val="0"/>
              </a:ext>
            </a:extLst>
          </a:blip>
          <a:srcRect r="39878"/>
          <a:stretch/>
        </p:blipFill>
        <p:spPr>
          <a:xfrm>
            <a:off x="127188" y="1540776"/>
            <a:ext cx="1924142" cy="4572000"/>
          </a:xfrm>
          <a:prstGeom prst="rect">
            <a:avLst/>
          </a:prstGeom>
        </p:spPr>
      </p:pic>
      <p:sp>
        <p:nvSpPr>
          <p:cNvPr id="10" name="Right Brace 9"/>
          <p:cNvSpPr/>
          <p:nvPr/>
        </p:nvSpPr>
        <p:spPr>
          <a:xfrm>
            <a:off x="1913039" y="5187830"/>
            <a:ext cx="498662" cy="272109"/>
          </a:xfrm>
          <a:prstGeom prst="rightBrace">
            <a:avLst/>
          </a:prstGeom>
          <a:ln w="50800">
            <a:solidFill>
              <a:srgbClr val="0B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2398189" y="4922513"/>
            <a:ext cx="1545089" cy="646331"/>
          </a:xfrm>
          <a:prstGeom prst="rect">
            <a:avLst/>
          </a:prstGeom>
          <a:noFill/>
        </p:spPr>
        <p:txBody>
          <a:bodyPr wrap="none" rtlCol="0">
            <a:spAutoFit/>
          </a:bodyPr>
          <a:lstStyle/>
          <a:p>
            <a:r>
              <a:rPr lang="en-US" sz="3600" dirty="0" smtClean="0">
                <a:solidFill>
                  <a:srgbClr val="0B00FF"/>
                </a:solidFill>
              </a:rPr>
              <a:t>coding</a:t>
            </a:r>
            <a:endParaRPr lang="en-US" sz="3600" dirty="0">
              <a:solidFill>
                <a:srgbClr val="0B00FF"/>
              </a:solidFill>
            </a:endParaRPr>
          </a:p>
        </p:txBody>
      </p:sp>
      <p:sp>
        <p:nvSpPr>
          <p:cNvPr id="7" name="TextBox 6"/>
          <p:cNvSpPr txBox="1"/>
          <p:nvPr/>
        </p:nvSpPr>
        <p:spPr>
          <a:xfrm>
            <a:off x="846356" y="1090384"/>
            <a:ext cx="1024928" cy="646331"/>
          </a:xfrm>
          <a:prstGeom prst="rect">
            <a:avLst/>
          </a:prstGeom>
          <a:noFill/>
        </p:spPr>
        <p:txBody>
          <a:bodyPr wrap="none" rtlCol="0">
            <a:spAutoFit/>
          </a:bodyPr>
          <a:lstStyle/>
          <a:p>
            <a:pPr algn="ctr"/>
            <a:r>
              <a:rPr lang="en-US" dirty="0" smtClean="0"/>
              <a:t>T2D</a:t>
            </a:r>
          </a:p>
          <a:p>
            <a:pPr algn="ctr"/>
            <a:r>
              <a:rPr lang="en-US" dirty="0" smtClean="0"/>
              <a:t>(N = 86)</a:t>
            </a:r>
            <a:endParaRPr lang="en-US" dirty="0"/>
          </a:p>
        </p:txBody>
      </p:sp>
      <p:sp>
        <p:nvSpPr>
          <p:cNvPr id="5" name="Right Brace 4"/>
          <p:cNvSpPr/>
          <p:nvPr/>
        </p:nvSpPr>
        <p:spPr>
          <a:xfrm>
            <a:off x="1913039" y="1901086"/>
            <a:ext cx="498662" cy="3246214"/>
          </a:xfrm>
          <a:prstGeom prst="rightBrace">
            <a:avLst/>
          </a:prstGeom>
          <a:ln w="50800">
            <a:solidFill>
              <a:srgbClr val="BE740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 name="Group 8"/>
          <p:cNvGrpSpPr/>
          <p:nvPr/>
        </p:nvGrpSpPr>
        <p:grpSpPr>
          <a:xfrm>
            <a:off x="4795516" y="2039833"/>
            <a:ext cx="4324520" cy="3256058"/>
            <a:chOff x="4795516" y="2039833"/>
            <a:chExt cx="4324520" cy="3256058"/>
          </a:xfrm>
        </p:grpSpPr>
        <p:pic>
          <p:nvPicPr>
            <p:cNvPr id="12" name="Picture 4" descr="A11"/>
            <p:cNvPicPr>
              <a:picLocks noChangeAspect="1" noChangeArrowheads="1"/>
            </p:cNvPicPr>
            <p:nvPr/>
          </p:nvPicPr>
          <p:blipFill rotWithShape="1">
            <a:blip r:embed="rId4"/>
            <a:srcRect l="1391" t="16746" r="8804" b="1661"/>
            <a:stretch/>
          </p:blipFill>
          <p:spPr bwMode="auto">
            <a:xfrm>
              <a:off x="4795516" y="2348405"/>
              <a:ext cx="4324520" cy="2947486"/>
            </a:xfrm>
            <a:prstGeom prst="rect">
              <a:avLst/>
            </a:prstGeom>
            <a:noFill/>
            <a:ln>
              <a:solidFill>
                <a:schemeClr val="tx1"/>
              </a:solidFill>
            </a:ln>
          </p:spPr>
        </p:pic>
        <p:sp>
          <p:nvSpPr>
            <p:cNvPr id="4" name="TextBox 3"/>
            <p:cNvSpPr txBox="1"/>
            <p:nvPr/>
          </p:nvSpPr>
          <p:spPr>
            <a:xfrm>
              <a:off x="4795516" y="2039833"/>
              <a:ext cx="4324520" cy="276999"/>
            </a:xfrm>
            <a:prstGeom prst="rect">
              <a:avLst/>
            </a:prstGeom>
            <a:noFill/>
            <a:ln>
              <a:solidFill>
                <a:srgbClr val="000000"/>
              </a:solidFill>
            </a:ln>
          </p:spPr>
          <p:txBody>
            <a:bodyPr wrap="square" rtlCol="0">
              <a:spAutoFit/>
            </a:bodyPr>
            <a:lstStyle/>
            <a:p>
              <a:pPr algn="ctr"/>
              <a:r>
                <a:rPr lang="en-US" sz="1200" b="1" dirty="0" smtClean="0"/>
                <a:t>Non-coding genome often </a:t>
              </a:r>
              <a:r>
                <a:rPr lang="en-US" sz="1200" b="1" dirty="0" smtClean="0">
                  <a:solidFill>
                    <a:srgbClr val="FF6600"/>
                  </a:solidFill>
                </a:rPr>
                <a:t>“on”</a:t>
              </a:r>
              <a:r>
                <a:rPr lang="en-US" sz="1200" b="1" dirty="0" smtClean="0"/>
                <a:t> in cell-specific manner</a:t>
              </a:r>
              <a:endParaRPr lang="en-US" sz="1200" b="1" dirty="0"/>
            </a:p>
          </p:txBody>
        </p:sp>
      </p:grpSp>
    </p:spTree>
    <p:extLst>
      <p:ext uri="{BB962C8B-B14F-4D97-AF65-F5344CB8AC3E}">
        <p14:creationId xmlns:p14="http://schemas.microsoft.com/office/powerpoint/2010/main" val="1591155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graphicFrame>
        <p:nvGraphicFramePr>
          <p:cNvPr id="9" name="Object 4"/>
          <p:cNvGraphicFramePr>
            <a:graphicFrameLocks noGrp="1" noChangeAspect="1"/>
          </p:cNvGraphicFramePr>
          <p:nvPr>
            <p:ph/>
          </p:nvPr>
        </p:nvGraphicFramePr>
        <p:xfrm>
          <a:off x="753676" y="1091768"/>
          <a:ext cx="7670800" cy="5384800"/>
        </p:xfrm>
        <a:graphic>
          <a:graphicData uri="http://schemas.openxmlformats.org/drawingml/2006/chart">
            <c:chart xmlns:c="http://schemas.openxmlformats.org/drawingml/2006/chart" xmlns:r="http://schemas.openxmlformats.org/officeDocument/2006/relationships" r:id="rId3"/>
          </a:graphicData>
        </a:graphic>
      </p:graphicFrame>
      <p:sp>
        <p:nvSpPr>
          <p:cNvPr id="3075" name="Rectangle 3"/>
          <p:cNvSpPr>
            <a:spLocks noChangeArrowheads="1"/>
          </p:cNvSpPr>
          <p:nvPr/>
        </p:nvSpPr>
        <p:spPr bwMode="auto">
          <a:xfrm>
            <a:off x="304800" y="381000"/>
            <a:ext cx="8534400" cy="533400"/>
          </a:xfrm>
          <a:prstGeom prst="rect">
            <a:avLst/>
          </a:prstGeom>
          <a:noFill/>
          <a:ln w="9525">
            <a:noFill/>
            <a:miter lim="800000"/>
            <a:headEnd/>
            <a:tailEnd/>
          </a:ln>
        </p:spPr>
        <p:txBody>
          <a:bodyPr anchor="ctr"/>
          <a:lstStyle/>
          <a:p>
            <a:pPr algn="ctr" fontAlgn="base">
              <a:lnSpc>
                <a:spcPct val="95000"/>
              </a:lnSpc>
              <a:spcBef>
                <a:spcPct val="0"/>
              </a:spcBef>
              <a:spcAft>
                <a:spcPct val="0"/>
              </a:spcAft>
            </a:pPr>
            <a:r>
              <a:rPr lang="fr-FR" sz="3200" b="1" dirty="0" err="1">
                <a:solidFill>
                  <a:srgbClr val="FFFF66"/>
                </a:solidFill>
              </a:rPr>
              <a:t>Published</a:t>
            </a:r>
            <a:r>
              <a:rPr lang="fr-FR" sz="3200" b="1" dirty="0">
                <a:solidFill>
                  <a:srgbClr val="FFFF66"/>
                </a:solidFill>
              </a:rPr>
              <a:t> </a:t>
            </a:r>
            <a:r>
              <a:rPr lang="fr-FR" sz="3200" b="1" dirty="0" smtClean="0">
                <a:solidFill>
                  <a:srgbClr val="FFFF66"/>
                </a:solidFill>
              </a:rPr>
              <a:t>GWAS, </a:t>
            </a:r>
            <a:r>
              <a:rPr lang="fr-FR" sz="3200" b="1" dirty="0">
                <a:solidFill>
                  <a:srgbClr val="FFFF66"/>
                </a:solidFill>
              </a:rPr>
              <a:t>2005 </a:t>
            </a:r>
            <a:r>
              <a:rPr lang="fr-FR" sz="3200" b="1" dirty="0" smtClean="0">
                <a:solidFill>
                  <a:srgbClr val="FFFF66"/>
                </a:solidFill>
              </a:rPr>
              <a:t>– 6/2011</a:t>
            </a:r>
            <a:endParaRPr lang="fr-FR" sz="3200" b="1" dirty="0">
              <a:solidFill>
                <a:srgbClr val="FFFF66"/>
              </a:solidFill>
            </a:endParaRPr>
          </a:p>
        </p:txBody>
      </p:sp>
      <p:sp>
        <p:nvSpPr>
          <p:cNvPr id="3076" name="Text Box 4"/>
          <p:cNvSpPr txBox="1">
            <a:spLocks noChangeArrowheads="1"/>
          </p:cNvSpPr>
          <p:nvPr/>
        </p:nvSpPr>
        <p:spPr bwMode="auto">
          <a:xfrm rot="-5400000">
            <a:off x="-1343024" y="3311525"/>
            <a:ext cx="3733800" cy="396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fr-FR" sz="2000">
                <a:solidFill>
                  <a:srgbClr val="FFFFFF"/>
                </a:solidFill>
                <a:ea typeface="ＭＳ Ｐゴシック" pitchFamily="96" charset="-128"/>
              </a:rPr>
              <a:t>Total Number of Publications</a:t>
            </a:r>
          </a:p>
        </p:txBody>
      </p:sp>
      <p:sp>
        <p:nvSpPr>
          <p:cNvPr id="3078" name="Text Box 6"/>
          <p:cNvSpPr txBox="1">
            <a:spLocks noChangeArrowheads="1"/>
          </p:cNvSpPr>
          <p:nvPr/>
        </p:nvSpPr>
        <p:spPr bwMode="auto">
          <a:xfrm>
            <a:off x="3556000" y="6281738"/>
            <a:ext cx="2149475" cy="396875"/>
          </a:xfrm>
          <a:prstGeom prst="rect">
            <a:avLst/>
          </a:prstGeom>
          <a:noFill/>
          <a:ln w="9525" algn="ctr">
            <a:noFill/>
            <a:miter lim="800000"/>
            <a:headEnd/>
            <a:tailEnd/>
          </a:ln>
        </p:spPr>
        <p:txBody>
          <a:bodyPr wrap="none">
            <a:spAutoFit/>
          </a:bodyPr>
          <a:lstStyle/>
          <a:p>
            <a:pPr algn="ctr" eaLnBrk="0" fontAlgn="base" hangingPunct="0">
              <a:spcBef>
                <a:spcPct val="0"/>
              </a:spcBef>
              <a:spcAft>
                <a:spcPct val="0"/>
              </a:spcAft>
            </a:pPr>
            <a:r>
              <a:rPr lang="en-US" sz="2000">
                <a:solidFill>
                  <a:srgbClr val="FFFFFF"/>
                </a:solidFill>
              </a:rPr>
              <a:t>Calendar Quarter</a:t>
            </a:r>
          </a:p>
        </p:txBody>
      </p:sp>
      <p:sp>
        <p:nvSpPr>
          <p:cNvPr id="3079" name="Text Box 7"/>
          <p:cNvSpPr txBox="1">
            <a:spLocks noChangeArrowheads="1"/>
          </p:cNvSpPr>
          <p:nvPr/>
        </p:nvSpPr>
        <p:spPr bwMode="auto">
          <a:xfrm>
            <a:off x="76200" y="6613525"/>
            <a:ext cx="1635125" cy="244475"/>
          </a:xfrm>
          <a:prstGeom prst="rect">
            <a:avLst/>
          </a:prstGeom>
          <a:noFill/>
          <a:ln w="9525" algn="ctr">
            <a:noFill/>
            <a:miter lim="800000"/>
            <a:headEnd/>
            <a:tailEnd/>
          </a:ln>
        </p:spPr>
        <p:txBody>
          <a:bodyPr wrap="none">
            <a:spAutoFit/>
          </a:bodyPr>
          <a:lstStyle/>
          <a:p>
            <a:pPr eaLnBrk="0" fontAlgn="base" hangingPunct="0">
              <a:spcBef>
                <a:spcPct val="0"/>
              </a:spcBef>
              <a:spcAft>
                <a:spcPct val="0"/>
              </a:spcAft>
            </a:pPr>
            <a:r>
              <a:rPr lang="en-US" sz="1000" b="1" dirty="0">
                <a:solidFill>
                  <a:srgbClr val="2121FF"/>
                </a:solidFill>
              </a:rPr>
              <a:t>Through 9/30/10 postings</a:t>
            </a:r>
          </a:p>
        </p:txBody>
      </p:sp>
    </p:spTree>
    <p:custDataLst>
      <p:tags r:id="rId1"/>
    </p:custDataLst>
    <p:extLst>
      <p:ext uri="{BB962C8B-B14F-4D97-AF65-F5344CB8AC3E}">
        <p14:creationId xmlns:p14="http://schemas.microsoft.com/office/powerpoint/2010/main" val="317953873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was-2012-12-01.jpg"/>
          <p:cNvPicPr>
            <a:picLocks noChangeAspect="1"/>
          </p:cNvPicPr>
          <p:nvPr/>
        </p:nvPicPr>
        <p:blipFill rotWithShape="1">
          <a:blip r:embed="rId2"/>
          <a:srcRect l="1826" r="1932"/>
          <a:stretch/>
        </p:blipFill>
        <p:spPr>
          <a:xfrm>
            <a:off x="33398" y="853850"/>
            <a:ext cx="6411039" cy="4995968"/>
          </a:xfrm>
          <a:prstGeom prst="rect">
            <a:avLst/>
          </a:prstGeom>
        </p:spPr>
      </p:pic>
      <p:sp>
        <p:nvSpPr>
          <p:cNvPr id="5" name="TextBox 4"/>
          <p:cNvSpPr txBox="1"/>
          <p:nvPr/>
        </p:nvSpPr>
        <p:spPr>
          <a:xfrm>
            <a:off x="3954857" y="6216304"/>
            <a:ext cx="3505200" cy="646331"/>
          </a:xfrm>
          <a:prstGeom prst="rect">
            <a:avLst/>
          </a:prstGeom>
          <a:noFill/>
        </p:spPr>
        <p:txBody>
          <a:bodyPr wrap="square" rtlCol="0">
            <a:spAutoFit/>
          </a:bodyPr>
          <a:lstStyle/>
          <a:p>
            <a:r>
              <a:rPr lang="en-US" sz="1200" b="1" dirty="0" smtClean="0"/>
              <a:t>NHGRI GWA Catalog</a:t>
            </a:r>
          </a:p>
          <a:p>
            <a:r>
              <a:rPr lang="en-US" sz="1200" b="1" dirty="0" smtClean="0"/>
              <a:t>www.genome.gov/GWAStudies</a:t>
            </a:r>
          </a:p>
          <a:p>
            <a:r>
              <a:rPr lang="en-US" sz="1200" b="1" dirty="0" smtClean="0"/>
              <a:t>www.ebi.ac.uk/fgpt/gwas/ </a:t>
            </a:r>
            <a:endParaRPr lang="en-US" sz="1200" b="1" dirty="0"/>
          </a:p>
        </p:txBody>
      </p:sp>
      <p:pic>
        <p:nvPicPr>
          <p:cNvPr id="6" name="Picture 2" descr="http://wwwdev.ebi.ac.uk/fgpt/gwas/images/dual-logo2.png"/>
          <p:cNvPicPr>
            <a:picLocks noChangeAspect="1" noChangeArrowheads="1"/>
          </p:cNvPicPr>
          <p:nvPr/>
        </p:nvPicPr>
        <p:blipFill rotWithShape="1">
          <a:blip r:embed="rId3">
            <a:extLst>
              <a:ext uri="{28A0092B-C50C-407E-A947-70E740481C1C}">
                <a14:useLocalDpi xmlns:a14="http://schemas.microsoft.com/office/drawing/2010/main" val="0"/>
              </a:ext>
            </a:extLst>
          </a:blip>
          <a:srcRect l="54283"/>
          <a:stretch/>
        </p:blipFill>
        <p:spPr bwMode="auto">
          <a:xfrm>
            <a:off x="6714989" y="6496975"/>
            <a:ext cx="1053854" cy="335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dev.ebi.ac.uk/fgpt/gwas/images/dual-logo2.png"/>
          <p:cNvPicPr>
            <a:picLocks noChangeAspect="1" noChangeArrowheads="1"/>
          </p:cNvPicPr>
          <p:nvPr/>
        </p:nvPicPr>
        <p:blipFill rotWithShape="1">
          <a:blip r:embed="rId3">
            <a:extLst>
              <a:ext uri="{28A0092B-C50C-407E-A947-70E740481C1C}">
                <a14:useLocalDpi xmlns:a14="http://schemas.microsoft.com/office/drawing/2010/main" val="0"/>
              </a:ext>
            </a:extLst>
          </a:blip>
          <a:srcRect r="46392"/>
          <a:stretch/>
        </p:blipFill>
        <p:spPr bwMode="auto">
          <a:xfrm>
            <a:off x="2735657" y="6496975"/>
            <a:ext cx="1235754" cy="3352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98" y="0"/>
            <a:ext cx="9110602" cy="646331"/>
          </a:xfrm>
          <a:prstGeom prst="rect">
            <a:avLst/>
          </a:prstGeom>
          <a:noFill/>
        </p:spPr>
        <p:txBody>
          <a:bodyPr wrap="square" rtlCol="0">
            <a:spAutoFit/>
          </a:bodyPr>
          <a:lstStyle/>
          <a:p>
            <a:pPr algn="ctr"/>
            <a:r>
              <a:rPr lang="en-US" b="1" dirty="0" smtClean="0"/>
              <a:t>Published Genome-Wide Associations through 12/2012</a:t>
            </a:r>
          </a:p>
          <a:p>
            <a:pPr algn="ctr"/>
            <a:r>
              <a:rPr lang="en-US" b="1" dirty="0"/>
              <a:t>(</a:t>
            </a:r>
            <a:r>
              <a:rPr lang="en-US" b="1" dirty="0" smtClean="0"/>
              <a:t>p≤5X10</a:t>
            </a:r>
            <a:r>
              <a:rPr lang="en-US" b="1" baseline="30000" dirty="0" smtClean="0"/>
              <a:t>-8</a:t>
            </a:r>
            <a:r>
              <a:rPr lang="en-US" b="1" dirty="0" smtClean="0"/>
              <a:t> for 17 trait categories)</a:t>
            </a:r>
            <a:endParaRPr lang="en-US" b="1" dirty="0"/>
          </a:p>
        </p:txBody>
      </p:sp>
      <p:pic>
        <p:nvPicPr>
          <p:cNvPr id="1026" name="Picture 2" descr="http://www.ebi.ac.uk/fgpt/gwas/images/Legend.png"/>
          <p:cNvPicPr>
            <a:picLocks noChangeAspect="1" noChangeArrowheads="1"/>
          </p:cNvPicPr>
          <p:nvPr/>
        </p:nvPicPr>
        <p:blipFill rotWithShape="1">
          <a:blip r:embed="rId4">
            <a:extLst>
              <a:ext uri="{28A0092B-C50C-407E-A947-70E740481C1C}">
                <a14:useLocalDpi xmlns:a14="http://schemas.microsoft.com/office/drawing/2010/main" val="0"/>
              </a:ext>
            </a:extLst>
          </a:blip>
          <a:srcRect r="67819" b="3082"/>
          <a:stretch/>
        </p:blipFill>
        <p:spPr bwMode="auto">
          <a:xfrm>
            <a:off x="6444437" y="1202298"/>
            <a:ext cx="2660246" cy="405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00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Plot.all.pdf"/>
          <p:cNvPicPr>
            <a:picLocks noChangeAspect="1"/>
          </p:cNvPicPr>
          <p:nvPr/>
        </p:nvPicPr>
        <p:blipFill rotWithShape="1">
          <a:blip r:embed="rId3">
            <a:extLst>
              <a:ext uri="{28A0092B-C50C-407E-A947-70E740481C1C}">
                <a14:useLocalDpi xmlns:a14="http://schemas.microsoft.com/office/drawing/2010/main" val="0"/>
              </a:ext>
            </a:extLst>
          </a:blip>
          <a:srcRect r="28482"/>
          <a:stretch/>
        </p:blipFill>
        <p:spPr>
          <a:xfrm>
            <a:off x="3040200" y="1550833"/>
            <a:ext cx="3269816" cy="4572000"/>
          </a:xfrm>
          <a:prstGeom prst="rect">
            <a:avLst/>
          </a:prstGeom>
        </p:spPr>
      </p:pic>
      <p:sp>
        <p:nvSpPr>
          <p:cNvPr id="2" name="Title 1"/>
          <p:cNvSpPr>
            <a:spLocks noGrp="1"/>
          </p:cNvSpPr>
          <p:nvPr>
            <p:ph type="title"/>
          </p:nvPr>
        </p:nvSpPr>
        <p:spPr>
          <a:xfrm>
            <a:off x="457200" y="5700"/>
            <a:ext cx="8229600" cy="1143000"/>
          </a:xfrm>
        </p:spPr>
        <p:txBody>
          <a:bodyPr>
            <a:normAutofit/>
          </a:bodyPr>
          <a:lstStyle/>
          <a:p>
            <a:r>
              <a:rPr lang="en-US" dirty="0" smtClean="0"/>
              <a:t>GWAS hits are non-coding</a:t>
            </a:r>
            <a:endParaRPr lang="en-US" sz="2700" dirty="0"/>
          </a:p>
        </p:txBody>
      </p:sp>
      <p:sp>
        <p:nvSpPr>
          <p:cNvPr id="6" name="TextBox 5"/>
          <p:cNvSpPr txBox="1"/>
          <p:nvPr/>
        </p:nvSpPr>
        <p:spPr>
          <a:xfrm>
            <a:off x="6562291" y="3148916"/>
            <a:ext cx="2469095" cy="646331"/>
          </a:xfrm>
          <a:prstGeom prst="rect">
            <a:avLst/>
          </a:prstGeom>
          <a:noFill/>
        </p:spPr>
        <p:txBody>
          <a:bodyPr wrap="none" rtlCol="0">
            <a:spAutoFit/>
          </a:bodyPr>
          <a:lstStyle/>
          <a:p>
            <a:r>
              <a:rPr lang="en-US" sz="3600" dirty="0">
                <a:solidFill>
                  <a:srgbClr val="BE740A"/>
                </a:solidFill>
              </a:rPr>
              <a:t>n</a:t>
            </a:r>
            <a:r>
              <a:rPr lang="en-US" sz="3600" dirty="0" smtClean="0">
                <a:solidFill>
                  <a:srgbClr val="BE740A"/>
                </a:solidFill>
              </a:rPr>
              <a:t>on-coding</a:t>
            </a:r>
            <a:endParaRPr lang="en-US" sz="3600" dirty="0">
              <a:solidFill>
                <a:srgbClr val="BE740A"/>
              </a:solidFill>
            </a:endParaRPr>
          </a:p>
        </p:txBody>
      </p:sp>
      <p:sp>
        <p:nvSpPr>
          <p:cNvPr id="3" name="TextBox 2"/>
          <p:cNvSpPr txBox="1"/>
          <p:nvPr/>
        </p:nvSpPr>
        <p:spPr>
          <a:xfrm>
            <a:off x="4532562" y="6333289"/>
            <a:ext cx="4613988" cy="523220"/>
          </a:xfrm>
          <a:prstGeom prst="rect">
            <a:avLst/>
          </a:prstGeom>
          <a:noFill/>
        </p:spPr>
        <p:txBody>
          <a:bodyPr wrap="none" rtlCol="0">
            <a:spAutoFit/>
          </a:bodyPr>
          <a:lstStyle/>
          <a:p>
            <a:r>
              <a:rPr lang="en-US" sz="1400" dirty="0" smtClean="0"/>
              <a:t>Annotation = GENCODE V12 </a:t>
            </a:r>
            <a:r>
              <a:rPr lang="en-US" sz="1400" dirty="0"/>
              <a:t>on </a:t>
            </a:r>
            <a:r>
              <a:rPr lang="en-US" sz="1400" dirty="0" smtClean="0"/>
              <a:t>GRCh37</a:t>
            </a:r>
          </a:p>
          <a:p>
            <a:r>
              <a:rPr lang="en-US" sz="1400" dirty="0" smtClean="0"/>
              <a:t>GWAS = NHGRI Catalog downloaded on Dec. 10, 2012 </a:t>
            </a:r>
            <a:endParaRPr lang="en-US" sz="1400" dirty="0"/>
          </a:p>
        </p:txBody>
      </p:sp>
      <p:sp>
        <p:nvSpPr>
          <p:cNvPr id="10" name="Right Brace 9"/>
          <p:cNvSpPr/>
          <p:nvPr/>
        </p:nvSpPr>
        <p:spPr>
          <a:xfrm>
            <a:off x="6077141" y="5187830"/>
            <a:ext cx="498662" cy="272109"/>
          </a:xfrm>
          <a:prstGeom prst="rightBrace">
            <a:avLst/>
          </a:prstGeom>
          <a:ln w="50800">
            <a:solidFill>
              <a:srgbClr val="0B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562291" y="4922513"/>
            <a:ext cx="1545089" cy="646331"/>
          </a:xfrm>
          <a:prstGeom prst="rect">
            <a:avLst/>
          </a:prstGeom>
          <a:noFill/>
        </p:spPr>
        <p:txBody>
          <a:bodyPr wrap="none" rtlCol="0">
            <a:spAutoFit/>
          </a:bodyPr>
          <a:lstStyle/>
          <a:p>
            <a:r>
              <a:rPr lang="en-US" sz="3600" dirty="0" smtClean="0">
                <a:solidFill>
                  <a:srgbClr val="0B00FF"/>
                </a:solidFill>
              </a:rPr>
              <a:t>coding</a:t>
            </a:r>
            <a:endParaRPr lang="en-US" sz="3600" dirty="0">
              <a:solidFill>
                <a:srgbClr val="0B00FF"/>
              </a:solidFill>
            </a:endParaRPr>
          </a:p>
        </p:txBody>
      </p:sp>
      <p:sp>
        <p:nvSpPr>
          <p:cNvPr id="7" name="TextBox 6"/>
          <p:cNvSpPr txBox="1"/>
          <p:nvPr/>
        </p:nvSpPr>
        <p:spPr>
          <a:xfrm>
            <a:off x="5062239" y="1130914"/>
            <a:ext cx="1024928" cy="646331"/>
          </a:xfrm>
          <a:prstGeom prst="rect">
            <a:avLst/>
          </a:prstGeom>
          <a:noFill/>
        </p:spPr>
        <p:txBody>
          <a:bodyPr wrap="none" rtlCol="0">
            <a:spAutoFit/>
          </a:bodyPr>
          <a:lstStyle/>
          <a:p>
            <a:pPr algn="ctr"/>
            <a:r>
              <a:rPr lang="en-US" dirty="0" smtClean="0"/>
              <a:t>T2D</a:t>
            </a:r>
          </a:p>
          <a:p>
            <a:pPr algn="ctr"/>
            <a:r>
              <a:rPr lang="en-US" dirty="0" smtClean="0"/>
              <a:t>(N = 86)</a:t>
            </a:r>
            <a:endParaRPr lang="en-US" dirty="0"/>
          </a:p>
        </p:txBody>
      </p:sp>
      <p:sp>
        <p:nvSpPr>
          <p:cNvPr id="5" name="Right Brace 4"/>
          <p:cNvSpPr/>
          <p:nvPr/>
        </p:nvSpPr>
        <p:spPr>
          <a:xfrm>
            <a:off x="6077141" y="1901086"/>
            <a:ext cx="498662" cy="3246214"/>
          </a:xfrm>
          <a:prstGeom prst="rightBrace">
            <a:avLst/>
          </a:prstGeom>
          <a:ln w="50800">
            <a:solidFill>
              <a:srgbClr val="BE740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690087" y="1130914"/>
            <a:ext cx="1358640" cy="646331"/>
          </a:xfrm>
          <a:prstGeom prst="rect">
            <a:avLst/>
          </a:prstGeom>
          <a:noFill/>
        </p:spPr>
        <p:txBody>
          <a:bodyPr wrap="none" rtlCol="0">
            <a:spAutoFit/>
          </a:bodyPr>
          <a:lstStyle/>
          <a:p>
            <a:pPr algn="ctr"/>
            <a:r>
              <a:rPr lang="en-US" dirty="0" smtClean="0"/>
              <a:t>All</a:t>
            </a:r>
          </a:p>
          <a:p>
            <a:pPr algn="ctr"/>
            <a:r>
              <a:rPr lang="en-US" dirty="0"/>
              <a:t>(</a:t>
            </a:r>
            <a:r>
              <a:rPr lang="en-US" dirty="0" smtClean="0"/>
              <a:t>N = 3,285)</a:t>
            </a:r>
            <a:endParaRPr lang="en-US" dirty="0"/>
          </a:p>
        </p:txBody>
      </p:sp>
      <p:pic>
        <p:nvPicPr>
          <p:cNvPr id="13" name="Picture 2" descr="http://www.ebi.ac.uk/fgpt/gwas/images/Legend.png"/>
          <p:cNvPicPr>
            <a:picLocks noChangeAspect="1" noChangeArrowheads="1"/>
          </p:cNvPicPr>
          <p:nvPr/>
        </p:nvPicPr>
        <p:blipFill rotWithShape="1">
          <a:blip r:embed="rId4">
            <a:extLst>
              <a:ext uri="{28A0092B-C50C-407E-A947-70E740481C1C}">
                <a14:useLocalDpi xmlns:a14="http://schemas.microsoft.com/office/drawing/2010/main" val="0"/>
              </a:ext>
            </a:extLst>
          </a:blip>
          <a:srcRect r="67819" b="3082"/>
          <a:stretch/>
        </p:blipFill>
        <p:spPr bwMode="auto">
          <a:xfrm>
            <a:off x="107479" y="1726463"/>
            <a:ext cx="2660246" cy="405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7" y="1350997"/>
            <a:ext cx="2908418" cy="369332"/>
          </a:xfrm>
          <a:prstGeom prst="rect">
            <a:avLst/>
          </a:prstGeom>
          <a:noFill/>
        </p:spPr>
        <p:txBody>
          <a:bodyPr wrap="none" rtlCol="0">
            <a:spAutoFit/>
          </a:bodyPr>
          <a:lstStyle/>
          <a:p>
            <a:r>
              <a:rPr lang="en-US" dirty="0" smtClean="0"/>
              <a:t>All GWAS Trait Categories</a:t>
            </a:r>
            <a:endParaRPr lang="en-US" dirty="0"/>
          </a:p>
        </p:txBody>
      </p:sp>
    </p:spTree>
    <p:extLst>
      <p:ext uri="{BB962C8B-B14F-4D97-AF65-F5344CB8AC3E}">
        <p14:creationId xmlns:p14="http://schemas.microsoft.com/office/powerpoint/2010/main" val="960415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t>Motivation to study the non-coding genome</a:t>
            </a:r>
          </a:p>
          <a:p>
            <a:pPr marL="514350" indent="-514350">
              <a:buFont typeface="+mj-lt"/>
              <a:buAutoNum type="arabicPeriod"/>
            </a:pPr>
            <a:r>
              <a:rPr lang="en-US" dirty="0"/>
              <a:t>Regulatory </a:t>
            </a:r>
            <a:r>
              <a:rPr lang="en-US" dirty="0" smtClean="0"/>
              <a:t>variations</a:t>
            </a:r>
            <a:endParaRPr lang="en-US" dirty="0"/>
          </a:p>
          <a:p>
            <a:pPr marL="971550" lvl="1" indent="-514350">
              <a:buFont typeface="+mj-lt"/>
              <a:buAutoNum type="alphaUcPeriod"/>
            </a:pPr>
            <a:r>
              <a:rPr lang="en-US" dirty="0"/>
              <a:t>Cross-species comparisons</a:t>
            </a:r>
          </a:p>
          <a:p>
            <a:pPr marL="971550" lvl="1" indent="-514350">
              <a:buFont typeface="+mj-lt"/>
              <a:buAutoNum type="alphaUcPeriod"/>
            </a:pPr>
            <a:r>
              <a:rPr lang="en-US" dirty="0"/>
              <a:t>High-impact rare variations</a:t>
            </a:r>
          </a:p>
          <a:p>
            <a:pPr marL="971550" lvl="1" indent="-514350">
              <a:buFont typeface="+mj-lt"/>
              <a:buAutoNum type="alphaUcPeriod"/>
            </a:pPr>
            <a:r>
              <a:rPr lang="en-US" dirty="0"/>
              <a:t>Common disease genetic predisposition</a:t>
            </a:r>
          </a:p>
          <a:p>
            <a:pPr marL="514350" indent="-514350">
              <a:buFont typeface="+mj-lt"/>
              <a:buAutoNum type="arabicPeriod"/>
            </a:pPr>
            <a:r>
              <a:rPr lang="en-US" b="1" dirty="0" smtClean="0"/>
              <a:t>Measuring and quantifying </a:t>
            </a:r>
            <a:r>
              <a:rPr lang="en-US" b="1" dirty="0" err="1" smtClean="0"/>
              <a:t>epigenome</a:t>
            </a:r>
            <a:r>
              <a:rPr lang="en-US" b="1" dirty="0" smtClean="0"/>
              <a:t> signatures</a:t>
            </a:r>
          </a:p>
          <a:p>
            <a:pPr marL="971550" lvl="1" indent="-514350">
              <a:buFont typeface="+mj-lt"/>
              <a:buAutoNum type="alphaUcPeriod"/>
            </a:pPr>
            <a:r>
              <a:rPr lang="en-US" b="1" dirty="0" smtClean="0"/>
              <a:t>Histone covalent modifications</a:t>
            </a:r>
          </a:p>
          <a:p>
            <a:pPr marL="971550" lvl="1" indent="-514350">
              <a:buFont typeface="+mj-lt"/>
              <a:buAutoNum type="alphaUcPeriod"/>
            </a:pPr>
            <a:r>
              <a:rPr lang="en-US" b="1" dirty="0" smtClean="0"/>
              <a:t>Chromatin accessibility</a:t>
            </a:r>
          </a:p>
          <a:p>
            <a:pPr marL="514350" indent="-514350">
              <a:buFont typeface="+mj-lt"/>
              <a:buAutoNum type="arabicPeriod"/>
            </a:pPr>
            <a:r>
              <a:rPr lang="en-US" dirty="0" smtClean="0"/>
              <a:t>Mining </a:t>
            </a:r>
            <a:r>
              <a:rPr lang="en-US" dirty="0" err="1" smtClean="0"/>
              <a:t>epigenome</a:t>
            </a:r>
            <a:r>
              <a:rPr lang="en-US" dirty="0" smtClean="0"/>
              <a:t> signatures to understand disease</a:t>
            </a:r>
          </a:p>
          <a:p>
            <a:pPr marL="514350" indent="-514350">
              <a:buFont typeface="+mj-lt"/>
              <a:buAutoNum type="arabicPeriod"/>
            </a:pPr>
            <a:r>
              <a:rPr lang="en-US" dirty="0" smtClean="0"/>
              <a:t>Future directions</a:t>
            </a:r>
          </a:p>
          <a:p>
            <a:pPr marL="514350" indent="-514350">
              <a:buFont typeface="+mj-lt"/>
              <a:buAutoNum type="arabicPeriod"/>
            </a:pPr>
            <a:endParaRPr lang="en-US" dirty="0" smtClean="0"/>
          </a:p>
        </p:txBody>
      </p:sp>
    </p:spTree>
    <p:extLst>
      <p:ext uri="{BB962C8B-B14F-4D97-AF65-F5344CB8AC3E}">
        <p14:creationId xmlns:p14="http://schemas.microsoft.com/office/powerpoint/2010/main" val="28929263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Organization</a:t>
            </a:r>
            <a:endParaRPr lang="en-US" dirty="0"/>
          </a:p>
        </p:txBody>
      </p:sp>
      <p:pic>
        <p:nvPicPr>
          <p:cNvPr id="2050" name="Picture 2" descr="http://www.daviddarling.info/images/chromat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17638"/>
            <a:ext cx="3657600" cy="497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496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D3146"/>
        </a:solidFill>
        <a:effectLst/>
      </p:bgPr>
    </p:bg>
    <p:spTree>
      <p:nvGrpSpPr>
        <p:cNvPr id="1" name=""/>
        <p:cNvGrpSpPr/>
        <p:nvPr/>
      </p:nvGrpSpPr>
      <p:grpSpPr>
        <a:xfrm>
          <a:off x="0" y="0"/>
          <a:ext cx="0" cy="0"/>
          <a:chOff x="0" y="0"/>
          <a:chExt cx="0" cy="0"/>
        </a:xfrm>
      </p:grpSpPr>
      <p:pic>
        <p:nvPicPr>
          <p:cNvPr id="6" name="Picture 5" descr="Epigenomics_factsh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888" y="647148"/>
            <a:ext cx="5486400" cy="5486400"/>
          </a:xfrm>
          <a:prstGeom prst="rect">
            <a:avLst/>
          </a:prstGeom>
        </p:spPr>
      </p:pic>
    </p:spTree>
    <p:extLst>
      <p:ext uri="{BB962C8B-B14F-4D97-AF65-F5344CB8AC3E}">
        <p14:creationId xmlns:p14="http://schemas.microsoft.com/office/powerpoint/2010/main" val="3816289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928"/>
            <a:ext cx="9144000" cy="1143000"/>
          </a:xfrm>
        </p:spPr>
        <p:txBody>
          <a:bodyPr>
            <a:noAutofit/>
          </a:bodyPr>
          <a:lstStyle/>
          <a:p>
            <a:r>
              <a:rPr lang="en-US" sz="4000" b="1" dirty="0" smtClean="0"/>
              <a:t>Chromatin signatures illuminate </a:t>
            </a:r>
            <a:br>
              <a:rPr lang="en-US" sz="4000" b="1" dirty="0" smtClean="0"/>
            </a:br>
            <a:r>
              <a:rPr lang="en-US" sz="4000" b="1" dirty="0" smtClean="0"/>
              <a:t>functional genome landscape</a:t>
            </a:r>
            <a:endParaRPr lang="en-US" sz="4000" b="1" dirty="0"/>
          </a:p>
        </p:txBody>
      </p:sp>
      <p:pic>
        <p:nvPicPr>
          <p:cNvPr id="5" name="Picture 4" descr="VWZhou_et_al_Fig1(histone_mod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206" y="2182230"/>
            <a:ext cx="5237794" cy="4472569"/>
          </a:xfrm>
          <a:prstGeom prst="rect">
            <a:avLst/>
          </a:prstGeom>
        </p:spPr>
      </p:pic>
      <p:sp>
        <p:nvSpPr>
          <p:cNvPr id="19" name="TextBox 18"/>
          <p:cNvSpPr txBox="1"/>
          <p:nvPr/>
        </p:nvSpPr>
        <p:spPr>
          <a:xfrm>
            <a:off x="4435396" y="6550223"/>
            <a:ext cx="4126563" cy="307777"/>
          </a:xfrm>
          <a:prstGeom prst="rect">
            <a:avLst/>
          </a:prstGeom>
          <a:noFill/>
        </p:spPr>
        <p:txBody>
          <a:bodyPr wrap="none" rtlCol="0">
            <a:spAutoFit/>
          </a:bodyPr>
          <a:lstStyle/>
          <a:p>
            <a:r>
              <a:rPr lang="en-US" sz="1400" b="1" i="1" dirty="0" smtClean="0"/>
              <a:t>Zhou, Goren, and Bernstein, 2010 (Nat Rev Genetics)</a:t>
            </a:r>
            <a:endParaRPr lang="en-US" sz="1400" b="1" i="1" dirty="0"/>
          </a:p>
        </p:txBody>
      </p:sp>
      <p:pic>
        <p:nvPicPr>
          <p:cNvPr id="16" name="Picture 15" descr="main_illustration.png"/>
          <p:cNvPicPr>
            <a:picLocks noChangeAspect="1"/>
          </p:cNvPicPr>
          <p:nvPr/>
        </p:nvPicPr>
        <p:blipFill rotWithShape="1">
          <a:blip r:embed="rId3">
            <a:extLst>
              <a:ext uri="{28A0092B-C50C-407E-A947-70E740481C1C}">
                <a14:useLocalDpi xmlns:a14="http://schemas.microsoft.com/office/drawing/2010/main" val="0"/>
              </a:ext>
            </a:extLst>
          </a:blip>
          <a:srcRect l="1016" t="1584" r="914" b="3082"/>
          <a:stretch/>
        </p:blipFill>
        <p:spPr>
          <a:xfrm>
            <a:off x="0" y="1417638"/>
            <a:ext cx="4007146" cy="1824637"/>
          </a:xfrm>
          <a:prstGeom prst="rect">
            <a:avLst/>
          </a:prstGeom>
        </p:spPr>
      </p:pic>
      <p:sp>
        <p:nvSpPr>
          <p:cNvPr id="20" name="TextBox 19"/>
          <p:cNvSpPr txBox="1"/>
          <p:nvPr/>
        </p:nvSpPr>
        <p:spPr>
          <a:xfrm>
            <a:off x="620793" y="3242275"/>
            <a:ext cx="2754617" cy="276999"/>
          </a:xfrm>
          <a:prstGeom prst="rect">
            <a:avLst/>
          </a:prstGeom>
          <a:noFill/>
        </p:spPr>
        <p:txBody>
          <a:bodyPr wrap="none" rtlCol="0">
            <a:spAutoFit/>
          </a:bodyPr>
          <a:lstStyle/>
          <a:p>
            <a:r>
              <a:rPr lang="en-US" sz="1200" i="1" dirty="0"/>
              <a:t>http://</a:t>
            </a:r>
            <a:r>
              <a:rPr lang="en-US" sz="1200" i="1" dirty="0" err="1" smtClean="0"/>
              <a:t>www.roadmapepigenomics.org</a:t>
            </a:r>
            <a:endParaRPr lang="en-US" sz="1200" i="1" dirty="0"/>
          </a:p>
        </p:txBody>
      </p:sp>
      <p:sp>
        <p:nvSpPr>
          <p:cNvPr id="3" name="Oval 2"/>
          <p:cNvSpPr/>
          <p:nvPr/>
        </p:nvSpPr>
        <p:spPr>
          <a:xfrm>
            <a:off x="3070091" y="2811009"/>
            <a:ext cx="579495" cy="332883"/>
          </a:xfrm>
          <a:prstGeom prst="ellipse">
            <a:avLst/>
          </a:prstGeom>
          <a:noFill/>
          <a:ln w="508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151239" y="2607732"/>
            <a:ext cx="517847" cy="148247"/>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51251" y="2755899"/>
            <a:ext cx="517847" cy="148247"/>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11739" y="2472184"/>
            <a:ext cx="517847" cy="148247"/>
          </a:xfrm>
          <a:prstGeom prst="rect">
            <a:avLst/>
          </a:prstGeom>
          <a:noFill/>
          <a:ln w="508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917475" y="4381417"/>
            <a:ext cx="517847" cy="148247"/>
          </a:xfrm>
          <a:prstGeom prst="rect">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917473" y="4652349"/>
            <a:ext cx="517847" cy="148247"/>
          </a:xfrm>
          <a:prstGeom prst="rect">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072467" y="4944533"/>
            <a:ext cx="444500" cy="304799"/>
          </a:xfrm>
          <a:prstGeom prst="rect">
            <a:avLst/>
          </a:prstGeom>
          <a:noFill/>
          <a:ln w="50800">
            <a:solidFill>
              <a:srgbClr val="66C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491339" y="5829214"/>
            <a:ext cx="517847" cy="148247"/>
          </a:xfrm>
          <a:prstGeom prst="rect">
            <a:avLst/>
          </a:prstGeom>
          <a:noFill/>
          <a:ln w="508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151251" y="1812898"/>
            <a:ext cx="1133919" cy="369332"/>
          </a:xfrm>
          <a:prstGeom prst="rect">
            <a:avLst/>
          </a:prstGeom>
          <a:noFill/>
          <a:ln w="50800">
            <a:solidFill>
              <a:srgbClr val="FF0000"/>
            </a:solidFill>
          </a:ln>
          <a:effectLst/>
        </p:spPr>
        <p:txBody>
          <a:bodyPr wrap="none" rtlCol="0">
            <a:spAutoFit/>
          </a:bodyPr>
          <a:lstStyle/>
          <a:p>
            <a:r>
              <a:rPr lang="en-US" dirty="0" smtClean="0">
                <a:solidFill>
                  <a:srgbClr val="FF0000"/>
                </a:solidFill>
                <a:latin typeface="Arial"/>
                <a:cs typeface="Arial"/>
              </a:rPr>
              <a:t>Promoter</a:t>
            </a:r>
            <a:endParaRPr lang="en-US" dirty="0">
              <a:solidFill>
                <a:srgbClr val="FF0000"/>
              </a:solidFill>
              <a:latin typeface="Arial"/>
              <a:cs typeface="Arial"/>
            </a:endParaRPr>
          </a:p>
        </p:txBody>
      </p:sp>
      <p:sp>
        <p:nvSpPr>
          <p:cNvPr id="21" name="TextBox 20"/>
          <p:cNvSpPr txBox="1"/>
          <p:nvPr/>
        </p:nvSpPr>
        <p:spPr>
          <a:xfrm>
            <a:off x="6233786" y="1812898"/>
            <a:ext cx="1394845" cy="369332"/>
          </a:xfrm>
          <a:prstGeom prst="rect">
            <a:avLst/>
          </a:prstGeom>
          <a:noFill/>
          <a:ln w="50800">
            <a:solidFill>
              <a:srgbClr val="008000"/>
            </a:solidFill>
          </a:ln>
          <a:effectLst/>
        </p:spPr>
        <p:txBody>
          <a:bodyPr wrap="none" rtlCol="0">
            <a:spAutoFit/>
          </a:bodyPr>
          <a:lstStyle/>
          <a:p>
            <a:r>
              <a:rPr lang="en-US" dirty="0" smtClean="0">
                <a:solidFill>
                  <a:srgbClr val="008000"/>
                </a:solidFill>
                <a:latin typeface="Arial"/>
                <a:cs typeface="Arial"/>
              </a:rPr>
              <a:t>Transcribed</a:t>
            </a:r>
            <a:endParaRPr lang="en-US" dirty="0">
              <a:solidFill>
                <a:srgbClr val="008000"/>
              </a:solidFill>
              <a:latin typeface="Arial"/>
              <a:cs typeface="Arial"/>
            </a:endParaRPr>
          </a:p>
        </p:txBody>
      </p:sp>
      <p:sp>
        <p:nvSpPr>
          <p:cNvPr id="28" name="TextBox 27"/>
          <p:cNvSpPr txBox="1"/>
          <p:nvPr/>
        </p:nvSpPr>
        <p:spPr>
          <a:xfrm>
            <a:off x="3063183" y="4160332"/>
            <a:ext cx="1172805" cy="369332"/>
          </a:xfrm>
          <a:prstGeom prst="rect">
            <a:avLst/>
          </a:prstGeom>
          <a:noFill/>
          <a:ln w="50800">
            <a:solidFill>
              <a:srgbClr val="FF6600"/>
            </a:solidFill>
          </a:ln>
          <a:effectLst/>
        </p:spPr>
        <p:txBody>
          <a:bodyPr wrap="none" rtlCol="0">
            <a:spAutoFit/>
          </a:bodyPr>
          <a:lstStyle/>
          <a:p>
            <a:r>
              <a:rPr lang="en-US" dirty="0" smtClean="0">
                <a:solidFill>
                  <a:srgbClr val="FF6600"/>
                </a:solidFill>
                <a:latin typeface="Arial"/>
                <a:cs typeface="Arial"/>
              </a:rPr>
              <a:t>Enhancer</a:t>
            </a:r>
            <a:endParaRPr lang="en-US" dirty="0">
              <a:solidFill>
                <a:srgbClr val="FF6600"/>
              </a:solidFill>
              <a:latin typeface="Arial"/>
              <a:cs typeface="Arial"/>
            </a:endParaRPr>
          </a:p>
        </p:txBody>
      </p:sp>
      <p:sp>
        <p:nvSpPr>
          <p:cNvPr id="29" name="TextBox 28"/>
          <p:cNvSpPr txBox="1"/>
          <p:nvPr/>
        </p:nvSpPr>
        <p:spPr>
          <a:xfrm>
            <a:off x="2648670" y="5341294"/>
            <a:ext cx="1070012" cy="369332"/>
          </a:xfrm>
          <a:prstGeom prst="rect">
            <a:avLst/>
          </a:prstGeom>
          <a:noFill/>
          <a:ln w="50800">
            <a:solidFill>
              <a:srgbClr val="66CCFF"/>
            </a:solidFill>
          </a:ln>
          <a:effectLst/>
        </p:spPr>
        <p:txBody>
          <a:bodyPr wrap="none" rtlCol="0">
            <a:spAutoFit/>
          </a:bodyPr>
          <a:lstStyle/>
          <a:p>
            <a:r>
              <a:rPr lang="en-US" dirty="0">
                <a:solidFill>
                  <a:srgbClr val="66CCFF"/>
                </a:solidFill>
                <a:latin typeface="Arial"/>
                <a:cs typeface="Arial"/>
              </a:rPr>
              <a:t>I</a:t>
            </a:r>
            <a:r>
              <a:rPr lang="en-US" dirty="0" smtClean="0">
                <a:solidFill>
                  <a:srgbClr val="66CCFF"/>
                </a:solidFill>
                <a:latin typeface="Arial"/>
                <a:cs typeface="Arial"/>
              </a:rPr>
              <a:t>nsulator</a:t>
            </a:r>
            <a:endParaRPr lang="en-US" dirty="0">
              <a:solidFill>
                <a:srgbClr val="66CCFF"/>
              </a:solidFill>
              <a:latin typeface="Arial"/>
              <a:cs typeface="Arial"/>
            </a:endParaRPr>
          </a:p>
        </p:txBody>
      </p:sp>
      <p:sp>
        <p:nvSpPr>
          <p:cNvPr id="30" name="TextBox 29"/>
          <p:cNvSpPr txBox="1"/>
          <p:nvPr/>
        </p:nvSpPr>
        <p:spPr>
          <a:xfrm>
            <a:off x="4516967" y="6180891"/>
            <a:ext cx="1300957" cy="369332"/>
          </a:xfrm>
          <a:prstGeom prst="rect">
            <a:avLst/>
          </a:prstGeom>
          <a:noFill/>
          <a:ln w="50800">
            <a:solidFill>
              <a:schemeClr val="bg1">
                <a:lumMod val="50000"/>
              </a:schemeClr>
            </a:solidFill>
          </a:ln>
          <a:effectLst/>
        </p:spPr>
        <p:txBody>
          <a:bodyPr wrap="none" rtlCol="0">
            <a:spAutoFit/>
          </a:bodyPr>
          <a:lstStyle/>
          <a:p>
            <a:r>
              <a:rPr lang="en-US" dirty="0" smtClean="0">
                <a:solidFill>
                  <a:schemeClr val="bg1">
                    <a:lumMod val="50000"/>
                  </a:schemeClr>
                </a:solidFill>
                <a:latin typeface="Arial"/>
                <a:cs typeface="Arial"/>
              </a:rPr>
              <a:t>Repressed</a:t>
            </a:r>
            <a:endParaRPr lang="en-US" dirty="0">
              <a:solidFill>
                <a:schemeClr val="bg1">
                  <a:lumMod val="50000"/>
                </a:schemeClr>
              </a:solidFill>
              <a:latin typeface="Arial"/>
              <a:cs typeface="Arial"/>
            </a:endParaRPr>
          </a:p>
        </p:txBody>
      </p:sp>
      <p:cxnSp>
        <p:nvCxnSpPr>
          <p:cNvPr id="10" name="Straight Arrow Connector 9"/>
          <p:cNvCxnSpPr>
            <a:stCxn id="7" idx="2"/>
            <a:endCxn id="8" idx="0"/>
          </p:cNvCxnSpPr>
          <p:nvPr/>
        </p:nvCxnSpPr>
        <p:spPr>
          <a:xfrm flipH="1">
            <a:off x="4410163" y="2182230"/>
            <a:ext cx="308048" cy="4255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21" idx="2"/>
            <a:endCxn id="23" idx="3"/>
          </p:cNvCxnSpPr>
          <p:nvPr/>
        </p:nvCxnSpPr>
        <p:spPr>
          <a:xfrm flipH="1">
            <a:off x="6129586" y="2182230"/>
            <a:ext cx="801623" cy="36407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28" idx="3"/>
            <a:endCxn id="24" idx="1"/>
          </p:cNvCxnSpPr>
          <p:nvPr/>
        </p:nvCxnSpPr>
        <p:spPr>
          <a:xfrm>
            <a:off x="4235988" y="4344998"/>
            <a:ext cx="681487" cy="11054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9" idx="3"/>
            <a:endCxn id="26" idx="1"/>
          </p:cNvCxnSpPr>
          <p:nvPr/>
        </p:nvCxnSpPr>
        <p:spPr>
          <a:xfrm flipV="1">
            <a:off x="3718682" y="5096933"/>
            <a:ext cx="353785" cy="429027"/>
          </a:xfrm>
          <a:prstGeom prst="straightConnector1">
            <a:avLst/>
          </a:prstGeom>
          <a:ln>
            <a:solidFill>
              <a:srgbClr val="66CC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0" idx="3"/>
            <a:endCxn id="27" idx="1"/>
          </p:cNvCxnSpPr>
          <p:nvPr/>
        </p:nvCxnSpPr>
        <p:spPr>
          <a:xfrm flipV="1">
            <a:off x="5817924" y="5903338"/>
            <a:ext cx="1673415" cy="462219"/>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54755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How can a single genome give rise to the diverse cell types of an animal? </a:t>
            </a:r>
          </a:p>
          <a:p>
            <a:pPr marL="0" indent="0">
              <a:buNone/>
            </a:pPr>
            <a:endParaRPr lang="en-US" dirty="0"/>
          </a:p>
        </p:txBody>
      </p:sp>
    </p:spTree>
    <p:extLst>
      <p:ext uri="{BB962C8B-B14F-4D97-AF65-F5344CB8AC3E}">
        <p14:creationId xmlns:p14="http://schemas.microsoft.com/office/powerpoint/2010/main" val="15195879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75"/>
            <a:ext cx="9143999" cy="1143000"/>
          </a:xfrm>
        </p:spPr>
        <p:txBody>
          <a:bodyPr>
            <a:normAutofit fontScale="90000"/>
          </a:bodyPr>
          <a:lstStyle/>
          <a:p>
            <a:r>
              <a:rPr lang="en-US" b="1" dirty="0" smtClean="0"/>
              <a:t>Pancreatic islet chromatin landscape</a:t>
            </a:r>
            <a:endParaRPr lang="en-US" b="1" dirty="0"/>
          </a:p>
        </p:txBody>
      </p:sp>
      <p:pic>
        <p:nvPicPr>
          <p:cNvPr id="5" name="Picture 4" descr="abcc8_edit2.eps"/>
          <p:cNvPicPr>
            <a:picLocks noChangeAspect="1"/>
          </p:cNvPicPr>
          <p:nvPr/>
        </p:nvPicPr>
        <p:blipFill rotWithShape="1">
          <a:blip r:embed="rId3">
            <a:extLst>
              <a:ext uri="{28A0092B-C50C-407E-A947-70E740481C1C}">
                <a14:useLocalDpi xmlns:a14="http://schemas.microsoft.com/office/drawing/2010/main" val="0"/>
              </a:ext>
            </a:extLst>
          </a:blip>
          <a:srcRect b="88472"/>
          <a:stretch/>
        </p:blipFill>
        <p:spPr>
          <a:xfrm>
            <a:off x="2382382" y="1370728"/>
            <a:ext cx="4828140" cy="3414055"/>
          </a:xfrm>
          <a:prstGeom prst="rect">
            <a:avLst/>
          </a:prstGeom>
          <a:ln>
            <a:solidFill>
              <a:schemeClr val="tx1"/>
            </a:solidFill>
          </a:ln>
        </p:spPr>
      </p:pic>
      <p:sp>
        <p:nvSpPr>
          <p:cNvPr id="6" name="TextBox 5"/>
          <p:cNvSpPr txBox="1"/>
          <p:nvPr/>
        </p:nvSpPr>
        <p:spPr>
          <a:xfrm>
            <a:off x="3399196" y="4769007"/>
            <a:ext cx="3275256" cy="215444"/>
          </a:xfrm>
          <a:prstGeom prst="rect">
            <a:avLst/>
          </a:prstGeom>
          <a:noFill/>
        </p:spPr>
        <p:txBody>
          <a:bodyPr wrap="none" rtlCol="0">
            <a:spAutoFit/>
          </a:bodyPr>
          <a:lstStyle/>
          <a:p>
            <a:r>
              <a:rPr lang="en-US" sz="800" dirty="0" smtClean="0">
                <a:latin typeface="Arial"/>
                <a:cs typeface="Arial"/>
              </a:rPr>
              <a:t>(signal density in reads per million mapped reads per </a:t>
            </a:r>
            <a:r>
              <a:rPr lang="en-US" sz="800" dirty="0" err="1" smtClean="0">
                <a:latin typeface="Arial"/>
                <a:cs typeface="Arial"/>
              </a:rPr>
              <a:t>bp</a:t>
            </a:r>
            <a:r>
              <a:rPr lang="en-US" sz="800" dirty="0" smtClean="0">
                <a:latin typeface="Arial"/>
                <a:cs typeface="Arial"/>
              </a:rPr>
              <a:t>; scale: 0-1)</a:t>
            </a:r>
            <a:endParaRPr lang="en-US" sz="800" dirty="0">
              <a:latin typeface="Arial"/>
              <a:cs typeface="Arial"/>
            </a:endParaRPr>
          </a:p>
        </p:txBody>
      </p:sp>
      <p:pic>
        <p:nvPicPr>
          <p:cNvPr id="7" name="Picture 6" descr="screenshot_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064" y="5235914"/>
            <a:ext cx="5363410" cy="1412609"/>
          </a:xfrm>
          <a:prstGeom prst="rect">
            <a:avLst/>
          </a:prstGeom>
          <a:ln>
            <a:solidFill>
              <a:schemeClr val="tx1"/>
            </a:solidFill>
          </a:ln>
        </p:spPr>
      </p:pic>
      <p:sp>
        <p:nvSpPr>
          <p:cNvPr id="8" name="Rectangle 7"/>
          <p:cNvSpPr/>
          <p:nvPr/>
        </p:nvSpPr>
        <p:spPr>
          <a:xfrm>
            <a:off x="2601732" y="3280964"/>
            <a:ext cx="564801" cy="148247"/>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601732" y="4469394"/>
            <a:ext cx="598668" cy="148247"/>
          </a:xfrm>
          <a:prstGeom prst="rect">
            <a:avLst/>
          </a:prstGeom>
          <a:noFill/>
          <a:ln w="508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601732" y="3663123"/>
            <a:ext cx="564801" cy="148247"/>
          </a:xfrm>
          <a:prstGeom prst="rect">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01732" y="2452255"/>
            <a:ext cx="444500" cy="173569"/>
          </a:xfrm>
          <a:prstGeom prst="rect">
            <a:avLst/>
          </a:prstGeom>
          <a:noFill/>
          <a:ln w="508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601732" y="4070652"/>
            <a:ext cx="598668" cy="148247"/>
          </a:xfrm>
          <a:prstGeom prst="rect">
            <a:avLst/>
          </a:prstGeom>
          <a:noFill/>
          <a:ln w="508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82280" y="2868958"/>
            <a:ext cx="584253" cy="148247"/>
          </a:xfrm>
          <a:prstGeom prst="rect">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026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75"/>
            <a:ext cx="9143999" cy="1143000"/>
          </a:xfrm>
        </p:spPr>
        <p:txBody>
          <a:bodyPr>
            <a:normAutofit fontScale="90000"/>
          </a:bodyPr>
          <a:lstStyle/>
          <a:p>
            <a:r>
              <a:rPr lang="en-US" b="1" dirty="0" smtClean="0"/>
              <a:t>Pancreatic islet chromatin landscape</a:t>
            </a:r>
            <a:br>
              <a:rPr lang="en-US" b="1" dirty="0" smtClean="0"/>
            </a:br>
            <a:r>
              <a:rPr lang="en-US" dirty="0" smtClean="0"/>
              <a:t>(200 </a:t>
            </a:r>
            <a:r>
              <a:rPr lang="en-US" dirty="0" err="1" smtClean="0"/>
              <a:t>bp</a:t>
            </a:r>
            <a:r>
              <a:rPr lang="en-US" dirty="0" smtClean="0"/>
              <a:t> sliding window)</a:t>
            </a:r>
            <a:endParaRPr lang="en-US" dirty="0"/>
          </a:p>
        </p:txBody>
      </p:sp>
      <p:pic>
        <p:nvPicPr>
          <p:cNvPr id="5" name="Picture 4" descr="abcc8_edit2.eps"/>
          <p:cNvPicPr>
            <a:picLocks noChangeAspect="1"/>
          </p:cNvPicPr>
          <p:nvPr/>
        </p:nvPicPr>
        <p:blipFill rotWithShape="1">
          <a:blip r:embed="rId3">
            <a:extLst>
              <a:ext uri="{28A0092B-C50C-407E-A947-70E740481C1C}">
                <a14:useLocalDpi xmlns:a14="http://schemas.microsoft.com/office/drawing/2010/main" val="0"/>
              </a:ext>
            </a:extLst>
          </a:blip>
          <a:srcRect b="88472"/>
          <a:stretch/>
        </p:blipFill>
        <p:spPr>
          <a:xfrm>
            <a:off x="2382382" y="1370728"/>
            <a:ext cx="4828140" cy="3414055"/>
          </a:xfrm>
          <a:prstGeom prst="rect">
            <a:avLst/>
          </a:prstGeom>
          <a:ln>
            <a:solidFill>
              <a:schemeClr val="tx1"/>
            </a:solidFill>
          </a:ln>
        </p:spPr>
      </p:pic>
      <p:sp>
        <p:nvSpPr>
          <p:cNvPr id="6" name="TextBox 5"/>
          <p:cNvSpPr txBox="1"/>
          <p:nvPr/>
        </p:nvSpPr>
        <p:spPr>
          <a:xfrm>
            <a:off x="3399196" y="4769007"/>
            <a:ext cx="3275256" cy="215444"/>
          </a:xfrm>
          <a:prstGeom prst="rect">
            <a:avLst/>
          </a:prstGeom>
          <a:noFill/>
        </p:spPr>
        <p:txBody>
          <a:bodyPr wrap="none" rtlCol="0">
            <a:spAutoFit/>
          </a:bodyPr>
          <a:lstStyle/>
          <a:p>
            <a:r>
              <a:rPr lang="en-US" sz="800" dirty="0" smtClean="0">
                <a:latin typeface="Arial"/>
                <a:cs typeface="Arial"/>
              </a:rPr>
              <a:t>(signal density in reads per million mapped reads per </a:t>
            </a:r>
            <a:r>
              <a:rPr lang="en-US" sz="800" dirty="0" err="1" smtClean="0">
                <a:latin typeface="Arial"/>
                <a:cs typeface="Arial"/>
              </a:rPr>
              <a:t>bp</a:t>
            </a:r>
            <a:r>
              <a:rPr lang="en-US" sz="800" dirty="0" smtClean="0">
                <a:latin typeface="Arial"/>
                <a:cs typeface="Arial"/>
              </a:rPr>
              <a:t>; scale: 0-1)</a:t>
            </a:r>
            <a:endParaRPr lang="en-US" sz="800" dirty="0">
              <a:latin typeface="Arial"/>
              <a:cs typeface="Arial"/>
            </a:endParaRPr>
          </a:p>
        </p:txBody>
      </p:sp>
      <p:sp>
        <p:nvSpPr>
          <p:cNvPr id="8" name="Rectangle 7"/>
          <p:cNvSpPr/>
          <p:nvPr/>
        </p:nvSpPr>
        <p:spPr>
          <a:xfrm>
            <a:off x="2601732" y="3280964"/>
            <a:ext cx="564801" cy="148247"/>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601732" y="4469394"/>
            <a:ext cx="598668" cy="148247"/>
          </a:xfrm>
          <a:prstGeom prst="rect">
            <a:avLst/>
          </a:prstGeom>
          <a:noFill/>
          <a:ln w="508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601732" y="3663123"/>
            <a:ext cx="564801" cy="148247"/>
          </a:xfrm>
          <a:prstGeom prst="rect">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01732" y="2452255"/>
            <a:ext cx="444500" cy="173569"/>
          </a:xfrm>
          <a:prstGeom prst="rect">
            <a:avLst/>
          </a:prstGeom>
          <a:noFill/>
          <a:ln w="508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601732" y="4070652"/>
            <a:ext cx="598668" cy="148247"/>
          </a:xfrm>
          <a:prstGeom prst="rect">
            <a:avLst/>
          </a:prstGeom>
          <a:noFill/>
          <a:ln w="508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82280" y="2868958"/>
            <a:ext cx="584253" cy="148247"/>
          </a:xfrm>
          <a:prstGeom prst="rect">
            <a:avLst/>
          </a:prstGeom>
          <a:noFill/>
          <a:ln w="508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200401" y="2015067"/>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293532" y="2015061"/>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3122174" y="1964254"/>
            <a:ext cx="264472" cy="2574610"/>
            <a:chOff x="3122174" y="1964254"/>
            <a:chExt cx="264472" cy="2574610"/>
          </a:xfrm>
        </p:grpSpPr>
        <p:sp>
          <p:nvSpPr>
            <p:cNvPr id="4" name="TextBox 3"/>
            <p:cNvSpPr txBox="1"/>
            <p:nvPr/>
          </p:nvSpPr>
          <p:spPr>
            <a:xfrm>
              <a:off x="3122210" y="1964254"/>
              <a:ext cx="255987" cy="246221"/>
            </a:xfrm>
            <a:prstGeom prst="rect">
              <a:avLst/>
            </a:prstGeom>
            <a:noFill/>
          </p:spPr>
          <p:txBody>
            <a:bodyPr wrap="none" rtlCol="0">
              <a:spAutoFit/>
            </a:bodyPr>
            <a:lstStyle/>
            <a:p>
              <a:r>
                <a:rPr lang="en-US" sz="1000" dirty="0" smtClean="0"/>
                <a:t>0</a:t>
              </a:r>
              <a:endParaRPr lang="en-US" sz="1000" dirty="0"/>
            </a:p>
          </p:txBody>
        </p:sp>
        <p:sp>
          <p:nvSpPr>
            <p:cNvPr id="19" name="TextBox 18"/>
            <p:cNvSpPr txBox="1"/>
            <p:nvPr/>
          </p:nvSpPr>
          <p:spPr>
            <a:xfrm>
              <a:off x="3122204" y="2302928"/>
              <a:ext cx="255987" cy="246221"/>
            </a:xfrm>
            <a:prstGeom prst="rect">
              <a:avLst/>
            </a:prstGeom>
            <a:noFill/>
          </p:spPr>
          <p:txBody>
            <a:bodyPr wrap="none" rtlCol="0">
              <a:spAutoFit/>
            </a:bodyPr>
            <a:lstStyle/>
            <a:p>
              <a:r>
                <a:rPr lang="en-US" sz="1000" dirty="0"/>
                <a:t>1</a:t>
              </a:r>
            </a:p>
          </p:txBody>
        </p:sp>
        <p:sp>
          <p:nvSpPr>
            <p:cNvPr id="20" name="TextBox 19"/>
            <p:cNvSpPr txBox="1"/>
            <p:nvPr/>
          </p:nvSpPr>
          <p:spPr>
            <a:xfrm>
              <a:off x="3122198" y="2700871"/>
              <a:ext cx="255987" cy="246221"/>
            </a:xfrm>
            <a:prstGeom prst="rect">
              <a:avLst/>
            </a:prstGeom>
            <a:noFill/>
          </p:spPr>
          <p:txBody>
            <a:bodyPr wrap="none" rtlCol="0">
              <a:spAutoFit/>
            </a:bodyPr>
            <a:lstStyle/>
            <a:p>
              <a:r>
                <a:rPr lang="en-US" sz="1000" dirty="0" smtClean="0"/>
                <a:t>0</a:t>
              </a:r>
              <a:endParaRPr lang="en-US" sz="1000" dirty="0"/>
            </a:p>
          </p:txBody>
        </p:sp>
        <p:sp>
          <p:nvSpPr>
            <p:cNvPr id="21" name="TextBox 20"/>
            <p:cNvSpPr txBox="1"/>
            <p:nvPr/>
          </p:nvSpPr>
          <p:spPr>
            <a:xfrm>
              <a:off x="3130659" y="3107281"/>
              <a:ext cx="255987" cy="246221"/>
            </a:xfrm>
            <a:prstGeom prst="rect">
              <a:avLst/>
            </a:prstGeom>
            <a:noFill/>
          </p:spPr>
          <p:txBody>
            <a:bodyPr wrap="none" rtlCol="0">
              <a:spAutoFit/>
            </a:bodyPr>
            <a:lstStyle/>
            <a:p>
              <a:r>
                <a:rPr lang="en-US" sz="1000" dirty="0"/>
                <a:t>1</a:t>
              </a:r>
            </a:p>
          </p:txBody>
        </p:sp>
        <p:sp>
          <p:nvSpPr>
            <p:cNvPr id="22" name="TextBox 21"/>
            <p:cNvSpPr txBox="1"/>
            <p:nvPr/>
          </p:nvSpPr>
          <p:spPr>
            <a:xfrm>
              <a:off x="3122186" y="3496757"/>
              <a:ext cx="255987" cy="246221"/>
            </a:xfrm>
            <a:prstGeom prst="rect">
              <a:avLst/>
            </a:prstGeom>
            <a:noFill/>
          </p:spPr>
          <p:txBody>
            <a:bodyPr wrap="none" rtlCol="0">
              <a:spAutoFit/>
            </a:bodyPr>
            <a:lstStyle/>
            <a:p>
              <a:r>
                <a:rPr lang="en-US" sz="1000" dirty="0"/>
                <a:t>1</a:t>
              </a:r>
            </a:p>
          </p:txBody>
        </p:sp>
        <p:sp>
          <p:nvSpPr>
            <p:cNvPr id="23" name="TextBox 22"/>
            <p:cNvSpPr txBox="1"/>
            <p:nvPr/>
          </p:nvSpPr>
          <p:spPr>
            <a:xfrm>
              <a:off x="3122180" y="3894700"/>
              <a:ext cx="255987" cy="246221"/>
            </a:xfrm>
            <a:prstGeom prst="rect">
              <a:avLst/>
            </a:prstGeom>
            <a:noFill/>
          </p:spPr>
          <p:txBody>
            <a:bodyPr wrap="none" rtlCol="0">
              <a:spAutoFit/>
            </a:bodyPr>
            <a:lstStyle/>
            <a:p>
              <a:r>
                <a:rPr lang="en-US" sz="1000" dirty="0" smtClean="0"/>
                <a:t>0</a:t>
              </a:r>
              <a:endParaRPr lang="en-US" sz="1000" dirty="0"/>
            </a:p>
          </p:txBody>
        </p:sp>
        <p:sp>
          <p:nvSpPr>
            <p:cNvPr id="24" name="TextBox 23"/>
            <p:cNvSpPr txBox="1"/>
            <p:nvPr/>
          </p:nvSpPr>
          <p:spPr>
            <a:xfrm>
              <a:off x="3122174" y="4292643"/>
              <a:ext cx="255987" cy="246221"/>
            </a:xfrm>
            <a:prstGeom prst="rect">
              <a:avLst/>
            </a:prstGeom>
            <a:noFill/>
          </p:spPr>
          <p:txBody>
            <a:bodyPr wrap="none" rtlCol="0">
              <a:spAutoFit/>
            </a:bodyPr>
            <a:lstStyle/>
            <a:p>
              <a:r>
                <a:rPr lang="en-US" sz="1000" dirty="0" smtClean="0"/>
                <a:t>0</a:t>
              </a:r>
              <a:endParaRPr lang="en-US" sz="1000" dirty="0"/>
            </a:p>
          </p:txBody>
        </p:sp>
      </p:grpSp>
      <p:grpSp>
        <p:nvGrpSpPr>
          <p:cNvPr id="37" name="Group 36"/>
          <p:cNvGrpSpPr/>
          <p:nvPr/>
        </p:nvGrpSpPr>
        <p:grpSpPr>
          <a:xfrm>
            <a:off x="3386664" y="2015056"/>
            <a:ext cx="1123986" cy="2726340"/>
            <a:chOff x="3386664" y="2015056"/>
            <a:chExt cx="1123986" cy="2726340"/>
          </a:xfrm>
        </p:grpSpPr>
        <p:grpSp>
          <p:nvGrpSpPr>
            <p:cNvPr id="26" name="Group 25"/>
            <p:cNvGrpSpPr/>
            <p:nvPr/>
          </p:nvGrpSpPr>
          <p:grpSpPr>
            <a:xfrm>
              <a:off x="3386664" y="2015056"/>
              <a:ext cx="372548" cy="2726304"/>
              <a:chOff x="3386664" y="2015056"/>
              <a:chExt cx="372548" cy="2726304"/>
            </a:xfrm>
          </p:grpSpPr>
          <p:sp>
            <p:nvSpPr>
              <p:cNvPr id="15" name="Rectangle 14"/>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63452" y="2015092"/>
              <a:ext cx="372548" cy="2726304"/>
              <a:chOff x="3386664" y="2015056"/>
              <a:chExt cx="372548" cy="2726304"/>
            </a:xfrm>
          </p:grpSpPr>
          <p:sp>
            <p:nvSpPr>
              <p:cNvPr id="28" name="Rectangle 27"/>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138102" y="2015092"/>
              <a:ext cx="372548" cy="2726304"/>
              <a:chOff x="3386664" y="2015056"/>
              <a:chExt cx="372548" cy="2726304"/>
            </a:xfrm>
          </p:grpSpPr>
          <p:sp>
            <p:nvSpPr>
              <p:cNvPr id="33" name="Rectangle 32"/>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8" name="Group 37"/>
          <p:cNvGrpSpPr/>
          <p:nvPr/>
        </p:nvGrpSpPr>
        <p:grpSpPr>
          <a:xfrm>
            <a:off x="4510678" y="2015128"/>
            <a:ext cx="1123986" cy="2726340"/>
            <a:chOff x="3386664" y="2015056"/>
            <a:chExt cx="1123986" cy="2726340"/>
          </a:xfrm>
        </p:grpSpPr>
        <p:grpSp>
          <p:nvGrpSpPr>
            <p:cNvPr id="39" name="Group 38"/>
            <p:cNvGrpSpPr/>
            <p:nvPr/>
          </p:nvGrpSpPr>
          <p:grpSpPr>
            <a:xfrm>
              <a:off x="3386664" y="2015056"/>
              <a:ext cx="372548" cy="2726304"/>
              <a:chOff x="3386664" y="2015056"/>
              <a:chExt cx="372548" cy="2726304"/>
            </a:xfrm>
          </p:grpSpPr>
          <p:sp>
            <p:nvSpPr>
              <p:cNvPr id="50" name="Rectangle 49"/>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3763452" y="2015092"/>
              <a:ext cx="372548" cy="2726304"/>
              <a:chOff x="3386664" y="2015056"/>
              <a:chExt cx="372548" cy="2726304"/>
            </a:xfrm>
          </p:grpSpPr>
          <p:sp>
            <p:nvSpPr>
              <p:cNvPr id="46" name="Rectangle 45"/>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4138102" y="2015092"/>
              <a:ext cx="372548" cy="2726304"/>
              <a:chOff x="3386664" y="2015056"/>
              <a:chExt cx="372548" cy="2726304"/>
            </a:xfrm>
          </p:grpSpPr>
          <p:sp>
            <p:nvSpPr>
              <p:cNvPr id="42" name="Rectangle 41"/>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5" name="Group 54"/>
          <p:cNvGrpSpPr/>
          <p:nvPr/>
        </p:nvGrpSpPr>
        <p:grpSpPr>
          <a:xfrm>
            <a:off x="5634664" y="2012124"/>
            <a:ext cx="372548" cy="2726304"/>
            <a:chOff x="3386664" y="2015056"/>
            <a:chExt cx="372548" cy="2726304"/>
          </a:xfrm>
        </p:grpSpPr>
        <p:sp>
          <p:nvSpPr>
            <p:cNvPr id="66" name="Rectangle 65"/>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011452" y="2012160"/>
            <a:ext cx="372548" cy="2726304"/>
            <a:chOff x="3386664" y="2015056"/>
            <a:chExt cx="372548" cy="2726304"/>
          </a:xfrm>
        </p:grpSpPr>
        <p:sp>
          <p:nvSpPr>
            <p:cNvPr id="62" name="Rectangle 61"/>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386102" y="2012160"/>
            <a:ext cx="372548" cy="2726304"/>
            <a:chOff x="3386664" y="2015056"/>
            <a:chExt cx="372548" cy="2726304"/>
          </a:xfrm>
        </p:grpSpPr>
        <p:sp>
          <p:nvSpPr>
            <p:cNvPr id="58" name="Rectangle 57"/>
            <p:cNvSpPr/>
            <p:nvPr/>
          </p:nvSpPr>
          <p:spPr>
            <a:xfrm>
              <a:off x="3386664" y="201505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479802" y="2015068"/>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572940" y="201508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666078" y="201509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1" name="Rectangle 70"/>
          <p:cNvSpPr/>
          <p:nvPr/>
        </p:nvSpPr>
        <p:spPr>
          <a:xfrm>
            <a:off x="6756662" y="2012160"/>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849800" y="2012172"/>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6942938" y="2012184"/>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7036076" y="201219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7131326" y="2012196"/>
            <a:ext cx="93134" cy="2726268"/>
          </a:xfrm>
          <a:prstGeom prst="rect">
            <a:avLst/>
          </a:prstGeom>
          <a:solidFill>
            <a:srgbClr val="FFFF00">
              <a:alpha val="50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6" name="Group 75"/>
          <p:cNvGrpSpPr/>
          <p:nvPr/>
        </p:nvGrpSpPr>
        <p:grpSpPr>
          <a:xfrm>
            <a:off x="3217424" y="1964254"/>
            <a:ext cx="264472" cy="2574610"/>
            <a:chOff x="3122174" y="1964254"/>
            <a:chExt cx="264472" cy="2574610"/>
          </a:xfrm>
        </p:grpSpPr>
        <p:sp>
          <p:nvSpPr>
            <p:cNvPr id="77" name="TextBox 76"/>
            <p:cNvSpPr txBox="1"/>
            <p:nvPr/>
          </p:nvSpPr>
          <p:spPr>
            <a:xfrm>
              <a:off x="3122210" y="1964254"/>
              <a:ext cx="255987" cy="246221"/>
            </a:xfrm>
            <a:prstGeom prst="rect">
              <a:avLst/>
            </a:prstGeom>
            <a:noFill/>
          </p:spPr>
          <p:txBody>
            <a:bodyPr wrap="none" rtlCol="0">
              <a:spAutoFit/>
            </a:bodyPr>
            <a:lstStyle/>
            <a:p>
              <a:r>
                <a:rPr lang="en-US" sz="1000" dirty="0" smtClean="0"/>
                <a:t>0</a:t>
              </a:r>
              <a:endParaRPr lang="en-US" sz="1000" dirty="0"/>
            </a:p>
          </p:txBody>
        </p:sp>
        <p:sp>
          <p:nvSpPr>
            <p:cNvPr id="78" name="TextBox 77"/>
            <p:cNvSpPr txBox="1"/>
            <p:nvPr/>
          </p:nvSpPr>
          <p:spPr>
            <a:xfrm>
              <a:off x="3122204" y="2302928"/>
              <a:ext cx="255987" cy="246221"/>
            </a:xfrm>
            <a:prstGeom prst="rect">
              <a:avLst/>
            </a:prstGeom>
            <a:noFill/>
          </p:spPr>
          <p:txBody>
            <a:bodyPr wrap="none" rtlCol="0">
              <a:spAutoFit/>
            </a:bodyPr>
            <a:lstStyle/>
            <a:p>
              <a:r>
                <a:rPr lang="en-US" sz="1000" dirty="0"/>
                <a:t>0</a:t>
              </a:r>
            </a:p>
          </p:txBody>
        </p:sp>
        <p:sp>
          <p:nvSpPr>
            <p:cNvPr id="79" name="TextBox 78"/>
            <p:cNvSpPr txBox="1"/>
            <p:nvPr/>
          </p:nvSpPr>
          <p:spPr>
            <a:xfrm>
              <a:off x="3122198" y="2700871"/>
              <a:ext cx="255987" cy="246221"/>
            </a:xfrm>
            <a:prstGeom prst="rect">
              <a:avLst/>
            </a:prstGeom>
            <a:noFill/>
          </p:spPr>
          <p:txBody>
            <a:bodyPr wrap="none" rtlCol="0">
              <a:spAutoFit/>
            </a:bodyPr>
            <a:lstStyle/>
            <a:p>
              <a:r>
                <a:rPr lang="en-US" sz="1000" dirty="0" smtClean="0"/>
                <a:t>0</a:t>
              </a:r>
              <a:endParaRPr lang="en-US" sz="1000" dirty="0"/>
            </a:p>
          </p:txBody>
        </p:sp>
        <p:sp>
          <p:nvSpPr>
            <p:cNvPr id="80" name="TextBox 79"/>
            <p:cNvSpPr txBox="1"/>
            <p:nvPr/>
          </p:nvSpPr>
          <p:spPr>
            <a:xfrm>
              <a:off x="3130659" y="3107281"/>
              <a:ext cx="255987" cy="246221"/>
            </a:xfrm>
            <a:prstGeom prst="rect">
              <a:avLst/>
            </a:prstGeom>
            <a:noFill/>
          </p:spPr>
          <p:txBody>
            <a:bodyPr wrap="none" rtlCol="0">
              <a:spAutoFit/>
            </a:bodyPr>
            <a:lstStyle/>
            <a:p>
              <a:r>
                <a:rPr lang="en-US" sz="1000" dirty="0"/>
                <a:t>1</a:t>
              </a:r>
            </a:p>
          </p:txBody>
        </p:sp>
        <p:sp>
          <p:nvSpPr>
            <p:cNvPr id="81" name="TextBox 80"/>
            <p:cNvSpPr txBox="1"/>
            <p:nvPr/>
          </p:nvSpPr>
          <p:spPr>
            <a:xfrm>
              <a:off x="3122186" y="3496757"/>
              <a:ext cx="255987" cy="246221"/>
            </a:xfrm>
            <a:prstGeom prst="rect">
              <a:avLst/>
            </a:prstGeom>
            <a:noFill/>
          </p:spPr>
          <p:txBody>
            <a:bodyPr wrap="none" rtlCol="0">
              <a:spAutoFit/>
            </a:bodyPr>
            <a:lstStyle/>
            <a:p>
              <a:r>
                <a:rPr lang="en-US" sz="1000" dirty="0"/>
                <a:t>1</a:t>
              </a:r>
            </a:p>
          </p:txBody>
        </p:sp>
        <p:sp>
          <p:nvSpPr>
            <p:cNvPr id="82" name="TextBox 81"/>
            <p:cNvSpPr txBox="1"/>
            <p:nvPr/>
          </p:nvSpPr>
          <p:spPr>
            <a:xfrm>
              <a:off x="3122180" y="3894700"/>
              <a:ext cx="255987" cy="246221"/>
            </a:xfrm>
            <a:prstGeom prst="rect">
              <a:avLst/>
            </a:prstGeom>
            <a:noFill/>
          </p:spPr>
          <p:txBody>
            <a:bodyPr wrap="none" rtlCol="0">
              <a:spAutoFit/>
            </a:bodyPr>
            <a:lstStyle/>
            <a:p>
              <a:r>
                <a:rPr lang="en-US" sz="1000" dirty="0" smtClean="0"/>
                <a:t>0</a:t>
              </a:r>
              <a:endParaRPr lang="en-US" sz="1000" dirty="0"/>
            </a:p>
          </p:txBody>
        </p:sp>
        <p:sp>
          <p:nvSpPr>
            <p:cNvPr id="83" name="TextBox 82"/>
            <p:cNvSpPr txBox="1"/>
            <p:nvPr/>
          </p:nvSpPr>
          <p:spPr>
            <a:xfrm>
              <a:off x="3122174" y="4292643"/>
              <a:ext cx="255987" cy="246221"/>
            </a:xfrm>
            <a:prstGeom prst="rect">
              <a:avLst/>
            </a:prstGeom>
            <a:noFill/>
          </p:spPr>
          <p:txBody>
            <a:bodyPr wrap="none" rtlCol="0">
              <a:spAutoFit/>
            </a:bodyPr>
            <a:lstStyle/>
            <a:p>
              <a:r>
                <a:rPr lang="en-US" sz="1000" dirty="0" smtClean="0"/>
                <a:t>0</a:t>
              </a:r>
              <a:endParaRPr lang="en-US" sz="1000" dirty="0"/>
            </a:p>
          </p:txBody>
        </p:sp>
      </p:grpSp>
      <p:grpSp>
        <p:nvGrpSpPr>
          <p:cNvPr id="84" name="Group 83"/>
          <p:cNvGrpSpPr/>
          <p:nvPr/>
        </p:nvGrpSpPr>
        <p:grpSpPr>
          <a:xfrm>
            <a:off x="4900174" y="1964254"/>
            <a:ext cx="264472" cy="2574610"/>
            <a:chOff x="3122174" y="1964254"/>
            <a:chExt cx="264472" cy="2574610"/>
          </a:xfrm>
        </p:grpSpPr>
        <p:sp>
          <p:nvSpPr>
            <p:cNvPr id="85" name="TextBox 84"/>
            <p:cNvSpPr txBox="1"/>
            <p:nvPr/>
          </p:nvSpPr>
          <p:spPr>
            <a:xfrm>
              <a:off x="3122210" y="1964254"/>
              <a:ext cx="255987" cy="246221"/>
            </a:xfrm>
            <a:prstGeom prst="rect">
              <a:avLst/>
            </a:prstGeom>
            <a:noFill/>
          </p:spPr>
          <p:txBody>
            <a:bodyPr wrap="none" rtlCol="0">
              <a:spAutoFit/>
            </a:bodyPr>
            <a:lstStyle/>
            <a:p>
              <a:r>
                <a:rPr lang="en-US" sz="1000" dirty="0" smtClean="0"/>
                <a:t>0</a:t>
              </a:r>
              <a:endParaRPr lang="en-US" sz="1000" dirty="0"/>
            </a:p>
          </p:txBody>
        </p:sp>
        <p:sp>
          <p:nvSpPr>
            <p:cNvPr id="86" name="TextBox 85"/>
            <p:cNvSpPr txBox="1"/>
            <p:nvPr/>
          </p:nvSpPr>
          <p:spPr>
            <a:xfrm>
              <a:off x="3122204" y="2302928"/>
              <a:ext cx="255987" cy="246221"/>
            </a:xfrm>
            <a:prstGeom prst="rect">
              <a:avLst/>
            </a:prstGeom>
            <a:noFill/>
          </p:spPr>
          <p:txBody>
            <a:bodyPr wrap="none" rtlCol="0">
              <a:spAutoFit/>
            </a:bodyPr>
            <a:lstStyle/>
            <a:p>
              <a:r>
                <a:rPr lang="en-US" sz="1000" dirty="0"/>
                <a:t>0</a:t>
              </a:r>
            </a:p>
          </p:txBody>
        </p:sp>
        <p:sp>
          <p:nvSpPr>
            <p:cNvPr id="87" name="TextBox 86"/>
            <p:cNvSpPr txBox="1"/>
            <p:nvPr/>
          </p:nvSpPr>
          <p:spPr>
            <a:xfrm>
              <a:off x="3122198" y="2700871"/>
              <a:ext cx="255987" cy="246221"/>
            </a:xfrm>
            <a:prstGeom prst="rect">
              <a:avLst/>
            </a:prstGeom>
            <a:noFill/>
          </p:spPr>
          <p:txBody>
            <a:bodyPr wrap="none" rtlCol="0">
              <a:spAutoFit/>
            </a:bodyPr>
            <a:lstStyle/>
            <a:p>
              <a:r>
                <a:rPr lang="en-US" sz="1000" dirty="0" smtClean="0"/>
                <a:t>0</a:t>
              </a:r>
              <a:endParaRPr lang="en-US" sz="1000" dirty="0"/>
            </a:p>
          </p:txBody>
        </p:sp>
        <p:sp>
          <p:nvSpPr>
            <p:cNvPr id="88" name="TextBox 87"/>
            <p:cNvSpPr txBox="1"/>
            <p:nvPr/>
          </p:nvSpPr>
          <p:spPr>
            <a:xfrm>
              <a:off x="3130659" y="3107281"/>
              <a:ext cx="255987" cy="246221"/>
            </a:xfrm>
            <a:prstGeom prst="rect">
              <a:avLst/>
            </a:prstGeom>
            <a:noFill/>
          </p:spPr>
          <p:txBody>
            <a:bodyPr wrap="none" rtlCol="0">
              <a:spAutoFit/>
            </a:bodyPr>
            <a:lstStyle/>
            <a:p>
              <a:r>
                <a:rPr lang="en-US" sz="1000" dirty="0"/>
                <a:t>0</a:t>
              </a:r>
            </a:p>
          </p:txBody>
        </p:sp>
        <p:sp>
          <p:nvSpPr>
            <p:cNvPr id="89" name="TextBox 88"/>
            <p:cNvSpPr txBox="1"/>
            <p:nvPr/>
          </p:nvSpPr>
          <p:spPr>
            <a:xfrm>
              <a:off x="3122186" y="3496757"/>
              <a:ext cx="255987" cy="246221"/>
            </a:xfrm>
            <a:prstGeom prst="rect">
              <a:avLst/>
            </a:prstGeom>
            <a:noFill/>
          </p:spPr>
          <p:txBody>
            <a:bodyPr wrap="none" rtlCol="0">
              <a:spAutoFit/>
            </a:bodyPr>
            <a:lstStyle/>
            <a:p>
              <a:r>
                <a:rPr lang="en-US" sz="1000" dirty="0"/>
                <a:t>1</a:t>
              </a:r>
            </a:p>
          </p:txBody>
        </p:sp>
        <p:sp>
          <p:nvSpPr>
            <p:cNvPr id="90" name="TextBox 89"/>
            <p:cNvSpPr txBox="1"/>
            <p:nvPr/>
          </p:nvSpPr>
          <p:spPr>
            <a:xfrm>
              <a:off x="3122180" y="3894700"/>
              <a:ext cx="255987" cy="246221"/>
            </a:xfrm>
            <a:prstGeom prst="rect">
              <a:avLst/>
            </a:prstGeom>
            <a:noFill/>
          </p:spPr>
          <p:txBody>
            <a:bodyPr wrap="none" rtlCol="0">
              <a:spAutoFit/>
            </a:bodyPr>
            <a:lstStyle/>
            <a:p>
              <a:r>
                <a:rPr lang="en-US" sz="1000" dirty="0" smtClean="0"/>
                <a:t>0</a:t>
              </a:r>
              <a:endParaRPr lang="en-US" sz="1000" dirty="0"/>
            </a:p>
          </p:txBody>
        </p:sp>
        <p:sp>
          <p:nvSpPr>
            <p:cNvPr id="91" name="TextBox 90"/>
            <p:cNvSpPr txBox="1"/>
            <p:nvPr/>
          </p:nvSpPr>
          <p:spPr>
            <a:xfrm>
              <a:off x="3122174" y="4292643"/>
              <a:ext cx="255987" cy="246221"/>
            </a:xfrm>
            <a:prstGeom prst="rect">
              <a:avLst/>
            </a:prstGeom>
            <a:noFill/>
          </p:spPr>
          <p:txBody>
            <a:bodyPr wrap="none" rtlCol="0">
              <a:spAutoFit/>
            </a:bodyPr>
            <a:lstStyle/>
            <a:p>
              <a:r>
                <a:rPr lang="en-US" sz="1000" dirty="0" smtClean="0"/>
                <a:t>0</a:t>
              </a:r>
              <a:endParaRPr lang="en-US" sz="1000" dirty="0"/>
            </a:p>
          </p:txBody>
        </p:sp>
      </p:grpSp>
      <p:grpSp>
        <p:nvGrpSpPr>
          <p:cNvPr id="92" name="Group 91"/>
          <p:cNvGrpSpPr/>
          <p:nvPr/>
        </p:nvGrpSpPr>
        <p:grpSpPr>
          <a:xfrm>
            <a:off x="4995424" y="1964254"/>
            <a:ext cx="264472" cy="2574610"/>
            <a:chOff x="3122174" y="1964254"/>
            <a:chExt cx="264472" cy="2574610"/>
          </a:xfrm>
        </p:grpSpPr>
        <p:sp>
          <p:nvSpPr>
            <p:cNvPr id="93" name="TextBox 92"/>
            <p:cNvSpPr txBox="1"/>
            <p:nvPr/>
          </p:nvSpPr>
          <p:spPr>
            <a:xfrm>
              <a:off x="3122210" y="1964254"/>
              <a:ext cx="255987" cy="246221"/>
            </a:xfrm>
            <a:prstGeom prst="rect">
              <a:avLst/>
            </a:prstGeom>
            <a:noFill/>
          </p:spPr>
          <p:txBody>
            <a:bodyPr wrap="none" rtlCol="0">
              <a:spAutoFit/>
            </a:bodyPr>
            <a:lstStyle/>
            <a:p>
              <a:r>
                <a:rPr lang="en-US" sz="1000" dirty="0" smtClean="0"/>
                <a:t>0</a:t>
              </a:r>
              <a:endParaRPr lang="en-US" sz="1000" dirty="0"/>
            </a:p>
          </p:txBody>
        </p:sp>
        <p:sp>
          <p:nvSpPr>
            <p:cNvPr id="94" name="TextBox 93"/>
            <p:cNvSpPr txBox="1"/>
            <p:nvPr/>
          </p:nvSpPr>
          <p:spPr>
            <a:xfrm>
              <a:off x="3122204" y="2302928"/>
              <a:ext cx="255987" cy="246221"/>
            </a:xfrm>
            <a:prstGeom prst="rect">
              <a:avLst/>
            </a:prstGeom>
            <a:noFill/>
          </p:spPr>
          <p:txBody>
            <a:bodyPr wrap="none" rtlCol="0">
              <a:spAutoFit/>
            </a:bodyPr>
            <a:lstStyle/>
            <a:p>
              <a:r>
                <a:rPr lang="en-US" sz="1000" dirty="0"/>
                <a:t>0</a:t>
              </a:r>
            </a:p>
          </p:txBody>
        </p:sp>
        <p:sp>
          <p:nvSpPr>
            <p:cNvPr id="95" name="TextBox 94"/>
            <p:cNvSpPr txBox="1"/>
            <p:nvPr/>
          </p:nvSpPr>
          <p:spPr>
            <a:xfrm>
              <a:off x="3122198" y="2700871"/>
              <a:ext cx="255987" cy="246221"/>
            </a:xfrm>
            <a:prstGeom prst="rect">
              <a:avLst/>
            </a:prstGeom>
            <a:noFill/>
          </p:spPr>
          <p:txBody>
            <a:bodyPr wrap="none" rtlCol="0">
              <a:spAutoFit/>
            </a:bodyPr>
            <a:lstStyle/>
            <a:p>
              <a:r>
                <a:rPr lang="en-US" sz="1000" dirty="0" smtClean="0"/>
                <a:t>0</a:t>
              </a:r>
              <a:endParaRPr lang="en-US" sz="1000" dirty="0"/>
            </a:p>
          </p:txBody>
        </p:sp>
        <p:sp>
          <p:nvSpPr>
            <p:cNvPr id="96" name="TextBox 95"/>
            <p:cNvSpPr txBox="1"/>
            <p:nvPr/>
          </p:nvSpPr>
          <p:spPr>
            <a:xfrm>
              <a:off x="3130659" y="3107281"/>
              <a:ext cx="255987" cy="246221"/>
            </a:xfrm>
            <a:prstGeom prst="rect">
              <a:avLst/>
            </a:prstGeom>
            <a:noFill/>
          </p:spPr>
          <p:txBody>
            <a:bodyPr wrap="none" rtlCol="0">
              <a:spAutoFit/>
            </a:bodyPr>
            <a:lstStyle/>
            <a:p>
              <a:r>
                <a:rPr lang="en-US" sz="1000" dirty="0"/>
                <a:t>0</a:t>
              </a:r>
            </a:p>
          </p:txBody>
        </p:sp>
        <p:sp>
          <p:nvSpPr>
            <p:cNvPr id="97" name="TextBox 96"/>
            <p:cNvSpPr txBox="1"/>
            <p:nvPr/>
          </p:nvSpPr>
          <p:spPr>
            <a:xfrm>
              <a:off x="3122186" y="3496757"/>
              <a:ext cx="255987" cy="246221"/>
            </a:xfrm>
            <a:prstGeom prst="rect">
              <a:avLst/>
            </a:prstGeom>
            <a:noFill/>
          </p:spPr>
          <p:txBody>
            <a:bodyPr wrap="none" rtlCol="0">
              <a:spAutoFit/>
            </a:bodyPr>
            <a:lstStyle/>
            <a:p>
              <a:r>
                <a:rPr lang="en-US" sz="1000" dirty="0"/>
                <a:t>1</a:t>
              </a:r>
            </a:p>
          </p:txBody>
        </p:sp>
        <p:sp>
          <p:nvSpPr>
            <p:cNvPr id="98" name="TextBox 97"/>
            <p:cNvSpPr txBox="1"/>
            <p:nvPr/>
          </p:nvSpPr>
          <p:spPr>
            <a:xfrm>
              <a:off x="3122180" y="3894700"/>
              <a:ext cx="255987" cy="246221"/>
            </a:xfrm>
            <a:prstGeom prst="rect">
              <a:avLst/>
            </a:prstGeom>
            <a:noFill/>
          </p:spPr>
          <p:txBody>
            <a:bodyPr wrap="none" rtlCol="0">
              <a:spAutoFit/>
            </a:bodyPr>
            <a:lstStyle/>
            <a:p>
              <a:r>
                <a:rPr lang="en-US" sz="1000" dirty="0" smtClean="0"/>
                <a:t>0</a:t>
              </a:r>
              <a:endParaRPr lang="en-US" sz="1000" dirty="0"/>
            </a:p>
          </p:txBody>
        </p:sp>
        <p:sp>
          <p:nvSpPr>
            <p:cNvPr id="99" name="TextBox 98"/>
            <p:cNvSpPr txBox="1"/>
            <p:nvPr/>
          </p:nvSpPr>
          <p:spPr>
            <a:xfrm>
              <a:off x="3122174" y="4292643"/>
              <a:ext cx="255987" cy="246221"/>
            </a:xfrm>
            <a:prstGeom prst="rect">
              <a:avLst/>
            </a:prstGeom>
            <a:noFill/>
          </p:spPr>
          <p:txBody>
            <a:bodyPr wrap="none" rtlCol="0">
              <a:spAutoFit/>
            </a:bodyPr>
            <a:lstStyle/>
            <a:p>
              <a:r>
                <a:rPr lang="en-US" sz="1000" dirty="0" smtClean="0"/>
                <a:t>0</a:t>
              </a:r>
              <a:endParaRPr lang="en-US" sz="1000" dirty="0"/>
            </a:p>
          </p:txBody>
        </p:sp>
      </p:grpSp>
      <p:grpSp>
        <p:nvGrpSpPr>
          <p:cNvPr id="100" name="Group 99"/>
          <p:cNvGrpSpPr/>
          <p:nvPr/>
        </p:nvGrpSpPr>
        <p:grpSpPr>
          <a:xfrm>
            <a:off x="5370074" y="1970604"/>
            <a:ext cx="264472" cy="2574610"/>
            <a:chOff x="3122174" y="1964254"/>
            <a:chExt cx="264472" cy="2574610"/>
          </a:xfrm>
        </p:grpSpPr>
        <p:sp>
          <p:nvSpPr>
            <p:cNvPr id="101" name="TextBox 100"/>
            <p:cNvSpPr txBox="1"/>
            <p:nvPr/>
          </p:nvSpPr>
          <p:spPr>
            <a:xfrm>
              <a:off x="3122210" y="1964254"/>
              <a:ext cx="255987" cy="246221"/>
            </a:xfrm>
            <a:prstGeom prst="rect">
              <a:avLst/>
            </a:prstGeom>
            <a:noFill/>
          </p:spPr>
          <p:txBody>
            <a:bodyPr wrap="none" rtlCol="0">
              <a:spAutoFit/>
            </a:bodyPr>
            <a:lstStyle/>
            <a:p>
              <a:r>
                <a:rPr lang="en-US" sz="1000" dirty="0" smtClean="0"/>
                <a:t>0</a:t>
              </a:r>
              <a:endParaRPr lang="en-US" sz="1000" dirty="0"/>
            </a:p>
          </p:txBody>
        </p:sp>
        <p:sp>
          <p:nvSpPr>
            <p:cNvPr id="102" name="TextBox 101"/>
            <p:cNvSpPr txBox="1"/>
            <p:nvPr/>
          </p:nvSpPr>
          <p:spPr>
            <a:xfrm>
              <a:off x="3122204" y="2302928"/>
              <a:ext cx="255987" cy="246221"/>
            </a:xfrm>
            <a:prstGeom prst="rect">
              <a:avLst/>
            </a:prstGeom>
            <a:noFill/>
          </p:spPr>
          <p:txBody>
            <a:bodyPr wrap="none" rtlCol="0">
              <a:spAutoFit/>
            </a:bodyPr>
            <a:lstStyle/>
            <a:p>
              <a:r>
                <a:rPr lang="en-US" sz="1000" dirty="0"/>
                <a:t>1</a:t>
              </a:r>
            </a:p>
          </p:txBody>
        </p:sp>
        <p:sp>
          <p:nvSpPr>
            <p:cNvPr id="103" name="TextBox 102"/>
            <p:cNvSpPr txBox="1"/>
            <p:nvPr/>
          </p:nvSpPr>
          <p:spPr>
            <a:xfrm>
              <a:off x="3122198" y="2700871"/>
              <a:ext cx="255987" cy="246221"/>
            </a:xfrm>
            <a:prstGeom prst="rect">
              <a:avLst/>
            </a:prstGeom>
            <a:noFill/>
          </p:spPr>
          <p:txBody>
            <a:bodyPr wrap="none" rtlCol="0">
              <a:spAutoFit/>
            </a:bodyPr>
            <a:lstStyle/>
            <a:p>
              <a:r>
                <a:rPr lang="en-US" sz="1000" dirty="0" smtClean="0"/>
                <a:t>0</a:t>
              </a:r>
              <a:endParaRPr lang="en-US" sz="1000" dirty="0"/>
            </a:p>
          </p:txBody>
        </p:sp>
        <p:sp>
          <p:nvSpPr>
            <p:cNvPr id="104" name="TextBox 103"/>
            <p:cNvSpPr txBox="1"/>
            <p:nvPr/>
          </p:nvSpPr>
          <p:spPr>
            <a:xfrm>
              <a:off x="3130659" y="3107281"/>
              <a:ext cx="255987" cy="246221"/>
            </a:xfrm>
            <a:prstGeom prst="rect">
              <a:avLst/>
            </a:prstGeom>
            <a:noFill/>
          </p:spPr>
          <p:txBody>
            <a:bodyPr wrap="none" rtlCol="0">
              <a:spAutoFit/>
            </a:bodyPr>
            <a:lstStyle/>
            <a:p>
              <a:r>
                <a:rPr lang="en-US" sz="1000" dirty="0"/>
                <a:t>0</a:t>
              </a:r>
            </a:p>
          </p:txBody>
        </p:sp>
        <p:sp>
          <p:nvSpPr>
            <p:cNvPr id="105" name="TextBox 104"/>
            <p:cNvSpPr txBox="1"/>
            <p:nvPr/>
          </p:nvSpPr>
          <p:spPr>
            <a:xfrm>
              <a:off x="3122186" y="3496757"/>
              <a:ext cx="255987" cy="246221"/>
            </a:xfrm>
            <a:prstGeom prst="rect">
              <a:avLst/>
            </a:prstGeom>
            <a:noFill/>
          </p:spPr>
          <p:txBody>
            <a:bodyPr wrap="none" rtlCol="0">
              <a:spAutoFit/>
            </a:bodyPr>
            <a:lstStyle/>
            <a:p>
              <a:r>
                <a:rPr lang="en-US" sz="1000" dirty="0"/>
                <a:t>1</a:t>
              </a:r>
            </a:p>
          </p:txBody>
        </p:sp>
        <p:sp>
          <p:nvSpPr>
            <p:cNvPr id="106" name="TextBox 105"/>
            <p:cNvSpPr txBox="1"/>
            <p:nvPr/>
          </p:nvSpPr>
          <p:spPr>
            <a:xfrm>
              <a:off x="3122180" y="3894700"/>
              <a:ext cx="255987" cy="246221"/>
            </a:xfrm>
            <a:prstGeom prst="rect">
              <a:avLst/>
            </a:prstGeom>
            <a:noFill/>
          </p:spPr>
          <p:txBody>
            <a:bodyPr wrap="none" rtlCol="0">
              <a:spAutoFit/>
            </a:bodyPr>
            <a:lstStyle/>
            <a:p>
              <a:r>
                <a:rPr lang="en-US" sz="1000" dirty="0" smtClean="0"/>
                <a:t>0</a:t>
              </a:r>
              <a:endParaRPr lang="en-US" sz="1000" dirty="0"/>
            </a:p>
          </p:txBody>
        </p:sp>
        <p:sp>
          <p:nvSpPr>
            <p:cNvPr id="107" name="TextBox 106"/>
            <p:cNvSpPr txBox="1"/>
            <p:nvPr/>
          </p:nvSpPr>
          <p:spPr>
            <a:xfrm>
              <a:off x="3122174" y="4292643"/>
              <a:ext cx="255987" cy="246221"/>
            </a:xfrm>
            <a:prstGeom prst="rect">
              <a:avLst/>
            </a:prstGeom>
            <a:noFill/>
          </p:spPr>
          <p:txBody>
            <a:bodyPr wrap="none" rtlCol="0">
              <a:spAutoFit/>
            </a:bodyPr>
            <a:lstStyle/>
            <a:p>
              <a:r>
                <a:rPr lang="en-US" sz="1000" dirty="0" smtClean="0"/>
                <a:t>0</a:t>
              </a:r>
              <a:endParaRPr lang="en-US" sz="1000" dirty="0"/>
            </a:p>
          </p:txBody>
        </p:sp>
      </p:grpSp>
      <p:grpSp>
        <p:nvGrpSpPr>
          <p:cNvPr id="108" name="Group 107"/>
          <p:cNvGrpSpPr/>
          <p:nvPr/>
        </p:nvGrpSpPr>
        <p:grpSpPr>
          <a:xfrm>
            <a:off x="6957574" y="1970604"/>
            <a:ext cx="264472" cy="2574610"/>
            <a:chOff x="3122174" y="1964254"/>
            <a:chExt cx="264472" cy="2574610"/>
          </a:xfrm>
        </p:grpSpPr>
        <p:sp>
          <p:nvSpPr>
            <p:cNvPr id="109" name="TextBox 108"/>
            <p:cNvSpPr txBox="1"/>
            <p:nvPr/>
          </p:nvSpPr>
          <p:spPr>
            <a:xfrm>
              <a:off x="3122210" y="1964254"/>
              <a:ext cx="255987" cy="246221"/>
            </a:xfrm>
            <a:prstGeom prst="rect">
              <a:avLst/>
            </a:prstGeom>
            <a:noFill/>
          </p:spPr>
          <p:txBody>
            <a:bodyPr wrap="none" rtlCol="0">
              <a:spAutoFit/>
            </a:bodyPr>
            <a:lstStyle/>
            <a:p>
              <a:r>
                <a:rPr lang="en-US" sz="1000" dirty="0" smtClean="0"/>
                <a:t>0</a:t>
              </a:r>
              <a:endParaRPr lang="en-US" sz="1000" dirty="0"/>
            </a:p>
          </p:txBody>
        </p:sp>
        <p:sp>
          <p:nvSpPr>
            <p:cNvPr id="110" name="TextBox 109"/>
            <p:cNvSpPr txBox="1"/>
            <p:nvPr/>
          </p:nvSpPr>
          <p:spPr>
            <a:xfrm>
              <a:off x="3122204" y="2302928"/>
              <a:ext cx="255987" cy="246221"/>
            </a:xfrm>
            <a:prstGeom prst="rect">
              <a:avLst/>
            </a:prstGeom>
            <a:noFill/>
          </p:spPr>
          <p:txBody>
            <a:bodyPr wrap="none" rtlCol="0">
              <a:spAutoFit/>
            </a:bodyPr>
            <a:lstStyle/>
            <a:p>
              <a:r>
                <a:rPr lang="en-US" sz="1000" dirty="0"/>
                <a:t>0</a:t>
              </a:r>
            </a:p>
          </p:txBody>
        </p:sp>
        <p:sp>
          <p:nvSpPr>
            <p:cNvPr id="111" name="TextBox 110"/>
            <p:cNvSpPr txBox="1"/>
            <p:nvPr/>
          </p:nvSpPr>
          <p:spPr>
            <a:xfrm>
              <a:off x="3122198" y="2700871"/>
              <a:ext cx="255987" cy="246221"/>
            </a:xfrm>
            <a:prstGeom prst="rect">
              <a:avLst/>
            </a:prstGeom>
            <a:noFill/>
          </p:spPr>
          <p:txBody>
            <a:bodyPr wrap="none" rtlCol="0">
              <a:spAutoFit/>
            </a:bodyPr>
            <a:lstStyle/>
            <a:p>
              <a:r>
                <a:rPr lang="en-US" sz="1000" dirty="0" smtClean="0"/>
                <a:t>0</a:t>
              </a:r>
              <a:endParaRPr lang="en-US" sz="1000" dirty="0"/>
            </a:p>
          </p:txBody>
        </p:sp>
        <p:sp>
          <p:nvSpPr>
            <p:cNvPr id="112" name="TextBox 111"/>
            <p:cNvSpPr txBox="1"/>
            <p:nvPr/>
          </p:nvSpPr>
          <p:spPr>
            <a:xfrm>
              <a:off x="3130659" y="3107281"/>
              <a:ext cx="255987" cy="246221"/>
            </a:xfrm>
            <a:prstGeom prst="rect">
              <a:avLst/>
            </a:prstGeom>
            <a:noFill/>
          </p:spPr>
          <p:txBody>
            <a:bodyPr wrap="none" rtlCol="0">
              <a:spAutoFit/>
            </a:bodyPr>
            <a:lstStyle/>
            <a:p>
              <a:r>
                <a:rPr lang="en-US" sz="1000" dirty="0"/>
                <a:t>1</a:t>
              </a:r>
            </a:p>
          </p:txBody>
        </p:sp>
        <p:sp>
          <p:nvSpPr>
            <p:cNvPr id="113" name="TextBox 112"/>
            <p:cNvSpPr txBox="1"/>
            <p:nvPr/>
          </p:nvSpPr>
          <p:spPr>
            <a:xfrm>
              <a:off x="3122186" y="3496757"/>
              <a:ext cx="255987" cy="246221"/>
            </a:xfrm>
            <a:prstGeom prst="rect">
              <a:avLst/>
            </a:prstGeom>
            <a:noFill/>
          </p:spPr>
          <p:txBody>
            <a:bodyPr wrap="none" rtlCol="0">
              <a:spAutoFit/>
            </a:bodyPr>
            <a:lstStyle/>
            <a:p>
              <a:r>
                <a:rPr lang="en-US" sz="1000" dirty="0"/>
                <a:t>1</a:t>
              </a:r>
            </a:p>
          </p:txBody>
        </p:sp>
        <p:sp>
          <p:nvSpPr>
            <p:cNvPr id="114" name="TextBox 113"/>
            <p:cNvSpPr txBox="1"/>
            <p:nvPr/>
          </p:nvSpPr>
          <p:spPr>
            <a:xfrm>
              <a:off x="3122180" y="3894700"/>
              <a:ext cx="255987" cy="246221"/>
            </a:xfrm>
            <a:prstGeom prst="rect">
              <a:avLst/>
            </a:prstGeom>
            <a:noFill/>
          </p:spPr>
          <p:txBody>
            <a:bodyPr wrap="none" rtlCol="0">
              <a:spAutoFit/>
            </a:bodyPr>
            <a:lstStyle/>
            <a:p>
              <a:r>
                <a:rPr lang="en-US" sz="1000" dirty="0" smtClean="0"/>
                <a:t>0</a:t>
              </a:r>
              <a:endParaRPr lang="en-US" sz="1000" dirty="0"/>
            </a:p>
          </p:txBody>
        </p:sp>
        <p:sp>
          <p:nvSpPr>
            <p:cNvPr id="115" name="TextBox 114"/>
            <p:cNvSpPr txBox="1"/>
            <p:nvPr/>
          </p:nvSpPr>
          <p:spPr>
            <a:xfrm>
              <a:off x="3122174" y="4292643"/>
              <a:ext cx="255987" cy="246221"/>
            </a:xfrm>
            <a:prstGeom prst="rect">
              <a:avLst/>
            </a:prstGeom>
            <a:noFill/>
          </p:spPr>
          <p:txBody>
            <a:bodyPr wrap="none" rtlCol="0">
              <a:spAutoFit/>
            </a:bodyPr>
            <a:lstStyle/>
            <a:p>
              <a:r>
                <a:rPr lang="en-US" sz="1000" dirty="0" smtClean="0"/>
                <a:t>0</a:t>
              </a:r>
              <a:endParaRPr lang="en-US" sz="1000" dirty="0"/>
            </a:p>
          </p:txBody>
        </p:sp>
      </p:grpSp>
      <p:grpSp>
        <p:nvGrpSpPr>
          <p:cNvPr id="135" name="Group 134"/>
          <p:cNvGrpSpPr/>
          <p:nvPr/>
        </p:nvGrpSpPr>
        <p:grpSpPr>
          <a:xfrm>
            <a:off x="1194871" y="4738464"/>
            <a:ext cx="5887772" cy="964885"/>
            <a:chOff x="1194871" y="4738464"/>
            <a:chExt cx="5887772" cy="964885"/>
          </a:xfrm>
        </p:grpSpPr>
        <p:sp>
          <p:nvSpPr>
            <p:cNvPr id="116" name="TextBox 115"/>
            <p:cNvSpPr txBox="1"/>
            <p:nvPr/>
          </p:nvSpPr>
          <p:spPr>
            <a:xfrm>
              <a:off x="3073394" y="5334017"/>
              <a:ext cx="313044" cy="369332"/>
            </a:xfrm>
            <a:prstGeom prst="rect">
              <a:avLst/>
            </a:prstGeom>
            <a:noFill/>
          </p:spPr>
          <p:txBody>
            <a:bodyPr wrap="none" rtlCol="0">
              <a:spAutoFit/>
            </a:bodyPr>
            <a:lstStyle/>
            <a:p>
              <a:r>
                <a:rPr lang="en-US" dirty="0" smtClean="0"/>
                <a:t>1</a:t>
              </a:r>
              <a:endParaRPr lang="en-US" dirty="0"/>
            </a:p>
          </p:txBody>
        </p:sp>
        <p:sp>
          <p:nvSpPr>
            <p:cNvPr id="117" name="TextBox 116"/>
            <p:cNvSpPr txBox="1"/>
            <p:nvPr/>
          </p:nvSpPr>
          <p:spPr>
            <a:xfrm>
              <a:off x="3318931" y="5334017"/>
              <a:ext cx="313044" cy="369332"/>
            </a:xfrm>
            <a:prstGeom prst="rect">
              <a:avLst/>
            </a:prstGeom>
            <a:noFill/>
          </p:spPr>
          <p:txBody>
            <a:bodyPr wrap="none" rtlCol="0">
              <a:spAutoFit/>
            </a:bodyPr>
            <a:lstStyle/>
            <a:p>
              <a:r>
                <a:rPr lang="en-US" dirty="0"/>
                <a:t>2</a:t>
              </a:r>
            </a:p>
          </p:txBody>
        </p:sp>
        <p:sp>
          <p:nvSpPr>
            <p:cNvPr id="118" name="TextBox 117"/>
            <p:cNvSpPr txBox="1"/>
            <p:nvPr/>
          </p:nvSpPr>
          <p:spPr>
            <a:xfrm>
              <a:off x="4878996" y="5334017"/>
              <a:ext cx="313044" cy="369332"/>
            </a:xfrm>
            <a:prstGeom prst="rect">
              <a:avLst/>
            </a:prstGeom>
            <a:noFill/>
          </p:spPr>
          <p:txBody>
            <a:bodyPr wrap="none" rtlCol="0">
              <a:spAutoFit/>
            </a:bodyPr>
            <a:lstStyle/>
            <a:p>
              <a:r>
                <a:rPr lang="en-US" dirty="0"/>
                <a:t>3</a:t>
              </a:r>
            </a:p>
          </p:txBody>
        </p:sp>
        <p:sp>
          <p:nvSpPr>
            <p:cNvPr id="119" name="TextBox 118"/>
            <p:cNvSpPr txBox="1"/>
            <p:nvPr/>
          </p:nvSpPr>
          <p:spPr>
            <a:xfrm>
              <a:off x="5295980" y="5334017"/>
              <a:ext cx="313044" cy="369332"/>
            </a:xfrm>
            <a:prstGeom prst="rect">
              <a:avLst/>
            </a:prstGeom>
            <a:noFill/>
          </p:spPr>
          <p:txBody>
            <a:bodyPr wrap="none" rtlCol="0">
              <a:spAutoFit/>
            </a:bodyPr>
            <a:lstStyle/>
            <a:p>
              <a:r>
                <a:rPr lang="en-US" dirty="0"/>
                <a:t>4</a:t>
              </a:r>
            </a:p>
          </p:txBody>
        </p:sp>
        <p:sp>
          <p:nvSpPr>
            <p:cNvPr id="120" name="TextBox 119"/>
            <p:cNvSpPr txBox="1"/>
            <p:nvPr/>
          </p:nvSpPr>
          <p:spPr>
            <a:xfrm>
              <a:off x="1194871" y="5317082"/>
              <a:ext cx="1993567" cy="369332"/>
            </a:xfrm>
            <a:prstGeom prst="rect">
              <a:avLst/>
            </a:prstGeom>
            <a:noFill/>
          </p:spPr>
          <p:txBody>
            <a:bodyPr wrap="none" rtlCol="0">
              <a:spAutoFit/>
            </a:bodyPr>
            <a:lstStyle/>
            <a:p>
              <a:r>
                <a:rPr lang="en-US" dirty="0" smtClean="0"/>
                <a:t>Chromatin states:</a:t>
              </a:r>
              <a:endParaRPr lang="en-US" dirty="0"/>
            </a:p>
          </p:txBody>
        </p:sp>
        <p:cxnSp>
          <p:nvCxnSpPr>
            <p:cNvPr id="122" name="Straight Arrow Connector 121"/>
            <p:cNvCxnSpPr>
              <a:stCxn id="116" idx="0"/>
            </p:cNvCxnSpPr>
            <p:nvPr/>
          </p:nvCxnSpPr>
          <p:spPr>
            <a:xfrm flipH="1" flipV="1">
              <a:off x="3225909" y="4784783"/>
              <a:ext cx="4007" cy="549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117" idx="0"/>
            </p:cNvCxnSpPr>
            <p:nvPr/>
          </p:nvCxnSpPr>
          <p:spPr>
            <a:xfrm flipH="1" flipV="1">
              <a:off x="3318931" y="4784783"/>
              <a:ext cx="156522" cy="549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18" idx="0"/>
              <a:endCxn id="47" idx="2"/>
            </p:cNvCxnSpPr>
            <p:nvPr/>
          </p:nvCxnSpPr>
          <p:spPr>
            <a:xfrm flipH="1" flipV="1">
              <a:off x="5027171" y="4741444"/>
              <a:ext cx="8347" cy="592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18" idx="0"/>
            </p:cNvCxnSpPr>
            <p:nvPr/>
          </p:nvCxnSpPr>
          <p:spPr>
            <a:xfrm flipV="1">
              <a:off x="5035518" y="4784783"/>
              <a:ext cx="120679" cy="549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5452502" y="4741468"/>
              <a:ext cx="55156" cy="5925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17" idx="0"/>
              <a:endCxn id="74" idx="2"/>
            </p:cNvCxnSpPr>
            <p:nvPr/>
          </p:nvCxnSpPr>
          <p:spPr>
            <a:xfrm flipV="1">
              <a:off x="3475453" y="4738464"/>
              <a:ext cx="3607190" cy="5955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0235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dissolv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dissolv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dissolve">
                                      <p:cBhvr>
                                        <p:cTn id="22" dur="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dissolv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dissolve">
                                      <p:cBhvr>
                                        <p:cTn id="32" dur="500"/>
                                        <p:tgtEl>
                                          <p:spTgt spid="10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5"/>
                                        </p:tgtEl>
                                        <p:attrNameLst>
                                          <p:attrName>style.visibility</p:attrName>
                                        </p:attrNameLst>
                                      </p:cBhvr>
                                      <p:to>
                                        <p:strVal val="visible"/>
                                      </p:to>
                                    </p:set>
                                    <p:animEffect transition="in" filter="dissolve">
                                      <p:cBhvr>
                                        <p:cTn id="3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0228" y="1120425"/>
            <a:ext cx="5883059" cy="4557142"/>
          </a:xfrm>
          <a:prstGeom prst="rect">
            <a:avLst/>
          </a:prstGeom>
        </p:spPr>
      </p:pic>
      <p:pic>
        <p:nvPicPr>
          <p:cNvPr id="7" name="Picture 6" descr="screenshot_01.tif"/>
          <p:cNvPicPr>
            <a:picLocks noChangeAspect="1"/>
          </p:cNvPicPr>
          <p:nvPr/>
        </p:nvPicPr>
        <p:blipFill rotWithShape="1">
          <a:blip r:embed="rId4">
            <a:extLst>
              <a:ext uri="{28A0092B-C50C-407E-A947-70E740481C1C}">
                <a14:useLocalDpi xmlns:a14="http://schemas.microsoft.com/office/drawing/2010/main" val="0"/>
              </a:ext>
            </a:extLst>
          </a:blip>
          <a:srcRect b="37238"/>
          <a:stretch/>
        </p:blipFill>
        <p:spPr>
          <a:xfrm>
            <a:off x="35035" y="3876553"/>
            <a:ext cx="3032815" cy="1001344"/>
          </a:xfrm>
          <a:prstGeom prst="rect">
            <a:avLst/>
          </a:prstGeom>
        </p:spPr>
      </p:pic>
      <p:sp>
        <p:nvSpPr>
          <p:cNvPr id="3" name="Title 2"/>
          <p:cNvSpPr>
            <a:spLocks noGrp="1"/>
          </p:cNvSpPr>
          <p:nvPr>
            <p:ph type="title"/>
          </p:nvPr>
        </p:nvSpPr>
        <p:spPr>
          <a:xfrm>
            <a:off x="0" y="28437"/>
            <a:ext cx="9144000" cy="1143000"/>
          </a:xfrm>
        </p:spPr>
        <p:txBody>
          <a:bodyPr>
            <a:normAutofit fontScale="90000"/>
          </a:bodyPr>
          <a:lstStyle/>
          <a:p>
            <a:r>
              <a:rPr lang="en-US" sz="3600" dirty="0" err="1" smtClean="0"/>
              <a:t>ChromHMM</a:t>
            </a:r>
            <a:r>
              <a:rPr lang="en-US" sz="3600" dirty="0" smtClean="0"/>
              <a:t> on islets and 9 ENCODE cell types</a:t>
            </a:r>
            <a:endParaRPr lang="en-US" sz="3600" dirty="0"/>
          </a:p>
        </p:txBody>
      </p:sp>
      <p:pic>
        <p:nvPicPr>
          <p:cNvPr id="6" name="Picture 5" descr="screenshot_0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6" y="5018672"/>
            <a:ext cx="3032815" cy="958579"/>
          </a:xfrm>
          <a:prstGeom prst="rect">
            <a:avLst/>
          </a:prstGeom>
        </p:spPr>
      </p:pic>
      <p:pic>
        <p:nvPicPr>
          <p:cNvPr id="8" name="Picture 7" descr="ENCODE_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94" y="5992873"/>
            <a:ext cx="1455276" cy="880442"/>
          </a:xfrm>
          <a:prstGeom prst="rect">
            <a:avLst/>
          </a:prstGeom>
        </p:spPr>
      </p:pic>
      <p:pic>
        <p:nvPicPr>
          <p:cNvPr id="9" name="Picture 8" descr="screenshot_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3" y="2946629"/>
            <a:ext cx="3043188" cy="801512"/>
          </a:xfrm>
          <a:prstGeom prst="rect">
            <a:avLst/>
          </a:prstGeom>
          <a:ln>
            <a:noFill/>
          </a:ln>
        </p:spPr>
      </p:pic>
    </p:spTree>
    <p:extLst>
      <p:ext uri="{BB962C8B-B14F-4D97-AF65-F5344CB8AC3E}">
        <p14:creationId xmlns:p14="http://schemas.microsoft.com/office/powerpoint/2010/main" val="392447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a.eps"/>
          <p:cNvPicPr>
            <a:picLocks noChangeAspect="1"/>
          </p:cNvPicPr>
          <p:nvPr/>
        </p:nvPicPr>
        <p:blipFill rotWithShape="1">
          <a:blip r:embed="rId2">
            <a:extLst>
              <a:ext uri="{28A0092B-C50C-407E-A947-70E740481C1C}">
                <a14:useLocalDpi xmlns:a14="http://schemas.microsoft.com/office/drawing/2010/main" val="0"/>
              </a:ext>
            </a:extLst>
          </a:blip>
          <a:srcRect t="7408" r="49680" b="67840"/>
          <a:stretch/>
        </p:blipFill>
        <p:spPr>
          <a:xfrm>
            <a:off x="457200" y="772803"/>
            <a:ext cx="4731268" cy="3011798"/>
          </a:xfrm>
          <a:prstGeom prst="rect">
            <a:avLst/>
          </a:prstGeom>
        </p:spPr>
      </p:pic>
      <p:sp>
        <p:nvSpPr>
          <p:cNvPr id="6" name="Title 5"/>
          <p:cNvSpPr>
            <a:spLocks noGrp="1"/>
          </p:cNvSpPr>
          <p:nvPr>
            <p:ph type="title"/>
          </p:nvPr>
        </p:nvSpPr>
        <p:spPr>
          <a:xfrm>
            <a:off x="0" y="0"/>
            <a:ext cx="9144000" cy="932188"/>
          </a:xfrm>
        </p:spPr>
        <p:txBody>
          <a:bodyPr>
            <a:normAutofit fontScale="90000"/>
          </a:bodyPr>
          <a:lstStyle/>
          <a:p>
            <a:r>
              <a:rPr lang="en-US" sz="3600" dirty="0" smtClean="0"/>
              <a:t>Islets have common and unique chromatin states</a:t>
            </a:r>
            <a:endParaRPr lang="en-US" sz="3600" dirty="0"/>
          </a:p>
        </p:txBody>
      </p:sp>
      <p:sp>
        <p:nvSpPr>
          <p:cNvPr id="2" name="TextBox 1"/>
          <p:cNvSpPr txBox="1"/>
          <p:nvPr/>
        </p:nvSpPr>
        <p:spPr>
          <a:xfrm>
            <a:off x="4913166" y="2116686"/>
            <a:ext cx="483977" cy="246221"/>
          </a:xfrm>
          <a:prstGeom prst="rect">
            <a:avLst/>
          </a:prstGeom>
          <a:noFill/>
        </p:spPr>
        <p:txBody>
          <a:bodyPr wrap="none" rtlCol="0">
            <a:spAutoFit/>
          </a:bodyPr>
          <a:lstStyle/>
          <a:p>
            <a:r>
              <a:rPr lang="en-US" sz="1000" dirty="0" smtClean="0">
                <a:latin typeface="Arial"/>
                <a:cs typeface="Arial"/>
              </a:rPr>
              <a:t>Islets</a:t>
            </a:r>
            <a:endParaRPr lang="en-US" sz="1000" dirty="0">
              <a:latin typeface="Arial"/>
              <a:cs typeface="Arial"/>
            </a:endParaRPr>
          </a:p>
        </p:txBody>
      </p:sp>
      <p:sp>
        <p:nvSpPr>
          <p:cNvPr id="5" name="TextBox 4"/>
          <p:cNvSpPr txBox="1"/>
          <p:nvPr/>
        </p:nvSpPr>
        <p:spPr>
          <a:xfrm>
            <a:off x="4913166" y="2233446"/>
            <a:ext cx="961496" cy="246221"/>
          </a:xfrm>
          <a:prstGeom prst="rect">
            <a:avLst/>
          </a:prstGeom>
          <a:noFill/>
        </p:spPr>
        <p:txBody>
          <a:bodyPr wrap="none" rtlCol="0">
            <a:spAutoFit/>
          </a:bodyPr>
          <a:lstStyle/>
          <a:p>
            <a:r>
              <a:rPr lang="en-US" sz="1000" dirty="0" smtClean="0">
                <a:latin typeface="Arial"/>
                <a:cs typeface="Arial"/>
              </a:rPr>
              <a:t>B-lymphocyte</a:t>
            </a:r>
            <a:endParaRPr lang="en-US" sz="1000" dirty="0">
              <a:latin typeface="Arial"/>
              <a:cs typeface="Arial"/>
            </a:endParaRPr>
          </a:p>
        </p:txBody>
      </p:sp>
      <p:sp>
        <p:nvSpPr>
          <p:cNvPr id="7" name="TextBox 6"/>
          <p:cNvSpPr txBox="1"/>
          <p:nvPr/>
        </p:nvSpPr>
        <p:spPr>
          <a:xfrm>
            <a:off x="4913166" y="2347031"/>
            <a:ext cx="1396123" cy="246221"/>
          </a:xfrm>
          <a:prstGeom prst="rect">
            <a:avLst/>
          </a:prstGeom>
          <a:noFill/>
        </p:spPr>
        <p:txBody>
          <a:bodyPr wrap="none" rtlCol="0">
            <a:spAutoFit/>
          </a:bodyPr>
          <a:lstStyle/>
          <a:p>
            <a:r>
              <a:rPr lang="en-US" sz="1000" dirty="0" smtClean="0">
                <a:latin typeface="Arial"/>
                <a:cs typeface="Arial"/>
              </a:rPr>
              <a:t>Embryonic stem cells</a:t>
            </a:r>
            <a:endParaRPr lang="en-US" sz="1000" dirty="0">
              <a:latin typeface="Arial"/>
              <a:cs typeface="Arial"/>
            </a:endParaRPr>
          </a:p>
        </p:txBody>
      </p:sp>
      <p:sp>
        <p:nvSpPr>
          <p:cNvPr id="8" name="TextBox 7"/>
          <p:cNvSpPr txBox="1"/>
          <p:nvPr/>
        </p:nvSpPr>
        <p:spPr>
          <a:xfrm>
            <a:off x="4913166" y="2461331"/>
            <a:ext cx="1631627" cy="246221"/>
          </a:xfrm>
          <a:prstGeom prst="rect">
            <a:avLst/>
          </a:prstGeom>
          <a:noFill/>
        </p:spPr>
        <p:txBody>
          <a:bodyPr wrap="none" rtlCol="0">
            <a:spAutoFit/>
          </a:bodyPr>
          <a:lstStyle/>
          <a:p>
            <a:r>
              <a:rPr lang="en-US" sz="1000" dirty="0" smtClean="0">
                <a:latin typeface="Arial"/>
                <a:cs typeface="Arial"/>
              </a:rPr>
              <a:t>Hepatocellular carcinoma</a:t>
            </a:r>
            <a:endParaRPr lang="en-US" sz="1000" dirty="0">
              <a:latin typeface="Arial"/>
              <a:cs typeface="Arial"/>
            </a:endParaRPr>
          </a:p>
        </p:txBody>
      </p:sp>
      <p:sp>
        <p:nvSpPr>
          <p:cNvPr id="9" name="TextBox 8"/>
          <p:cNvSpPr txBox="1"/>
          <p:nvPr/>
        </p:nvSpPr>
        <p:spPr>
          <a:xfrm>
            <a:off x="4913166" y="2575631"/>
            <a:ext cx="1296436" cy="246221"/>
          </a:xfrm>
          <a:prstGeom prst="rect">
            <a:avLst/>
          </a:prstGeom>
          <a:noFill/>
        </p:spPr>
        <p:txBody>
          <a:bodyPr wrap="none" rtlCol="0">
            <a:spAutoFit/>
          </a:bodyPr>
          <a:lstStyle/>
          <a:p>
            <a:r>
              <a:rPr lang="en-US" sz="1000" dirty="0" smtClean="0">
                <a:latin typeface="Arial"/>
                <a:cs typeface="Arial"/>
              </a:rPr>
              <a:t>Mammary epithelial</a:t>
            </a:r>
            <a:endParaRPr lang="en-US" sz="1000" dirty="0">
              <a:latin typeface="Arial"/>
              <a:cs typeface="Arial"/>
            </a:endParaRPr>
          </a:p>
        </p:txBody>
      </p:sp>
      <p:sp>
        <p:nvSpPr>
          <p:cNvPr id="10" name="TextBox 9"/>
          <p:cNvSpPr txBox="1"/>
          <p:nvPr/>
        </p:nvSpPr>
        <p:spPr>
          <a:xfrm>
            <a:off x="4913166" y="2685010"/>
            <a:ext cx="1695621" cy="246221"/>
          </a:xfrm>
          <a:prstGeom prst="rect">
            <a:avLst/>
          </a:prstGeom>
          <a:noFill/>
        </p:spPr>
        <p:txBody>
          <a:bodyPr wrap="none" rtlCol="0">
            <a:spAutoFit/>
          </a:bodyPr>
          <a:lstStyle/>
          <a:p>
            <a:r>
              <a:rPr lang="en-US" sz="1000" dirty="0" smtClean="0">
                <a:latin typeface="Arial"/>
                <a:cs typeface="Arial"/>
              </a:rPr>
              <a:t>Skeletal muscle myoblasts</a:t>
            </a:r>
            <a:endParaRPr lang="en-US" sz="1000" dirty="0">
              <a:latin typeface="Arial"/>
              <a:cs typeface="Arial"/>
            </a:endParaRPr>
          </a:p>
        </p:txBody>
      </p:sp>
      <p:sp>
        <p:nvSpPr>
          <p:cNvPr id="11" name="TextBox 10"/>
          <p:cNvSpPr txBox="1"/>
          <p:nvPr/>
        </p:nvSpPr>
        <p:spPr>
          <a:xfrm>
            <a:off x="4914681" y="2805660"/>
            <a:ext cx="1633781" cy="246221"/>
          </a:xfrm>
          <a:prstGeom prst="rect">
            <a:avLst/>
          </a:prstGeom>
          <a:noFill/>
        </p:spPr>
        <p:txBody>
          <a:bodyPr wrap="none" rtlCol="0">
            <a:spAutoFit/>
          </a:bodyPr>
          <a:lstStyle/>
          <a:p>
            <a:r>
              <a:rPr lang="en-US" sz="1000" dirty="0" smtClean="0">
                <a:latin typeface="Arial"/>
                <a:cs typeface="Arial"/>
              </a:rPr>
              <a:t>Umbilical vein endothelial</a:t>
            </a:r>
            <a:endParaRPr lang="en-US" sz="1000" dirty="0">
              <a:latin typeface="Arial"/>
              <a:cs typeface="Arial"/>
            </a:endParaRPr>
          </a:p>
        </p:txBody>
      </p:sp>
      <p:sp>
        <p:nvSpPr>
          <p:cNvPr id="12" name="TextBox 11"/>
          <p:cNvSpPr txBox="1"/>
          <p:nvPr/>
        </p:nvSpPr>
        <p:spPr>
          <a:xfrm>
            <a:off x="4913166" y="2918531"/>
            <a:ext cx="740708" cy="246221"/>
          </a:xfrm>
          <a:prstGeom prst="rect">
            <a:avLst/>
          </a:prstGeom>
          <a:noFill/>
        </p:spPr>
        <p:txBody>
          <a:bodyPr wrap="none" rtlCol="0">
            <a:spAutoFit/>
          </a:bodyPr>
          <a:lstStyle/>
          <a:p>
            <a:r>
              <a:rPr lang="en-US" sz="1000" dirty="0" smtClean="0">
                <a:latin typeface="Arial"/>
                <a:cs typeface="Arial"/>
              </a:rPr>
              <a:t>Leukemia</a:t>
            </a:r>
            <a:endParaRPr lang="en-US" sz="1000" dirty="0">
              <a:latin typeface="Arial"/>
              <a:cs typeface="Arial"/>
            </a:endParaRPr>
          </a:p>
        </p:txBody>
      </p:sp>
      <p:sp>
        <p:nvSpPr>
          <p:cNvPr id="13" name="TextBox 12"/>
          <p:cNvSpPr txBox="1"/>
          <p:nvPr/>
        </p:nvSpPr>
        <p:spPr>
          <a:xfrm>
            <a:off x="4912215" y="3033537"/>
            <a:ext cx="1553167" cy="246221"/>
          </a:xfrm>
          <a:prstGeom prst="rect">
            <a:avLst/>
          </a:prstGeom>
          <a:noFill/>
        </p:spPr>
        <p:txBody>
          <a:bodyPr wrap="none" rtlCol="0">
            <a:spAutoFit/>
          </a:bodyPr>
          <a:lstStyle/>
          <a:p>
            <a:r>
              <a:rPr lang="en-US" sz="1000" dirty="0" smtClean="0">
                <a:latin typeface="Arial"/>
                <a:cs typeface="Arial"/>
              </a:rPr>
              <a:t>Epidermal keratinocytes</a:t>
            </a:r>
            <a:endParaRPr lang="en-US" sz="1000" dirty="0">
              <a:latin typeface="Arial"/>
              <a:cs typeface="Arial"/>
            </a:endParaRPr>
          </a:p>
        </p:txBody>
      </p:sp>
      <p:sp>
        <p:nvSpPr>
          <p:cNvPr id="14" name="TextBox 13"/>
          <p:cNvSpPr txBox="1"/>
          <p:nvPr/>
        </p:nvSpPr>
        <p:spPr>
          <a:xfrm>
            <a:off x="4909991" y="3143947"/>
            <a:ext cx="1090050" cy="246221"/>
          </a:xfrm>
          <a:prstGeom prst="rect">
            <a:avLst/>
          </a:prstGeom>
          <a:noFill/>
        </p:spPr>
        <p:txBody>
          <a:bodyPr wrap="none" rtlCol="0">
            <a:spAutoFit/>
          </a:bodyPr>
          <a:lstStyle/>
          <a:p>
            <a:r>
              <a:rPr lang="en-US" sz="1000" dirty="0" smtClean="0">
                <a:latin typeface="Arial"/>
                <a:cs typeface="Arial"/>
              </a:rPr>
              <a:t>Lung fibroblasts</a:t>
            </a:r>
            <a:endParaRPr lang="en-US" sz="1000" dirty="0">
              <a:latin typeface="Arial"/>
              <a:cs typeface="Arial"/>
            </a:endParaRPr>
          </a:p>
        </p:txBody>
      </p:sp>
    </p:spTree>
    <p:extLst>
      <p:ext uri="{BB962C8B-B14F-4D97-AF65-F5344CB8AC3E}">
        <p14:creationId xmlns:p14="http://schemas.microsoft.com/office/powerpoint/2010/main" val="364790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a.eps"/>
          <p:cNvPicPr>
            <a:picLocks noChangeAspect="1"/>
          </p:cNvPicPr>
          <p:nvPr/>
        </p:nvPicPr>
        <p:blipFill rotWithShape="1">
          <a:blip r:embed="rId2">
            <a:extLst>
              <a:ext uri="{28A0092B-C50C-407E-A947-70E740481C1C}">
                <a14:useLocalDpi xmlns:a14="http://schemas.microsoft.com/office/drawing/2010/main" val="0"/>
              </a:ext>
            </a:extLst>
          </a:blip>
          <a:srcRect t="7408" r="49680" b="42222"/>
          <a:stretch/>
        </p:blipFill>
        <p:spPr>
          <a:xfrm>
            <a:off x="457200" y="772802"/>
            <a:ext cx="4731268" cy="6129003"/>
          </a:xfrm>
          <a:prstGeom prst="rect">
            <a:avLst/>
          </a:prstGeom>
        </p:spPr>
      </p:pic>
      <p:pic>
        <p:nvPicPr>
          <p:cNvPr id="2" name="Picture 1" descr="screenshot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088" y="3735214"/>
            <a:ext cx="3570912" cy="1696782"/>
          </a:xfrm>
          <a:prstGeom prst="rect">
            <a:avLst/>
          </a:prstGeom>
        </p:spPr>
      </p:pic>
      <p:pic>
        <p:nvPicPr>
          <p:cNvPr id="3" name="Picture 2" descr="screenshot_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088" y="5560376"/>
            <a:ext cx="3570912" cy="736933"/>
          </a:xfrm>
          <a:prstGeom prst="rect">
            <a:avLst/>
          </a:prstGeom>
        </p:spPr>
      </p:pic>
      <p:pic>
        <p:nvPicPr>
          <p:cNvPr id="5" name="Picture 4" descr="ENCODE_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363" y="6010391"/>
            <a:ext cx="1455276" cy="880442"/>
          </a:xfrm>
          <a:prstGeom prst="rect">
            <a:avLst/>
          </a:prstGeom>
        </p:spPr>
      </p:pic>
      <p:sp>
        <p:nvSpPr>
          <p:cNvPr id="8" name="Title 5"/>
          <p:cNvSpPr>
            <a:spLocks noGrp="1"/>
          </p:cNvSpPr>
          <p:nvPr>
            <p:ph type="title"/>
          </p:nvPr>
        </p:nvSpPr>
        <p:spPr>
          <a:xfrm>
            <a:off x="0" y="0"/>
            <a:ext cx="9144000" cy="932188"/>
          </a:xfrm>
        </p:spPr>
        <p:txBody>
          <a:bodyPr>
            <a:normAutofit fontScale="90000"/>
          </a:bodyPr>
          <a:lstStyle/>
          <a:p>
            <a:r>
              <a:rPr lang="en-US" sz="3600" dirty="0" smtClean="0"/>
              <a:t>Islets have common and unique chromatin states</a:t>
            </a:r>
            <a:endParaRPr lang="en-US" sz="3600" dirty="0"/>
          </a:p>
        </p:txBody>
      </p:sp>
      <p:sp>
        <p:nvSpPr>
          <p:cNvPr id="7" name="TextBox 6"/>
          <p:cNvSpPr txBox="1"/>
          <p:nvPr/>
        </p:nvSpPr>
        <p:spPr>
          <a:xfrm>
            <a:off x="4913166" y="2116686"/>
            <a:ext cx="483977" cy="246221"/>
          </a:xfrm>
          <a:prstGeom prst="rect">
            <a:avLst/>
          </a:prstGeom>
          <a:noFill/>
        </p:spPr>
        <p:txBody>
          <a:bodyPr wrap="none" rtlCol="0">
            <a:spAutoFit/>
          </a:bodyPr>
          <a:lstStyle/>
          <a:p>
            <a:r>
              <a:rPr lang="en-US" sz="1000" dirty="0" smtClean="0">
                <a:latin typeface="Arial"/>
                <a:cs typeface="Arial"/>
              </a:rPr>
              <a:t>Islets</a:t>
            </a:r>
            <a:endParaRPr lang="en-US" sz="1000" dirty="0">
              <a:latin typeface="Arial"/>
              <a:cs typeface="Arial"/>
            </a:endParaRPr>
          </a:p>
        </p:txBody>
      </p:sp>
      <p:sp>
        <p:nvSpPr>
          <p:cNvPr id="9" name="TextBox 8"/>
          <p:cNvSpPr txBox="1"/>
          <p:nvPr/>
        </p:nvSpPr>
        <p:spPr>
          <a:xfrm>
            <a:off x="4913166" y="2233446"/>
            <a:ext cx="961496" cy="246221"/>
          </a:xfrm>
          <a:prstGeom prst="rect">
            <a:avLst/>
          </a:prstGeom>
          <a:noFill/>
        </p:spPr>
        <p:txBody>
          <a:bodyPr wrap="none" rtlCol="0">
            <a:spAutoFit/>
          </a:bodyPr>
          <a:lstStyle/>
          <a:p>
            <a:r>
              <a:rPr lang="en-US" sz="1000" dirty="0" smtClean="0">
                <a:latin typeface="Arial"/>
                <a:cs typeface="Arial"/>
              </a:rPr>
              <a:t>B-lymphocyte</a:t>
            </a:r>
            <a:endParaRPr lang="en-US" sz="1000" dirty="0">
              <a:latin typeface="Arial"/>
              <a:cs typeface="Arial"/>
            </a:endParaRPr>
          </a:p>
        </p:txBody>
      </p:sp>
      <p:sp>
        <p:nvSpPr>
          <p:cNvPr id="10" name="TextBox 9"/>
          <p:cNvSpPr txBox="1"/>
          <p:nvPr/>
        </p:nvSpPr>
        <p:spPr>
          <a:xfrm>
            <a:off x="4913166" y="2347031"/>
            <a:ext cx="1396123" cy="246221"/>
          </a:xfrm>
          <a:prstGeom prst="rect">
            <a:avLst/>
          </a:prstGeom>
          <a:noFill/>
        </p:spPr>
        <p:txBody>
          <a:bodyPr wrap="none" rtlCol="0">
            <a:spAutoFit/>
          </a:bodyPr>
          <a:lstStyle/>
          <a:p>
            <a:r>
              <a:rPr lang="en-US" sz="1000" dirty="0" smtClean="0">
                <a:latin typeface="Arial"/>
                <a:cs typeface="Arial"/>
              </a:rPr>
              <a:t>Embryonic stem cells</a:t>
            </a:r>
            <a:endParaRPr lang="en-US" sz="1000" dirty="0">
              <a:latin typeface="Arial"/>
              <a:cs typeface="Arial"/>
            </a:endParaRPr>
          </a:p>
        </p:txBody>
      </p:sp>
      <p:sp>
        <p:nvSpPr>
          <p:cNvPr id="11" name="TextBox 10"/>
          <p:cNvSpPr txBox="1"/>
          <p:nvPr/>
        </p:nvSpPr>
        <p:spPr>
          <a:xfrm>
            <a:off x="4913166" y="2461331"/>
            <a:ext cx="1631627" cy="246221"/>
          </a:xfrm>
          <a:prstGeom prst="rect">
            <a:avLst/>
          </a:prstGeom>
          <a:noFill/>
        </p:spPr>
        <p:txBody>
          <a:bodyPr wrap="none" rtlCol="0">
            <a:spAutoFit/>
          </a:bodyPr>
          <a:lstStyle/>
          <a:p>
            <a:r>
              <a:rPr lang="en-US" sz="1000" dirty="0" smtClean="0">
                <a:latin typeface="Arial"/>
                <a:cs typeface="Arial"/>
              </a:rPr>
              <a:t>Hepatocellular carcinoma</a:t>
            </a:r>
            <a:endParaRPr lang="en-US" sz="1000" dirty="0">
              <a:latin typeface="Arial"/>
              <a:cs typeface="Arial"/>
            </a:endParaRPr>
          </a:p>
        </p:txBody>
      </p:sp>
      <p:sp>
        <p:nvSpPr>
          <p:cNvPr id="12" name="TextBox 11"/>
          <p:cNvSpPr txBox="1"/>
          <p:nvPr/>
        </p:nvSpPr>
        <p:spPr>
          <a:xfrm>
            <a:off x="4913166" y="2575631"/>
            <a:ext cx="1296436" cy="246221"/>
          </a:xfrm>
          <a:prstGeom prst="rect">
            <a:avLst/>
          </a:prstGeom>
          <a:noFill/>
        </p:spPr>
        <p:txBody>
          <a:bodyPr wrap="none" rtlCol="0">
            <a:spAutoFit/>
          </a:bodyPr>
          <a:lstStyle/>
          <a:p>
            <a:r>
              <a:rPr lang="en-US" sz="1000" dirty="0" smtClean="0">
                <a:latin typeface="Arial"/>
                <a:cs typeface="Arial"/>
              </a:rPr>
              <a:t>Mammary epithelial</a:t>
            </a:r>
            <a:endParaRPr lang="en-US" sz="1000" dirty="0">
              <a:latin typeface="Arial"/>
              <a:cs typeface="Arial"/>
            </a:endParaRPr>
          </a:p>
        </p:txBody>
      </p:sp>
      <p:sp>
        <p:nvSpPr>
          <p:cNvPr id="13" name="TextBox 12"/>
          <p:cNvSpPr txBox="1"/>
          <p:nvPr/>
        </p:nvSpPr>
        <p:spPr>
          <a:xfrm>
            <a:off x="4913166" y="2685010"/>
            <a:ext cx="1695621" cy="246221"/>
          </a:xfrm>
          <a:prstGeom prst="rect">
            <a:avLst/>
          </a:prstGeom>
          <a:noFill/>
        </p:spPr>
        <p:txBody>
          <a:bodyPr wrap="none" rtlCol="0">
            <a:spAutoFit/>
          </a:bodyPr>
          <a:lstStyle/>
          <a:p>
            <a:r>
              <a:rPr lang="en-US" sz="1000" dirty="0" smtClean="0">
                <a:latin typeface="Arial"/>
                <a:cs typeface="Arial"/>
              </a:rPr>
              <a:t>Skeletal muscle myoblasts</a:t>
            </a:r>
            <a:endParaRPr lang="en-US" sz="1000" dirty="0">
              <a:latin typeface="Arial"/>
              <a:cs typeface="Arial"/>
            </a:endParaRPr>
          </a:p>
        </p:txBody>
      </p:sp>
      <p:sp>
        <p:nvSpPr>
          <p:cNvPr id="14" name="TextBox 13"/>
          <p:cNvSpPr txBox="1"/>
          <p:nvPr/>
        </p:nvSpPr>
        <p:spPr>
          <a:xfrm>
            <a:off x="4914681" y="2805660"/>
            <a:ext cx="1633781" cy="246221"/>
          </a:xfrm>
          <a:prstGeom prst="rect">
            <a:avLst/>
          </a:prstGeom>
          <a:noFill/>
        </p:spPr>
        <p:txBody>
          <a:bodyPr wrap="none" rtlCol="0">
            <a:spAutoFit/>
          </a:bodyPr>
          <a:lstStyle/>
          <a:p>
            <a:r>
              <a:rPr lang="en-US" sz="1000" dirty="0" smtClean="0">
                <a:latin typeface="Arial"/>
                <a:cs typeface="Arial"/>
              </a:rPr>
              <a:t>Umbilical vein endothelial</a:t>
            </a:r>
            <a:endParaRPr lang="en-US" sz="1000" dirty="0">
              <a:latin typeface="Arial"/>
              <a:cs typeface="Arial"/>
            </a:endParaRPr>
          </a:p>
        </p:txBody>
      </p:sp>
      <p:sp>
        <p:nvSpPr>
          <p:cNvPr id="15" name="TextBox 14"/>
          <p:cNvSpPr txBox="1"/>
          <p:nvPr/>
        </p:nvSpPr>
        <p:spPr>
          <a:xfrm>
            <a:off x="4913166" y="2918531"/>
            <a:ext cx="740708" cy="246221"/>
          </a:xfrm>
          <a:prstGeom prst="rect">
            <a:avLst/>
          </a:prstGeom>
          <a:noFill/>
        </p:spPr>
        <p:txBody>
          <a:bodyPr wrap="none" rtlCol="0">
            <a:spAutoFit/>
          </a:bodyPr>
          <a:lstStyle/>
          <a:p>
            <a:r>
              <a:rPr lang="en-US" sz="1000" dirty="0" smtClean="0">
                <a:latin typeface="Arial"/>
                <a:cs typeface="Arial"/>
              </a:rPr>
              <a:t>Leukemia</a:t>
            </a:r>
            <a:endParaRPr lang="en-US" sz="1000" dirty="0">
              <a:latin typeface="Arial"/>
              <a:cs typeface="Arial"/>
            </a:endParaRPr>
          </a:p>
        </p:txBody>
      </p:sp>
      <p:sp>
        <p:nvSpPr>
          <p:cNvPr id="16" name="TextBox 15"/>
          <p:cNvSpPr txBox="1"/>
          <p:nvPr/>
        </p:nvSpPr>
        <p:spPr>
          <a:xfrm>
            <a:off x="4912215" y="3033537"/>
            <a:ext cx="1553167" cy="246221"/>
          </a:xfrm>
          <a:prstGeom prst="rect">
            <a:avLst/>
          </a:prstGeom>
          <a:noFill/>
        </p:spPr>
        <p:txBody>
          <a:bodyPr wrap="none" rtlCol="0">
            <a:spAutoFit/>
          </a:bodyPr>
          <a:lstStyle/>
          <a:p>
            <a:r>
              <a:rPr lang="en-US" sz="1000" dirty="0" smtClean="0">
                <a:latin typeface="Arial"/>
                <a:cs typeface="Arial"/>
              </a:rPr>
              <a:t>Epidermal keratinocytes</a:t>
            </a:r>
            <a:endParaRPr lang="en-US" sz="1000" dirty="0">
              <a:latin typeface="Arial"/>
              <a:cs typeface="Arial"/>
            </a:endParaRPr>
          </a:p>
        </p:txBody>
      </p:sp>
      <p:sp>
        <p:nvSpPr>
          <p:cNvPr id="17" name="TextBox 16"/>
          <p:cNvSpPr txBox="1"/>
          <p:nvPr/>
        </p:nvSpPr>
        <p:spPr>
          <a:xfrm>
            <a:off x="4909991" y="3143947"/>
            <a:ext cx="1090050" cy="246221"/>
          </a:xfrm>
          <a:prstGeom prst="rect">
            <a:avLst/>
          </a:prstGeom>
          <a:noFill/>
        </p:spPr>
        <p:txBody>
          <a:bodyPr wrap="none" rtlCol="0">
            <a:spAutoFit/>
          </a:bodyPr>
          <a:lstStyle/>
          <a:p>
            <a:r>
              <a:rPr lang="en-US" sz="1000" dirty="0" smtClean="0">
                <a:latin typeface="Arial"/>
                <a:cs typeface="Arial"/>
              </a:rPr>
              <a:t>Lung fibroblasts</a:t>
            </a:r>
            <a:endParaRPr lang="en-US" sz="1000" dirty="0">
              <a:latin typeface="Arial"/>
              <a:cs typeface="Arial"/>
            </a:endParaRPr>
          </a:p>
        </p:txBody>
      </p:sp>
      <p:sp>
        <p:nvSpPr>
          <p:cNvPr id="6" name="TextBox 5"/>
          <p:cNvSpPr txBox="1"/>
          <p:nvPr/>
        </p:nvSpPr>
        <p:spPr>
          <a:xfrm>
            <a:off x="5393767" y="6439650"/>
            <a:ext cx="2243560" cy="369332"/>
          </a:xfrm>
          <a:prstGeom prst="rect">
            <a:avLst/>
          </a:prstGeom>
          <a:noFill/>
        </p:spPr>
        <p:txBody>
          <a:bodyPr wrap="none" rtlCol="0">
            <a:spAutoFit/>
          </a:bodyPr>
          <a:lstStyle/>
          <a:p>
            <a:r>
              <a:rPr lang="en-US" b="1" dirty="0" smtClean="0"/>
              <a:t>[&gt;2.4 Billion reads]</a:t>
            </a:r>
            <a:endParaRPr lang="en-US" b="1" dirty="0"/>
          </a:p>
        </p:txBody>
      </p:sp>
    </p:spTree>
    <p:extLst>
      <p:ext uri="{BB962C8B-B14F-4D97-AF65-F5344CB8AC3E}">
        <p14:creationId xmlns:p14="http://schemas.microsoft.com/office/powerpoint/2010/main" val="23524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pigenomics_factsh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888" y="647148"/>
            <a:ext cx="5486400" cy="5486400"/>
          </a:xfrm>
          <a:prstGeom prst="rect">
            <a:avLst/>
          </a:prstGeom>
        </p:spPr>
      </p:pic>
    </p:spTree>
    <p:extLst>
      <p:ext uri="{BB962C8B-B14F-4D97-AF65-F5344CB8AC3E}">
        <p14:creationId xmlns:p14="http://schemas.microsoft.com/office/powerpoint/2010/main" val="21833164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Pioneer Factors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676400"/>
            <a:ext cx="6932481"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9304" y="6043136"/>
            <a:ext cx="4494696" cy="369332"/>
          </a:xfrm>
          <a:prstGeom prst="rect">
            <a:avLst/>
          </a:prstGeom>
          <a:noFill/>
        </p:spPr>
        <p:txBody>
          <a:bodyPr wrap="square" rtlCol="0">
            <a:spAutoFit/>
          </a:bodyPr>
          <a:lstStyle/>
          <a:p>
            <a:r>
              <a:rPr lang="en-US" dirty="0" smtClean="0"/>
              <a:t>(Carrol and </a:t>
            </a:r>
            <a:r>
              <a:rPr lang="en-US" dirty="0" err="1" smtClean="0"/>
              <a:t>Zaret</a:t>
            </a:r>
            <a:r>
              <a:rPr lang="en-US" dirty="0" smtClean="0"/>
              <a:t> , 2011 </a:t>
            </a:r>
            <a:r>
              <a:rPr lang="en-US" i="1" dirty="0" smtClean="0"/>
              <a:t>Genes and Dev.</a:t>
            </a:r>
            <a:r>
              <a:rPr lang="en-US" dirty="0" smtClean="0"/>
              <a:t>)</a:t>
            </a:r>
            <a:endParaRPr lang="en-US" dirty="0"/>
          </a:p>
        </p:txBody>
      </p:sp>
      <p:sp>
        <p:nvSpPr>
          <p:cNvPr id="6" name="Rectangle 5"/>
          <p:cNvSpPr/>
          <p:nvPr/>
        </p:nvSpPr>
        <p:spPr>
          <a:xfrm flipV="1">
            <a:off x="533400" y="2590799"/>
            <a:ext cx="1447800" cy="969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flipV="1">
            <a:off x="685800" y="2514600"/>
            <a:ext cx="1447800" cy="969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45475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Pioneer Factors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5918200" cy="45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40696" y="6412468"/>
            <a:ext cx="4903304" cy="369332"/>
          </a:xfrm>
          <a:prstGeom prst="rect">
            <a:avLst/>
          </a:prstGeom>
          <a:noFill/>
        </p:spPr>
        <p:txBody>
          <a:bodyPr wrap="square" rtlCol="0">
            <a:spAutoFit/>
          </a:bodyPr>
          <a:lstStyle/>
          <a:p>
            <a:r>
              <a:rPr lang="en-US" dirty="0" smtClean="0"/>
              <a:t>(Carrol and </a:t>
            </a:r>
            <a:r>
              <a:rPr lang="en-US" dirty="0" err="1" smtClean="0"/>
              <a:t>Zaret</a:t>
            </a:r>
            <a:r>
              <a:rPr lang="en-US" dirty="0" smtClean="0"/>
              <a:t> , 2011 </a:t>
            </a:r>
            <a:r>
              <a:rPr lang="en-US" i="1" dirty="0" smtClean="0"/>
              <a:t>Genes and Dev.</a:t>
            </a:r>
            <a:r>
              <a:rPr lang="en-US" dirty="0" smtClean="0"/>
              <a:t>)</a:t>
            </a:r>
            <a:endParaRPr lang="en-US" dirty="0"/>
          </a:p>
        </p:txBody>
      </p:sp>
    </p:spTree>
    <p:extLst>
      <p:ext uri="{BB962C8B-B14F-4D97-AF65-F5344CB8AC3E}">
        <p14:creationId xmlns:p14="http://schemas.microsoft.com/office/powerpoint/2010/main" val="175722289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Chromatin </a:t>
            </a:r>
            <a:r>
              <a:rPr lang="en-US" dirty="0" smtClean="0"/>
              <a:t>Accessibility is Dynamic</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76400" y="1676400"/>
            <a:ext cx="5334000" cy="461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7490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077200" cy="5334000"/>
          </a:xfrm>
        </p:spPr>
        <p:txBody>
          <a:bodyPr>
            <a:normAutofit/>
          </a:bodyPr>
          <a:lstStyle/>
          <a:p>
            <a:r>
              <a:rPr lang="en-US" dirty="0" smtClean="0"/>
              <a:t>Structural rearrangement also leads to vulnerability of the chromatin to various enzymes such as DNase</a:t>
            </a:r>
          </a:p>
          <a:p>
            <a:pPr marL="0" indent="0">
              <a:buNone/>
            </a:pPr>
            <a:endParaRPr lang="en-US" dirty="0" smtClean="0"/>
          </a:p>
          <a:p>
            <a:pPr marL="0" indent="0">
              <a:buNone/>
            </a:pPr>
            <a:endParaRPr lang="en-US" dirty="0"/>
          </a:p>
          <a:p>
            <a:pPr marL="0" indent="0">
              <a:buNone/>
            </a:pPr>
            <a:endParaRPr lang="en-US" dirty="0" smtClean="0"/>
          </a:p>
          <a:p>
            <a:endParaRPr lang="en-US" dirty="0" smtClean="0"/>
          </a:p>
          <a:p>
            <a:endParaRPr lang="en-US" dirty="0"/>
          </a:p>
        </p:txBody>
      </p:sp>
      <p:sp>
        <p:nvSpPr>
          <p:cNvPr id="4" name="Title 1"/>
          <p:cNvSpPr>
            <a:spLocks noGrp="1"/>
          </p:cNvSpPr>
          <p:nvPr>
            <p:ph type="title"/>
          </p:nvPr>
        </p:nvSpPr>
        <p:spPr/>
        <p:txBody>
          <a:bodyPr/>
          <a:lstStyle/>
          <a:p>
            <a:r>
              <a:rPr lang="en-US" dirty="0" smtClean="0"/>
              <a:t>Chromatin Accessibility Assays</a:t>
            </a:r>
            <a:endParaRPr lang="en-US" dirty="0"/>
          </a:p>
        </p:txBody>
      </p:sp>
      <p:pic>
        <p:nvPicPr>
          <p:cNvPr id="20482" name="Picture 2" descr="image file: c5mb00155b-f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19" y="2951640"/>
            <a:ext cx="7671162" cy="29504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200" y="6412468"/>
            <a:ext cx="2373342" cy="369332"/>
          </a:xfrm>
          <a:prstGeom prst="rect">
            <a:avLst/>
          </a:prstGeom>
          <a:noFill/>
        </p:spPr>
        <p:txBody>
          <a:bodyPr wrap="none" rtlCol="0">
            <a:spAutoFit/>
          </a:bodyPr>
          <a:lstStyle/>
          <a:p>
            <a:r>
              <a:rPr lang="en-US" dirty="0" smtClean="0"/>
              <a:t>(Chen et al. 2015 </a:t>
            </a:r>
            <a:r>
              <a:rPr lang="en-US" i="1" dirty="0" err="1" smtClean="0"/>
              <a:t>RSoC</a:t>
            </a:r>
            <a:r>
              <a:rPr lang="en-US" dirty="0" smtClean="0"/>
              <a:t>)</a:t>
            </a:r>
            <a:endParaRPr lang="en-US" dirty="0"/>
          </a:p>
        </p:txBody>
      </p:sp>
    </p:spTree>
    <p:extLst>
      <p:ext uri="{BB962C8B-B14F-4D97-AF65-F5344CB8AC3E}">
        <p14:creationId xmlns:p14="http://schemas.microsoft.com/office/powerpoint/2010/main" val="34299935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90"/>
          <p:cNvSpPr>
            <a:spLocks noChangeArrowheads="1"/>
          </p:cNvSpPr>
          <p:nvPr/>
        </p:nvSpPr>
        <p:spPr bwMode="auto">
          <a:xfrm>
            <a:off x="155575" y="381000"/>
            <a:ext cx="6829425" cy="762000"/>
          </a:xfrm>
          <a:prstGeom prst="rect">
            <a:avLst/>
          </a:prstGeom>
          <a:noFill/>
          <a:ln w="9525">
            <a:noFill/>
            <a:miter lim="800000"/>
            <a:headEnd/>
            <a:tailEnd/>
          </a:ln>
          <a:effectLst>
            <a:outerShdw blurRad="63500" dist="107763" dir="8100000" algn="ctr" rotWithShape="0">
              <a:srgbClr val="000000">
                <a:alpha val="74998"/>
              </a:srgbClr>
            </a:outerShdw>
          </a:effectLst>
        </p:spPr>
        <p:txBody>
          <a:bodyPr lIns="0" tIns="0" rIns="0" bIns="0"/>
          <a:lstStyle/>
          <a:p>
            <a:pPr>
              <a:lnSpc>
                <a:spcPct val="90000"/>
              </a:lnSpc>
              <a:defRPr/>
            </a:pPr>
            <a:r>
              <a:rPr lang="en-US" sz="3200" b="1">
                <a:solidFill>
                  <a:schemeClr val="bg1"/>
                </a:solidFill>
                <a:ea typeface="Arial" charset="0"/>
                <a:cs typeface="Arial" charset="0"/>
              </a:rPr>
              <a:t>The Language of the Genome</a:t>
            </a:r>
          </a:p>
        </p:txBody>
      </p:sp>
      <p:sp>
        <p:nvSpPr>
          <p:cNvPr id="27652" name="Rectangle 90"/>
          <p:cNvSpPr>
            <a:spLocks noChangeArrowheads="1"/>
          </p:cNvSpPr>
          <p:nvPr/>
        </p:nvSpPr>
        <p:spPr bwMode="auto">
          <a:xfrm>
            <a:off x="258763" y="1600200"/>
            <a:ext cx="6829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90000"/>
              </a:lnSpc>
            </a:pPr>
            <a:r>
              <a:rPr lang="en-US" b="1" i="1">
                <a:solidFill>
                  <a:srgbClr val="0000FF"/>
                </a:solidFill>
                <a:cs typeface="Arial" charset="0"/>
              </a:rPr>
              <a:t>Coding Sequences (i.e., Genes)</a:t>
            </a:r>
          </a:p>
        </p:txBody>
      </p:sp>
      <p:sp>
        <p:nvSpPr>
          <p:cNvPr id="27653" name="Line 93"/>
          <p:cNvSpPr>
            <a:spLocks noChangeShapeType="1"/>
          </p:cNvSpPr>
          <p:nvPr/>
        </p:nvSpPr>
        <p:spPr bwMode="auto">
          <a:xfrm>
            <a:off x="1384300" y="3906838"/>
            <a:ext cx="6248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4" name="Rectangle 94"/>
          <p:cNvSpPr>
            <a:spLocks noChangeArrowheads="1"/>
          </p:cNvSpPr>
          <p:nvPr/>
        </p:nvSpPr>
        <p:spPr bwMode="auto">
          <a:xfrm>
            <a:off x="3662363" y="3730625"/>
            <a:ext cx="317500" cy="350838"/>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7655" name="Rectangle 95"/>
          <p:cNvSpPr>
            <a:spLocks noChangeArrowheads="1"/>
          </p:cNvSpPr>
          <p:nvPr/>
        </p:nvSpPr>
        <p:spPr bwMode="auto">
          <a:xfrm>
            <a:off x="4437063" y="3730625"/>
            <a:ext cx="317500" cy="350838"/>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7656" name="Rectangle 96"/>
          <p:cNvSpPr>
            <a:spLocks noChangeArrowheads="1"/>
          </p:cNvSpPr>
          <p:nvPr/>
        </p:nvSpPr>
        <p:spPr bwMode="auto">
          <a:xfrm>
            <a:off x="5105400" y="3730625"/>
            <a:ext cx="317500" cy="350838"/>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27657" name="Rectangle 97"/>
          <p:cNvSpPr>
            <a:spLocks noChangeArrowheads="1"/>
          </p:cNvSpPr>
          <p:nvPr/>
        </p:nvSpPr>
        <p:spPr bwMode="auto">
          <a:xfrm>
            <a:off x="4071938" y="2916238"/>
            <a:ext cx="317500" cy="350837"/>
          </a:xfrm>
          <a:prstGeom prst="rect">
            <a:avLst/>
          </a:prstGeom>
          <a:solidFill>
            <a:srgbClr val="0000FF"/>
          </a:solidFill>
          <a:ln w="9525">
            <a:solidFill>
              <a:schemeClr val="bg1"/>
            </a:solidFill>
            <a:miter lim="800000"/>
            <a:headEnd/>
            <a:tailEnd/>
          </a:ln>
        </p:spPr>
        <p:txBody>
          <a:bodyPr wrap="none" anchor="ctr"/>
          <a:lstStyle/>
          <a:p>
            <a:endParaRPr lang="en-US"/>
          </a:p>
        </p:txBody>
      </p:sp>
      <p:sp>
        <p:nvSpPr>
          <p:cNvPr id="27658" name="Rectangle 98"/>
          <p:cNvSpPr>
            <a:spLocks noChangeArrowheads="1"/>
          </p:cNvSpPr>
          <p:nvPr/>
        </p:nvSpPr>
        <p:spPr bwMode="auto">
          <a:xfrm>
            <a:off x="4376738" y="2916238"/>
            <a:ext cx="317500" cy="350837"/>
          </a:xfrm>
          <a:prstGeom prst="rect">
            <a:avLst/>
          </a:prstGeom>
          <a:solidFill>
            <a:srgbClr val="0000FF"/>
          </a:solidFill>
          <a:ln w="9525">
            <a:solidFill>
              <a:schemeClr val="bg1"/>
            </a:solidFill>
            <a:miter lim="800000"/>
            <a:headEnd/>
            <a:tailEnd/>
          </a:ln>
        </p:spPr>
        <p:txBody>
          <a:bodyPr wrap="none" anchor="ctr"/>
          <a:lstStyle/>
          <a:p>
            <a:endParaRPr lang="en-US"/>
          </a:p>
        </p:txBody>
      </p:sp>
      <p:sp>
        <p:nvSpPr>
          <p:cNvPr id="27659" name="Rectangle 99"/>
          <p:cNvSpPr>
            <a:spLocks noChangeArrowheads="1"/>
          </p:cNvSpPr>
          <p:nvPr/>
        </p:nvSpPr>
        <p:spPr bwMode="auto">
          <a:xfrm>
            <a:off x="4697413" y="2916238"/>
            <a:ext cx="317500" cy="350837"/>
          </a:xfrm>
          <a:prstGeom prst="rect">
            <a:avLst/>
          </a:prstGeom>
          <a:solidFill>
            <a:srgbClr val="0000FF"/>
          </a:solidFill>
          <a:ln w="9525">
            <a:solidFill>
              <a:schemeClr val="bg1"/>
            </a:solidFill>
            <a:miter lim="800000"/>
            <a:headEnd/>
            <a:tailEnd/>
          </a:ln>
        </p:spPr>
        <p:txBody>
          <a:bodyPr wrap="none" anchor="ctr"/>
          <a:lstStyle/>
          <a:p>
            <a:endParaRPr lang="en-US"/>
          </a:p>
        </p:txBody>
      </p:sp>
      <p:sp>
        <p:nvSpPr>
          <p:cNvPr id="27660" name="Line 100"/>
          <p:cNvSpPr>
            <a:spLocks noChangeShapeType="1"/>
          </p:cNvSpPr>
          <p:nvPr/>
        </p:nvSpPr>
        <p:spPr bwMode="auto">
          <a:xfrm flipV="1">
            <a:off x="3213100" y="3114675"/>
            <a:ext cx="0" cy="773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1" name="Line 101"/>
          <p:cNvSpPr>
            <a:spLocks noChangeShapeType="1"/>
          </p:cNvSpPr>
          <p:nvPr/>
        </p:nvSpPr>
        <p:spPr bwMode="auto">
          <a:xfrm>
            <a:off x="3213100" y="3114675"/>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24"/>
          <p:cNvGrpSpPr>
            <a:grpSpLocks/>
          </p:cNvGrpSpPr>
          <p:nvPr/>
        </p:nvGrpSpPr>
        <p:grpSpPr bwMode="auto">
          <a:xfrm>
            <a:off x="304800" y="2552700"/>
            <a:ext cx="7404100" cy="3314700"/>
            <a:chOff x="192" y="1416"/>
            <a:chExt cx="4664" cy="2088"/>
          </a:xfrm>
        </p:grpSpPr>
        <p:sp>
          <p:nvSpPr>
            <p:cNvPr id="27663" name="Rectangle 90"/>
            <p:cNvSpPr>
              <a:spLocks noChangeArrowheads="1"/>
            </p:cNvSpPr>
            <p:nvPr/>
          </p:nvSpPr>
          <p:spPr bwMode="auto">
            <a:xfrm>
              <a:off x="192" y="3024"/>
              <a:ext cx="430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90000"/>
                </a:lnSpc>
              </a:pPr>
              <a:r>
                <a:rPr lang="en-US" b="1" i="1" dirty="0">
                  <a:solidFill>
                    <a:srgbClr val="FF00FF"/>
                  </a:solidFill>
                  <a:cs typeface="Arial" charset="0"/>
                </a:rPr>
                <a:t>Non-Coding </a:t>
              </a:r>
              <a:r>
                <a:rPr lang="en-US" b="1" i="1" dirty="0" smtClean="0">
                  <a:solidFill>
                    <a:srgbClr val="FF00FF"/>
                  </a:solidFill>
                  <a:cs typeface="Arial" charset="0"/>
                </a:rPr>
                <a:t>regulatory elements</a:t>
              </a:r>
              <a:endParaRPr lang="en-US" b="1" i="1" dirty="0">
                <a:solidFill>
                  <a:srgbClr val="FF00FF"/>
                </a:solidFill>
                <a:cs typeface="Arial" charset="0"/>
              </a:endParaRPr>
            </a:p>
          </p:txBody>
        </p:sp>
        <p:sp>
          <p:nvSpPr>
            <p:cNvPr id="27664" name="Oval 102"/>
            <p:cNvSpPr>
              <a:spLocks noChangeArrowheads="1"/>
            </p:cNvSpPr>
            <p:nvPr/>
          </p:nvSpPr>
          <p:spPr bwMode="auto">
            <a:xfrm>
              <a:off x="1592" y="2173"/>
              <a:ext cx="240" cy="192"/>
            </a:xfrm>
            <a:prstGeom prst="ellipse">
              <a:avLst/>
            </a:prstGeom>
            <a:solidFill>
              <a:srgbClr val="FF00FF"/>
            </a:solidFill>
            <a:ln w="9525">
              <a:solidFill>
                <a:schemeClr val="tx1"/>
              </a:solidFill>
              <a:round/>
              <a:headEnd/>
              <a:tailEnd/>
            </a:ln>
          </p:spPr>
          <p:txBody>
            <a:bodyPr wrap="none" anchor="ctr"/>
            <a:lstStyle/>
            <a:p>
              <a:endParaRPr lang="en-US"/>
            </a:p>
          </p:txBody>
        </p:sp>
        <p:sp>
          <p:nvSpPr>
            <p:cNvPr id="27665" name="Oval 103"/>
            <p:cNvSpPr>
              <a:spLocks noChangeArrowheads="1"/>
            </p:cNvSpPr>
            <p:nvPr/>
          </p:nvSpPr>
          <p:spPr bwMode="auto">
            <a:xfrm>
              <a:off x="2522" y="2172"/>
              <a:ext cx="240" cy="192"/>
            </a:xfrm>
            <a:prstGeom prst="ellipse">
              <a:avLst/>
            </a:prstGeom>
            <a:solidFill>
              <a:srgbClr val="FF00FF"/>
            </a:solidFill>
            <a:ln w="9525">
              <a:solidFill>
                <a:schemeClr val="tx1"/>
              </a:solidFill>
              <a:round/>
              <a:headEnd/>
              <a:tailEnd/>
            </a:ln>
          </p:spPr>
          <p:txBody>
            <a:bodyPr wrap="none" anchor="ctr"/>
            <a:lstStyle/>
            <a:p>
              <a:endParaRPr lang="en-US"/>
            </a:p>
          </p:txBody>
        </p:sp>
        <p:sp>
          <p:nvSpPr>
            <p:cNvPr id="27666" name="Oval 104"/>
            <p:cNvSpPr>
              <a:spLocks noChangeArrowheads="1"/>
            </p:cNvSpPr>
            <p:nvPr/>
          </p:nvSpPr>
          <p:spPr bwMode="auto">
            <a:xfrm>
              <a:off x="3752" y="2172"/>
              <a:ext cx="240" cy="192"/>
            </a:xfrm>
            <a:prstGeom prst="ellipse">
              <a:avLst/>
            </a:prstGeom>
            <a:solidFill>
              <a:srgbClr val="FF00FF"/>
            </a:solidFill>
            <a:ln w="9525">
              <a:solidFill>
                <a:schemeClr val="tx1"/>
              </a:solidFill>
              <a:round/>
              <a:headEnd/>
              <a:tailEnd/>
            </a:ln>
          </p:spPr>
          <p:txBody>
            <a:bodyPr wrap="none" anchor="ctr"/>
            <a:lstStyle/>
            <a:p>
              <a:endParaRPr lang="en-US"/>
            </a:p>
          </p:txBody>
        </p:sp>
        <p:sp>
          <p:nvSpPr>
            <p:cNvPr id="27667" name="Oval 105"/>
            <p:cNvSpPr>
              <a:spLocks noChangeArrowheads="1"/>
            </p:cNvSpPr>
            <p:nvPr/>
          </p:nvSpPr>
          <p:spPr bwMode="auto">
            <a:xfrm>
              <a:off x="4616" y="2172"/>
              <a:ext cx="240" cy="192"/>
            </a:xfrm>
            <a:prstGeom prst="ellipse">
              <a:avLst/>
            </a:prstGeom>
            <a:solidFill>
              <a:srgbClr val="FF00FF"/>
            </a:solidFill>
            <a:ln w="9525">
              <a:solidFill>
                <a:schemeClr val="tx1"/>
              </a:solidFill>
              <a:round/>
              <a:headEnd/>
              <a:tailEnd/>
            </a:ln>
          </p:spPr>
          <p:txBody>
            <a:bodyPr wrap="none" anchor="ctr"/>
            <a:lstStyle/>
            <a:p>
              <a:endParaRPr lang="en-US"/>
            </a:p>
          </p:txBody>
        </p:sp>
        <p:sp>
          <p:nvSpPr>
            <p:cNvPr id="27668" name="Oval 106"/>
            <p:cNvSpPr>
              <a:spLocks noChangeArrowheads="1"/>
            </p:cNvSpPr>
            <p:nvPr/>
          </p:nvSpPr>
          <p:spPr bwMode="auto">
            <a:xfrm>
              <a:off x="488" y="2154"/>
              <a:ext cx="240" cy="192"/>
            </a:xfrm>
            <a:prstGeom prst="ellipse">
              <a:avLst/>
            </a:prstGeom>
            <a:solidFill>
              <a:srgbClr val="FF00FF"/>
            </a:solidFill>
            <a:ln w="9525">
              <a:solidFill>
                <a:schemeClr val="tx1"/>
              </a:solidFill>
              <a:round/>
              <a:headEnd/>
              <a:tailEnd/>
            </a:ln>
          </p:spPr>
          <p:txBody>
            <a:bodyPr wrap="none" anchor="ctr"/>
            <a:lstStyle/>
            <a:p>
              <a:endParaRPr lang="en-US"/>
            </a:p>
          </p:txBody>
        </p:sp>
        <p:sp>
          <p:nvSpPr>
            <p:cNvPr id="27669" name="Freeform 107"/>
            <p:cNvSpPr>
              <a:spLocks/>
            </p:cNvSpPr>
            <p:nvPr/>
          </p:nvSpPr>
          <p:spPr bwMode="auto">
            <a:xfrm>
              <a:off x="623" y="1730"/>
              <a:ext cx="1347" cy="463"/>
            </a:xfrm>
            <a:custGeom>
              <a:avLst/>
              <a:gdLst>
                <a:gd name="T0" fmla="*/ 0 w 1347"/>
                <a:gd name="T1" fmla="*/ 316 h 463"/>
                <a:gd name="T2" fmla="*/ 74 w 1347"/>
                <a:gd name="T3" fmla="*/ 231 h 463"/>
                <a:gd name="T4" fmla="*/ 337 w 1347"/>
                <a:gd name="T5" fmla="*/ 42 h 463"/>
                <a:gd name="T6" fmla="*/ 579 w 1347"/>
                <a:gd name="T7" fmla="*/ 21 h 463"/>
                <a:gd name="T8" fmla="*/ 768 w 1347"/>
                <a:gd name="T9" fmla="*/ 63 h 463"/>
                <a:gd name="T10" fmla="*/ 926 w 1347"/>
                <a:gd name="T11" fmla="*/ 116 h 463"/>
                <a:gd name="T12" fmla="*/ 1053 w 1347"/>
                <a:gd name="T13" fmla="*/ 168 h 463"/>
                <a:gd name="T14" fmla="*/ 1168 w 1347"/>
                <a:gd name="T15" fmla="*/ 263 h 463"/>
                <a:gd name="T16" fmla="*/ 1263 w 1347"/>
                <a:gd name="T17" fmla="*/ 358 h 463"/>
                <a:gd name="T18" fmla="*/ 1316 w 1347"/>
                <a:gd name="T19" fmla="*/ 421 h 463"/>
                <a:gd name="T20" fmla="*/ 1347 w 1347"/>
                <a:gd name="T21" fmla="*/ 463 h 4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7"/>
                <a:gd name="T34" fmla="*/ 0 h 463"/>
                <a:gd name="T35" fmla="*/ 1347 w 1347"/>
                <a:gd name="T36" fmla="*/ 463 h 4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7" h="463">
                  <a:moveTo>
                    <a:pt x="0" y="316"/>
                  </a:moveTo>
                  <a:cubicBezTo>
                    <a:pt x="16" y="269"/>
                    <a:pt x="41" y="263"/>
                    <a:pt x="74" y="231"/>
                  </a:cubicBezTo>
                  <a:cubicBezTo>
                    <a:pt x="214" y="91"/>
                    <a:pt x="177" y="80"/>
                    <a:pt x="337" y="42"/>
                  </a:cubicBezTo>
                  <a:cubicBezTo>
                    <a:pt x="419" y="0"/>
                    <a:pt x="487" y="12"/>
                    <a:pt x="579" y="21"/>
                  </a:cubicBezTo>
                  <a:cubicBezTo>
                    <a:pt x="641" y="35"/>
                    <a:pt x="707" y="41"/>
                    <a:pt x="768" y="63"/>
                  </a:cubicBezTo>
                  <a:cubicBezTo>
                    <a:pt x="922" y="118"/>
                    <a:pt x="821" y="93"/>
                    <a:pt x="926" y="116"/>
                  </a:cubicBezTo>
                  <a:cubicBezTo>
                    <a:pt x="969" y="137"/>
                    <a:pt x="1012" y="141"/>
                    <a:pt x="1053" y="168"/>
                  </a:cubicBezTo>
                  <a:cubicBezTo>
                    <a:pt x="1083" y="213"/>
                    <a:pt x="1130" y="226"/>
                    <a:pt x="1168" y="263"/>
                  </a:cubicBezTo>
                  <a:cubicBezTo>
                    <a:pt x="1199" y="294"/>
                    <a:pt x="1242" y="317"/>
                    <a:pt x="1263" y="358"/>
                  </a:cubicBezTo>
                  <a:cubicBezTo>
                    <a:pt x="1289" y="411"/>
                    <a:pt x="1270" y="391"/>
                    <a:pt x="1316" y="421"/>
                  </a:cubicBezTo>
                  <a:cubicBezTo>
                    <a:pt x="1339" y="456"/>
                    <a:pt x="1328" y="442"/>
                    <a:pt x="1347" y="463"/>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0" name="Freeform 109"/>
            <p:cNvSpPr>
              <a:spLocks/>
            </p:cNvSpPr>
            <p:nvPr/>
          </p:nvSpPr>
          <p:spPr bwMode="auto">
            <a:xfrm>
              <a:off x="1655" y="2351"/>
              <a:ext cx="347" cy="170"/>
            </a:xfrm>
            <a:custGeom>
              <a:avLst/>
              <a:gdLst>
                <a:gd name="T0" fmla="*/ 0 w 347"/>
                <a:gd name="T1" fmla="*/ 74 h 170"/>
                <a:gd name="T2" fmla="*/ 21 w 347"/>
                <a:gd name="T3" fmla="*/ 116 h 170"/>
                <a:gd name="T4" fmla="*/ 52 w 347"/>
                <a:gd name="T5" fmla="*/ 126 h 170"/>
                <a:gd name="T6" fmla="*/ 115 w 347"/>
                <a:gd name="T7" fmla="*/ 158 h 170"/>
                <a:gd name="T8" fmla="*/ 242 w 347"/>
                <a:gd name="T9" fmla="*/ 126 h 170"/>
                <a:gd name="T10" fmla="*/ 252 w 347"/>
                <a:gd name="T11" fmla="*/ 95 h 170"/>
                <a:gd name="T12" fmla="*/ 284 w 347"/>
                <a:gd name="T13" fmla="*/ 63 h 170"/>
                <a:gd name="T14" fmla="*/ 347 w 347"/>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347"/>
                <a:gd name="T25" fmla="*/ 0 h 170"/>
                <a:gd name="T26" fmla="*/ 347 w 347"/>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7" h="170">
                  <a:moveTo>
                    <a:pt x="0" y="74"/>
                  </a:moveTo>
                  <a:cubicBezTo>
                    <a:pt x="7" y="88"/>
                    <a:pt x="9" y="104"/>
                    <a:pt x="21" y="116"/>
                  </a:cubicBezTo>
                  <a:cubicBezTo>
                    <a:pt x="28" y="123"/>
                    <a:pt x="42" y="121"/>
                    <a:pt x="52" y="126"/>
                  </a:cubicBezTo>
                  <a:cubicBezTo>
                    <a:pt x="142" y="170"/>
                    <a:pt x="29" y="127"/>
                    <a:pt x="115" y="158"/>
                  </a:cubicBezTo>
                  <a:cubicBezTo>
                    <a:pt x="144" y="154"/>
                    <a:pt x="213" y="154"/>
                    <a:pt x="242" y="126"/>
                  </a:cubicBezTo>
                  <a:cubicBezTo>
                    <a:pt x="249" y="118"/>
                    <a:pt x="245" y="104"/>
                    <a:pt x="252" y="95"/>
                  </a:cubicBezTo>
                  <a:cubicBezTo>
                    <a:pt x="260" y="82"/>
                    <a:pt x="272" y="72"/>
                    <a:pt x="284" y="63"/>
                  </a:cubicBezTo>
                  <a:cubicBezTo>
                    <a:pt x="304" y="45"/>
                    <a:pt x="347" y="31"/>
                    <a:pt x="347"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1" name="Freeform 111"/>
            <p:cNvSpPr>
              <a:spLocks/>
            </p:cNvSpPr>
            <p:nvPr/>
          </p:nvSpPr>
          <p:spPr bwMode="auto">
            <a:xfrm>
              <a:off x="3939" y="1972"/>
              <a:ext cx="852" cy="137"/>
            </a:xfrm>
            <a:custGeom>
              <a:avLst/>
              <a:gdLst>
                <a:gd name="T0" fmla="*/ 852 w 852"/>
                <a:gd name="T1" fmla="*/ 137 h 137"/>
                <a:gd name="T2" fmla="*/ 810 w 852"/>
                <a:gd name="T3" fmla="*/ 116 h 137"/>
                <a:gd name="T4" fmla="*/ 757 w 852"/>
                <a:gd name="T5" fmla="*/ 53 h 137"/>
                <a:gd name="T6" fmla="*/ 568 w 852"/>
                <a:gd name="T7" fmla="*/ 0 h 137"/>
                <a:gd name="T8" fmla="*/ 252 w 852"/>
                <a:gd name="T9" fmla="*/ 31 h 137"/>
                <a:gd name="T10" fmla="*/ 189 w 852"/>
                <a:gd name="T11" fmla="*/ 63 h 137"/>
                <a:gd name="T12" fmla="*/ 0 w 852"/>
                <a:gd name="T13" fmla="*/ 116 h 137"/>
                <a:gd name="T14" fmla="*/ 0 60000 65536"/>
                <a:gd name="T15" fmla="*/ 0 60000 65536"/>
                <a:gd name="T16" fmla="*/ 0 60000 65536"/>
                <a:gd name="T17" fmla="*/ 0 60000 65536"/>
                <a:gd name="T18" fmla="*/ 0 60000 65536"/>
                <a:gd name="T19" fmla="*/ 0 60000 65536"/>
                <a:gd name="T20" fmla="*/ 0 60000 65536"/>
                <a:gd name="T21" fmla="*/ 0 w 852"/>
                <a:gd name="T22" fmla="*/ 0 h 137"/>
                <a:gd name="T23" fmla="*/ 852 w 852"/>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2" h="137">
                  <a:moveTo>
                    <a:pt x="852" y="137"/>
                  </a:moveTo>
                  <a:cubicBezTo>
                    <a:pt x="838" y="130"/>
                    <a:pt x="821" y="126"/>
                    <a:pt x="810" y="116"/>
                  </a:cubicBezTo>
                  <a:cubicBezTo>
                    <a:pt x="761" y="75"/>
                    <a:pt x="820" y="88"/>
                    <a:pt x="757" y="53"/>
                  </a:cubicBezTo>
                  <a:cubicBezTo>
                    <a:pt x="704" y="23"/>
                    <a:pt x="625" y="10"/>
                    <a:pt x="568" y="0"/>
                  </a:cubicBezTo>
                  <a:cubicBezTo>
                    <a:pt x="404" y="8"/>
                    <a:pt x="394" y="2"/>
                    <a:pt x="252" y="31"/>
                  </a:cubicBezTo>
                  <a:cubicBezTo>
                    <a:pt x="212" y="39"/>
                    <a:pt x="226" y="44"/>
                    <a:pt x="189" y="63"/>
                  </a:cubicBezTo>
                  <a:cubicBezTo>
                    <a:pt x="154" y="80"/>
                    <a:pt x="32" y="116"/>
                    <a:pt x="0" y="116"/>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112"/>
            <p:cNvSpPr>
              <a:spLocks/>
            </p:cNvSpPr>
            <p:nvPr/>
          </p:nvSpPr>
          <p:spPr bwMode="auto">
            <a:xfrm>
              <a:off x="1634" y="2445"/>
              <a:ext cx="943" cy="285"/>
            </a:xfrm>
            <a:custGeom>
              <a:avLst/>
              <a:gdLst>
                <a:gd name="T0" fmla="*/ 0 w 943"/>
                <a:gd name="T1" fmla="*/ 0 h 285"/>
                <a:gd name="T2" fmla="*/ 63 w 943"/>
                <a:gd name="T3" fmla="*/ 222 h 285"/>
                <a:gd name="T4" fmla="*/ 147 w 943"/>
                <a:gd name="T5" fmla="*/ 264 h 285"/>
                <a:gd name="T6" fmla="*/ 210 w 943"/>
                <a:gd name="T7" fmla="*/ 285 h 285"/>
                <a:gd name="T8" fmla="*/ 547 w 943"/>
                <a:gd name="T9" fmla="*/ 274 h 285"/>
                <a:gd name="T10" fmla="*/ 810 w 943"/>
                <a:gd name="T11" fmla="*/ 190 h 285"/>
                <a:gd name="T12" fmla="*/ 873 w 943"/>
                <a:gd name="T13" fmla="*/ 137 h 285"/>
                <a:gd name="T14" fmla="*/ 894 w 943"/>
                <a:gd name="T15" fmla="*/ 106 h 285"/>
                <a:gd name="T16" fmla="*/ 936 w 943"/>
                <a:gd name="T17" fmla="*/ 64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3"/>
                <a:gd name="T28" fmla="*/ 0 h 285"/>
                <a:gd name="T29" fmla="*/ 943 w 943"/>
                <a:gd name="T30" fmla="*/ 285 h 2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3" h="285">
                  <a:moveTo>
                    <a:pt x="0" y="0"/>
                  </a:moveTo>
                  <a:cubicBezTo>
                    <a:pt x="5" y="33"/>
                    <a:pt x="10" y="189"/>
                    <a:pt x="63" y="222"/>
                  </a:cubicBezTo>
                  <a:cubicBezTo>
                    <a:pt x="89" y="238"/>
                    <a:pt x="117" y="254"/>
                    <a:pt x="147" y="264"/>
                  </a:cubicBezTo>
                  <a:cubicBezTo>
                    <a:pt x="168" y="271"/>
                    <a:pt x="210" y="285"/>
                    <a:pt x="210" y="285"/>
                  </a:cubicBezTo>
                  <a:cubicBezTo>
                    <a:pt x="322" y="281"/>
                    <a:pt x="434" y="280"/>
                    <a:pt x="547" y="274"/>
                  </a:cubicBezTo>
                  <a:cubicBezTo>
                    <a:pt x="640" y="268"/>
                    <a:pt x="723" y="217"/>
                    <a:pt x="810" y="190"/>
                  </a:cubicBezTo>
                  <a:cubicBezTo>
                    <a:pt x="829" y="170"/>
                    <a:pt x="853" y="156"/>
                    <a:pt x="873" y="137"/>
                  </a:cubicBezTo>
                  <a:cubicBezTo>
                    <a:pt x="881" y="128"/>
                    <a:pt x="885" y="114"/>
                    <a:pt x="894" y="106"/>
                  </a:cubicBezTo>
                  <a:cubicBezTo>
                    <a:pt x="943" y="57"/>
                    <a:pt x="913" y="110"/>
                    <a:pt x="936" y="6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3" name="Freeform 113"/>
            <p:cNvSpPr>
              <a:spLocks/>
            </p:cNvSpPr>
            <p:nvPr/>
          </p:nvSpPr>
          <p:spPr bwMode="auto">
            <a:xfrm>
              <a:off x="2055" y="2035"/>
              <a:ext cx="526" cy="116"/>
            </a:xfrm>
            <a:custGeom>
              <a:avLst/>
              <a:gdLst>
                <a:gd name="T0" fmla="*/ 526 w 526"/>
                <a:gd name="T1" fmla="*/ 95 h 116"/>
                <a:gd name="T2" fmla="*/ 515 w 526"/>
                <a:gd name="T3" fmla="*/ 63 h 116"/>
                <a:gd name="T4" fmla="*/ 305 w 526"/>
                <a:gd name="T5" fmla="*/ 0 h 116"/>
                <a:gd name="T6" fmla="*/ 21 w 526"/>
                <a:gd name="T7" fmla="*/ 74 h 116"/>
                <a:gd name="T8" fmla="*/ 0 w 526"/>
                <a:gd name="T9" fmla="*/ 116 h 116"/>
                <a:gd name="T10" fmla="*/ 0 60000 65536"/>
                <a:gd name="T11" fmla="*/ 0 60000 65536"/>
                <a:gd name="T12" fmla="*/ 0 60000 65536"/>
                <a:gd name="T13" fmla="*/ 0 60000 65536"/>
                <a:gd name="T14" fmla="*/ 0 60000 65536"/>
                <a:gd name="T15" fmla="*/ 0 w 526"/>
                <a:gd name="T16" fmla="*/ 0 h 116"/>
                <a:gd name="T17" fmla="*/ 526 w 526"/>
                <a:gd name="T18" fmla="*/ 116 h 116"/>
              </a:gdLst>
              <a:ahLst/>
              <a:cxnLst>
                <a:cxn ang="T10">
                  <a:pos x="T0" y="T1"/>
                </a:cxn>
                <a:cxn ang="T11">
                  <a:pos x="T2" y="T3"/>
                </a:cxn>
                <a:cxn ang="T12">
                  <a:pos x="T4" y="T5"/>
                </a:cxn>
                <a:cxn ang="T13">
                  <a:pos x="T6" y="T7"/>
                </a:cxn>
                <a:cxn ang="T14">
                  <a:pos x="T8" y="T9"/>
                </a:cxn>
              </a:cxnLst>
              <a:rect l="T15" t="T16" r="T17" b="T18"/>
              <a:pathLst>
                <a:path w="526" h="116">
                  <a:moveTo>
                    <a:pt x="526" y="95"/>
                  </a:moveTo>
                  <a:cubicBezTo>
                    <a:pt x="522" y="84"/>
                    <a:pt x="522" y="71"/>
                    <a:pt x="515" y="63"/>
                  </a:cubicBezTo>
                  <a:cubicBezTo>
                    <a:pt x="482" y="21"/>
                    <a:pt x="346" y="5"/>
                    <a:pt x="305" y="0"/>
                  </a:cubicBezTo>
                  <a:cubicBezTo>
                    <a:pt x="210" y="9"/>
                    <a:pt x="102" y="18"/>
                    <a:pt x="21" y="74"/>
                  </a:cubicBezTo>
                  <a:cubicBezTo>
                    <a:pt x="8" y="109"/>
                    <a:pt x="17" y="96"/>
                    <a:pt x="0" y="116"/>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4" name="Freeform 115"/>
            <p:cNvSpPr>
              <a:spLocks/>
            </p:cNvSpPr>
            <p:nvPr/>
          </p:nvSpPr>
          <p:spPr bwMode="auto">
            <a:xfrm>
              <a:off x="2076" y="1903"/>
              <a:ext cx="1810" cy="195"/>
            </a:xfrm>
            <a:custGeom>
              <a:avLst/>
              <a:gdLst>
                <a:gd name="T0" fmla="*/ 1810 w 1810"/>
                <a:gd name="T1" fmla="*/ 195 h 195"/>
                <a:gd name="T2" fmla="*/ 1526 w 1810"/>
                <a:gd name="T3" fmla="*/ 122 h 195"/>
                <a:gd name="T4" fmla="*/ 1178 w 1810"/>
                <a:gd name="T5" fmla="*/ 69 h 195"/>
                <a:gd name="T6" fmla="*/ 800 w 1810"/>
                <a:gd name="T7" fmla="*/ 58 h 195"/>
                <a:gd name="T8" fmla="*/ 200 w 1810"/>
                <a:gd name="T9" fmla="*/ 79 h 195"/>
                <a:gd name="T10" fmla="*/ 94 w 1810"/>
                <a:gd name="T11" fmla="*/ 111 h 195"/>
                <a:gd name="T12" fmla="*/ 63 w 1810"/>
                <a:gd name="T13" fmla="*/ 132 h 195"/>
                <a:gd name="T14" fmla="*/ 31 w 1810"/>
                <a:gd name="T15" fmla="*/ 143 h 195"/>
                <a:gd name="T16" fmla="*/ 0 w 1810"/>
                <a:gd name="T17" fmla="*/ 164 h 1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0"/>
                <a:gd name="T28" fmla="*/ 0 h 195"/>
                <a:gd name="T29" fmla="*/ 1810 w 1810"/>
                <a:gd name="T30" fmla="*/ 195 h 1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0" h="195">
                  <a:moveTo>
                    <a:pt x="1810" y="195"/>
                  </a:moveTo>
                  <a:cubicBezTo>
                    <a:pt x="1718" y="149"/>
                    <a:pt x="1626" y="138"/>
                    <a:pt x="1526" y="122"/>
                  </a:cubicBezTo>
                  <a:cubicBezTo>
                    <a:pt x="1411" y="103"/>
                    <a:pt x="1294" y="74"/>
                    <a:pt x="1178" y="69"/>
                  </a:cubicBezTo>
                  <a:cubicBezTo>
                    <a:pt x="1052" y="63"/>
                    <a:pt x="926" y="61"/>
                    <a:pt x="800" y="58"/>
                  </a:cubicBezTo>
                  <a:cubicBezTo>
                    <a:pt x="597" y="0"/>
                    <a:pt x="400" y="57"/>
                    <a:pt x="200" y="79"/>
                  </a:cubicBezTo>
                  <a:cubicBezTo>
                    <a:pt x="165" y="90"/>
                    <a:pt x="126" y="94"/>
                    <a:pt x="94" y="111"/>
                  </a:cubicBezTo>
                  <a:cubicBezTo>
                    <a:pt x="82" y="116"/>
                    <a:pt x="74" y="126"/>
                    <a:pt x="63" y="132"/>
                  </a:cubicBezTo>
                  <a:cubicBezTo>
                    <a:pt x="52" y="137"/>
                    <a:pt x="41" y="137"/>
                    <a:pt x="31" y="143"/>
                  </a:cubicBezTo>
                  <a:cubicBezTo>
                    <a:pt x="19" y="148"/>
                    <a:pt x="0" y="164"/>
                    <a:pt x="0" y="16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5" name="Text Box 116"/>
            <p:cNvSpPr txBox="1">
              <a:spLocks noChangeArrowheads="1"/>
            </p:cNvSpPr>
            <p:nvPr/>
          </p:nvSpPr>
          <p:spPr bwMode="auto">
            <a:xfrm>
              <a:off x="1534" y="1416"/>
              <a:ext cx="234"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t>
              </a:r>
            </a:p>
          </p:txBody>
        </p:sp>
        <p:sp>
          <p:nvSpPr>
            <p:cNvPr id="27676" name="Text Box 118"/>
            <p:cNvSpPr txBox="1">
              <a:spLocks noChangeArrowheads="1"/>
            </p:cNvSpPr>
            <p:nvPr/>
          </p:nvSpPr>
          <p:spPr bwMode="auto">
            <a:xfrm>
              <a:off x="3800" y="1674"/>
              <a:ext cx="234"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t>
              </a:r>
            </a:p>
          </p:txBody>
        </p:sp>
        <p:sp>
          <p:nvSpPr>
            <p:cNvPr id="27677" name="Text Box 119"/>
            <p:cNvSpPr txBox="1">
              <a:spLocks noChangeArrowheads="1"/>
            </p:cNvSpPr>
            <p:nvPr/>
          </p:nvSpPr>
          <p:spPr bwMode="auto">
            <a:xfrm>
              <a:off x="2600" y="2490"/>
              <a:ext cx="186"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t>
              </a:r>
            </a:p>
          </p:txBody>
        </p:sp>
        <p:sp>
          <p:nvSpPr>
            <p:cNvPr id="27678" name="Text Box 120"/>
            <p:cNvSpPr txBox="1">
              <a:spLocks noChangeArrowheads="1"/>
            </p:cNvSpPr>
            <p:nvPr/>
          </p:nvSpPr>
          <p:spPr bwMode="auto">
            <a:xfrm>
              <a:off x="2078" y="2340"/>
              <a:ext cx="186"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t>
              </a:r>
            </a:p>
          </p:txBody>
        </p:sp>
        <p:sp>
          <p:nvSpPr>
            <p:cNvPr id="27679" name="Text Box 121"/>
            <p:cNvSpPr txBox="1">
              <a:spLocks noChangeArrowheads="1"/>
            </p:cNvSpPr>
            <p:nvPr/>
          </p:nvSpPr>
          <p:spPr bwMode="auto">
            <a:xfrm>
              <a:off x="1784" y="1674"/>
              <a:ext cx="234"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t>
              </a:r>
            </a:p>
          </p:txBody>
        </p:sp>
        <p:sp>
          <p:nvSpPr>
            <p:cNvPr id="27680" name="Text Box 122"/>
            <p:cNvSpPr txBox="1">
              <a:spLocks noChangeArrowheads="1"/>
            </p:cNvSpPr>
            <p:nvPr/>
          </p:nvSpPr>
          <p:spPr bwMode="auto">
            <a:xfrm>
              <a:off x="2120" y="1434"/>
              <a:ext cx="186" cy="2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t>
              </a:r>
            </a:p>
          </p:txBody>
        </p:sp>
      </p:grpSp>
    </p:spTree>
    <p:extLst>
      <p:ext uri="{BB962C8B-B14F-4D97-AF65-F5344CB8AC3E}">
        <p14:creationId xmlns:p14="http://schemas.microsoft.com/office/powerpoint/2010/main" val="2353562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DNase Experiments</a:t>
            </a:r>
            <a:endParaRPr lang="en-US" dirty="0"/>
          </a:p>
        </p:txBody>
      </p:sp>
      <p:pic>
        <p:nvPicPr>
          <p:cNvPr id="1026" name="Picture 2" descr="http://www.hhmi.org/sites/default/files/Wu-%28Carl%29-345x2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2200" y="1752600"/>
            <a:ext cx="2419908" cy="1676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7200" y="1600200"/>
            <a:ext cx="64008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Investigated regions of the </a:t>
            </a:r>
            <a:r>
              <a:rPr lang="en-US" i="1" dirty="0" smtClean="0"/>
              <a:t>drosophila </a:t>
            </a:r>
            <a:r>
              <a:rPr lang="en-US" dirty="0" smtClean="0"/>
              <a:t>genome that were hypersensitive to DNase 1</a:t>
            </a:r>
          </a:p>
          <a:p>
            <a:r>
              <a:rPr lang="en-US" dirty="0" smtClean="0"/>
              <a:t>Found DNase Hypersensitivity </a:t>
            </a:r>
            <a:br>
              <a:rPr lang="en-US" dirty="0" smtClean="0"/>
            </a:br>
            <a:r>
              <a:rPr lang="en-US" dirty="0" smtClean="0"/>
              <a:t>Sites (DHS) patterning associated with nucleosomes</a:t>
            </a:r>
          </a:p>
          <a:p>
            <a:r>
              <a:rPr lang="en-US" dirty="0" smtClean="0"/>
              <a:t>Also found DHS 5’ to drosophila HSP genes that he theorized could be regulatory regions</a:t>
            </a:r>
          </a:p>
          <a:p>
            <a:endParaRPr lang="en-US" dirty="0" smtClean="0"/>
          </a:p>
        </p:txBody>
      </p:sp>
    </p:spTree>
    <p:extLst>
      <p:ext uri="{BB962C8B-B14F-4D97-AF65-F5344CB8AC3E}">
        <p14:creationId xmlns:p14="http://schemas.microsoft.com/office/powerpoint/2010/main" val="156201112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Genome Wide DNase experiments</a:t>
            </a:r>
            <a:endParaRPr lang="en-US" dirty="0"/>
          </a:p>
        </p:txBody>
      </p:sp>
      <p:sp>
        <p:nvSpPr>
          <p:cNvPr id="3" name="Content Placeholder 2"/>
          <p:cNvSpPr>
            <a:spLocks noGrp="1"/>
          </p:cNvSpPr>
          <p:nvPr>
            <p:ph idx="1"/>
          </p:nvPr>
        </p:nvSpPr>
        <p:spPr>
          <a:xfrm>
            <a:off x="457200" y="1600200"/>
            <a:ext cx="5257800" cy="4525963"/>
          </a:xfrm>
        </p:spPr>
        <p:txBody>
          <a:bodyPr>
            <a:normAutofit/>
          </a:bodyPr>
          <a:lstStyle/>
          <a:p>
            <a:r>
              <a:rPr lang="en-US" dirty="0" smtClean="0"/>
              <a:t>In the mid 2000’s methods were developed to explore DHS genome wide to investigate regulatory regions</a:t>
            </a:r>
          </a:p>
          <a:p>
            <a:r>
              <a:rPr lang="en-US" dirty="0" smtClean="0"/>
              <a:t>Mapped regulatory regions across the entire genome</a:t>
            </a:r>
          </a:p>
        </p:txBody>
      </p:sp>
      <p:sp>
        <p:nvSpPr>
          <p:cNvPr id="4" name="AutoShape 2" descr="Image result for hi-se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hi-se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greg crawfor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QTEhUUEhQWFhMXGBcYGBgYFhQVFxcXFRUWFhcUFxcYHCggGBolHBUUITEhJSkrLi4uFx8zODMsNygtLiwBCgoKDg0OGxAQGywkHx8sLCwsLCwsLCwsLCwsLCwsLCwsLCwsLCwsLCwsLCwsLCwsLCwsNywsLDcrLCssKyssK//AABEIANgA2AMBIgACEQEDEQH/xAAcAAACAgMBAQAAAAAAAAAAAAAEBQMGAAIHAQj/xAA9EAABAwIEAwUHAwIFBAMAAAABAAIDBBEFEiExBkFREyJhcZEHMoGhscHwFELRI3IzUlOC8RWSouEkQ2L/xAAZAQADAQEBAAAAAAAAAAAAAAABAgMEAAX/xAAjEQACAgICAgMAAwAAAAAAAAAAAQIRAyESMQRBEyJRFDJy/9oADAMBAAIRAxEAPwC5YfhOVgHRQ43GWRnL0W1XjRY62XRKeJ8ab2RsdwVGUkjopdHJsTeXPeTrqUz9nVM19Sc3IXSiVhNzbdeYNVvgkzAHouctaB6o7XhcYExt0+iLxyndU5Yme9zd0CqHC+JPddxB29V0DhaMNu6Q95+yzqDeTfRCrlTCOFOHI6RlgAXnVzjuVTPa5ijTkhb1zO+G3zVp45xh1PAXstfZcPxGvdK8vebkrY2qLaqh5wjw82qbK997MLWgeJFz8lJW8JNY7Lm/3HXfYLbgmhnALmvs1+oHqAUwqaR7nlsjrkHfr8OSnr0jktDrhG8DA1784AsLXNgntZijbXBO/O1lVKIuiHd2REuLNvlcQSeQ19VVOkNwLG7EmSWsRoEIzDInOLye8k/6o/8A1gW8LKI4hIdAL+PIINJ9geMJ4ika1ha0XdewtzJ2THAPZ9C1macdpK7U32b4AfdJu1OhOUEHS+6sdFxcbZXAOI6HX0UoYoRbaXY0tjCm4figzOY0C9r/AA6KtcaNEgEbC0OBDiTysj8T4lLmEMHe6HRc4qHPLyZL5ib80s0o6SE0lR0Gk4zip48rrlwA0AVJ4t4rfVEfsYDcAHXzJSKrkN/FCvjzt8Qgpylonlk6LHh+LPyZS+/nqfVCVYDRfmUuw+gkJs25KZV2FSN0fcHxVdyg9EVNti9uJOa4Ebg6IubG3Ps0sAbz5k+qAhoyX9bLpnD/AAjA+Fr5NXHW5O3hZZcGNNNdFFcnURJwrTzRNkcI3Fj7EEjpe2nNXrgjEB2RadHhxuOYun36VojDW6aADyVYxSE00rDFvI8B3ltdaIYeDVPRdLihlX1kkJIjZncQTvYDosTkRAsvbkvFamP2cYrsYdm7ouCN0tq5Wn3iUxghzR7HwSOtaXXadCFhi3NtUYd/p46WPkVDK5p2sgP07s1rI+Glus+eMYPopxosXDWPZRleLEDQhb4rxVI14AOg26hJIospUeMRNe4OHRPiy81wsPGPZPiuLTzt77y5vRKIoQ42JRjDlFwmOGxsuH2878lohlktMZPdFkwfEHRRCNoAsLX3Nlt2ljcnxJO/mhGVQPetps0dfFE01PnFybN5+KrdGuMNEEkzn5cvNbsoGgWvvubr2pmzSBkI7o947X6BH/omuHeLh5I2U4EE9LGGWZILjodUuFUGm1/rb1tqt66jiZ/qE+f1Q8FIHbNIHjqjyFeNhLKsk2sD/HVROpiXB7TqOn1unNJhZAuBrZEswjTf1XWdxFjoxKzvd2Q69QbHW3ipYaQuIBAJHVMhhWgHTUeBQDq8RSZHaHqdimWycooqvEGGvY912HJffXX0RcHDM5p+2Y0ZbXyjdXcXe3qCNUaMTEcBYWjYgKDwpW7JKP6ctwvFTDMx5Hd5phxdibah0YjdcC+Y9L7BLsco8uo2UmGwDLcrDPypY8fdiqNaotXDOFCIiTQtsQTp6qPHa8yVMcdM6xPvW90a72S2j4jbBE+Igk65filXD9ZkqGyO66/Fao5VKKr2c1TpFoxLiGajlAzZxl0zCw+CbcIcStqZCKhwEhPcvoPILbE+GmVh7RxI7tmgch1VTwOidFVhpGYRu1PToVecpRa/DnyUjtmTRYqJxP7Q4oIi2M5pdmjoepWKzaKiMuEQIIs06j4qoYjLH2hde6CxrjJ0zcjW6dUkjqjmF1l5NGFpItkEJIJItfZD08FidVBXYm5zA0aIqh1bdZfPgoq0HHOzay1mpSy2YWDgCPI7FRz1QBturXhNLFVUjnvuJIQGg30y6lunqo+FBqVlNNNFMkj38ERHZrAPifsF7VizlpSDM472C9KNj+LFvsdYXTukdprYengrNTUb/wB230UvDWHCOMEjV2qbndNR6KA4qNo5KJsROtvzomrApWwBHgG6EjaFpOu63ZRi+yPLO8tXGyFUG7NmRqYNUcT1vmCZE2jYboHHsGbPGR+79p+yOJ0RVObhMmTkjnmC4i+E5H62NiDysrLM4O31adfEILjHDLOEzOejunhdR4RUZo/Ecuh5hJPoRojdhBmlDLXZuSVpxXgro8paO4Gm9tNvBNcPxpkLSTuOSEbihxGXsw1zW2s7mAD49VL+PGUOIJbKVg+Fuq5+zj/3HoPJdAxH2fxsgOW+dovm8RqrZg3DsNMB2LADaxPM+ZTeohztLTzVoYYxVCUcUo+Np2RZMrTYWvqkUvFDmMeP3vNybptx1gn6SQ2/w3at8OoVFbEXu8FlXLm+XSEXewugonTOL3LxM6Kr7MWDViWXkoDyorVLBbUolxGll7XOtoFBCLqkFzjYIQVBUs1gjWVZjZ5pY9uZwGwRBjzPDb6Bdl/rTEpQVIdcNMa8Pzb2ui4YpG3jYSO03A5gbBLI7RSBzTdvNWnh2qjNQxziLWO/VZppqSoXG3ZXMRDo+44WddOeGqMaF2hcdB9157RA01UVrWLbkg76r3AZby3J0AFluRuwr6l8abAW5KR5UFO4Ft7qa6dmlIyORTCVD5dVuGLg0ZLKon681s6MqMhKxkjYPspY5EOAt42WXINBjCioig2NU8ZTEJI3r4A+NzTzCo0bC3UbjuuH0KvmbRVWuZllef2uAPxGiEuiSKtxC7Lre3TxVw4Mq4oqZpzNDtSepKqHFrC7LlGm9/kkRqnNblO3JT58GZp5OLO+4FjLZ4y5pFgSPRNH1TQ25Xz7g2NVFM1xj91248eoRk/tCn7PI5oJ5EE/MKkM3LvsMMikEe1THG1E7Yotco7x8SdlWoqAsGoRvB8DJZnOmOvveZJTziCCzi4CwOwXTxfJBkvIyVpCjD6Rjr5tNND0WJzwjgf6lzsxs1tvUr1eZj8acl0CEW1ZzjEHXK8h0F17MzvKKodsF6MI8YpF10bsonPOYmwTqhjjAtzS11U1zQ0aImKhDRmzaqjUPaM0ubYwq6QNbey0wmTVRmodlsdQvKOAlw/a0/ILLklii7SHjCRDxDUf1Ab6ZQB6phhlQRIB4BKOLIgx7QDpb6LzBKy8jBfXQKmOXKKkjdi0jrWGuNvNMY0qpp4mAZntHm4Ig45TsH+K0+RuqUXcho0LfOFX5OKIwLg3HkUrm45jvay6wlxdIFC4qtwcRxv2cL+YTH9aDaxS8iygNAQt2yBJn14G5Q9RxBEzdw9Qu5AlGi0RPUg1KpUXG0V7aJxR8Twk6yNHTUJk7M0tFjVaxh4Gc+HzTqPF4H7SsJ/ub/KpePYg3M9rXA66m+lh4pZp1oRbI6ikc+Nkg/tI+6S4hEL5QNSrfw07tYz/AJb+miR8Vw9mQRuTp1uEk4xUG7owZk+XRHSSsjiLJW2fa1vuqTI3vEcgU3xrEXzlpI722nNMMK4VleCXM1tfdJzajfZSEVFA+AXZKwt1JNreatvFbCxrc3NVvBKZ7atjMveY65Hkug8ZzxinJfrcd3+7kn8bLL45EnjUk2wb2cTNzPaDrobeuqxTey3CixjnyCznWtfosWjC3wVlsaqJxOAkoKpccyatdZQvIvskvY4LRNsU8iclNPUC+2qPjqRfRSz43PpizVjNkQAuUNUVIHuoOvkebC+ixkeixvE8W2zr1SD3YIaiPtGjUX1dz6hI6akIkygDS2o6kq9YdTOdDGLkXbf1PNJWUpjkIcLHN8ltxS0bXgUYRbGOE4U+nc6VojkOQ2ZIwkX3uLqWirv6bXAAZu8QABqd9FaYqcEAjz+CrYhbGXQyEMsTlJFg5pNxY7c09tjrHGPQqxHiki+RjnAadB9En/6695t2bR46n52VxL2saAzIR4Fv8ocQPk5MaPMFFILi30yvUj2ybsHpoPimnC2ESVFRIyGd8TGta4kd/U30aCdNkwmZDGx2d7bWN9vQAFPvZ7hRhiL3NyulOa3MNAsxvnZMCSfRU+IsElp6iETVD5YX3uSAyx5A2QeJOZG4NZGCetr+pV/49w7tqa9rlhva24VZbTslY1zHgaajTQgbEXSsCvoqsOLvDgOyZqd+823noVaqGpGYNc0jod2E9AbaraFjmmzmNI6gjVPWVsRZldkb5loseu6Df4Ha7YDjFKxsXaGNshY5hDS33iXWDLjrdDVvD0jyGdnHGczg5rCcoHK1+af0pbPLDGwh7WPEsjgO6OzuWNvtcuIPwKIxU2kfrz+yZyajTIcFKWhdQyGla5obdvPXVVHiDiDtJASLNbsNzqjuLcUc2R0Y2sPPXVV3C6PtH3d7oUpRVWyLXGW2GYBKBL2j293lpdWqh4nGYjl1KUy5GsdtqLNCWUgN9VnzSkknHoaKU067HYxkR1hncO64ZT105q7QSxVWUGxbcOHwVDgw7tSBfQ6IqbB5aUtfDLoDrcbIwnOC+xkUzp9TVNgZmFtwAPPRYqDOZZ4873kZdWgaajmvVSU5Xro6U3ZzKNhOoQda8tN0bQyhp12TOd0b23ITwrltlW6Yjb3hmG6gdIQUY5jQ7unROeHsBFRJqdAjLLGKYzaEUQJNynTacltwjuJcHEDg0c0NhlQAbO2UIZIZpJSIZG6tFw4SyyQj/Mzun4HRKOL4z2mZtzYcuVkNhONshqLNPcf3XfYq7mjbKH9XCxBHXmFo48dHrePk+TFvtAuGyXa3+0fRHObf8vZBUTLWHTT0TASIFVshlpY/9Jh/2hL6jC4jvFGP9oTGerDQkNVWukdlYbDmUHMpHH7ZvQ4ZC+UNDG2bqbAW8NVc4rX0VXpJ20rCXbE6m2yaUWKxFuYOv5J4ulsScbehqDm0VZxbDIc1nRtvyJAT6nrGFpfe1krxqdlRG3s73DjrYjTnuuk9WTimpbQvpcHg/wBJnondFhEA2iZ/2hIKSqdGcrvgVZKCpDuaSMx8mP8ABjSMy6AWHRVqsvJNO3oWgeYIurXHY2VbxCMU4lmJu52ob0JOiMnoljcYtyfopeNta+eQnkbDybogY35TYBDTSvvc79VNT1F9wvOyZMquto8jK25N32Fwxki5QzzYlFRZnOsNlHi9PlG+qsk8mHvoVTcHr2TYRUuLvIp9iHEjAzJlseZVOo8/koqlpJ1NyunP6rezoqjpOFY1HLGQy2lrjmvVzOSDI3MXEE+Nli34s7UUnEm++wNlPqoqwlvVN3tQ9cbNBssWOUL2bFQpbATqN1f/AGdUQLXOLjnHIKjUtbc2suoezOVoa64F7/FHI4xfGQH3sScbSSPkYS227dfgq7U0eX3jqrbxzXB1Q1uwbdU6sqM8oAScF6ByVg81FZdQ4LrO1h195vdJ6i2ipElPmsE2w+d1Lsbh1r8rHqrYsrcLZXDlSnt6LTIzK91trqN8iAw6oc50rXizmu+RGhRJOqeWz0YyV66FmJVBJyg6/QL3DYh1uia2iGrhzACrldX1VLrkBZf3+g8QhGOyspWi9Opw9tiq3V4cYnXZp8NPRT0UlRK3M2Zvu5m22OuqMdh1UXHvtcABv48k7kmKv9AmFF5d3jpy6BWaOK7UopMOqHDMS0W/aBdFYpUSUsT5HvYQwE6i17AG3zC6L9E8jT9i/Fae3dOx2PRb8P1JzFjtwbKuUGMVFaBI+MMjB5X18vBWTBKe8ufrb5KUtSKp1GmW+A6fBUn2h1DgIWg6EE+Z2VuqpMsT3dGn+FzziF8lU6wFhG2wHM63v8k2SSS4v2YMz+rEjjdtjvuEFSSlrvA7oV9S7tA3nt8UxqoSLH1Wanj0ee12NIakAaIc1Gd3e2Q0T9FHO0nZI5KDOS1TGErhfurXtGsdmeNETw7gs0oJA06nQHyQPENM5jzG8WIS255k4rQyTcaFOL1okfcDTksWlJQOkdZo2WLfKUb+zHjjjFUxhTS5isr2d3XZeYaywuFJVuuLLNkgoyVA9iuCGMtuPeVs4TrjDfS4d9lX6eiHTVNsKyEEPOvLwVpVkq0BLl7BOI6kyzF2wCT4dD/Vuvax5bI5u4BXlDKA8E7JpY1GLo5wssNS7K2/RKziL32JN/pZeY3iQcMjFDhckTR/ULsw5W3UIYZKOxU7ZacAryX2JvcczfZWHlcclW+GMPcZRMbNYbgA7m45DonzX5XFp5LTxcVTPR8ZvhslM4NgeqYtjDhY7JVI2x02TSjXLRpsr9TwrDnJZmiJvq0kDXqAUSIJ2XDKnfqQ/bwcE2qQeR1SKtBvqBdM5L2ikVF9m/8A8oDKanfoGg+oREPB8UpzzF0jt+84uA62BNgdAhaVhuNNVaaOfu2K5SXoGTiv6ogqKNrWWaLACwAUfD0Nrk8kxlFwpKODKLdUHHdmf5PQLxDKWwho3cQD5b/YKnVNa2AkkXvt49FYMcqs8zoW+81odb/Mw6n46Kj4xWCQi2wUci+xgzOXKivuJ7XtPG/zT995R3QNdUhqZhbRE4UXnrlHNLJpu6uiMtdD+j4flcLhoI81DJSlrrOAT/hmokPcbHmH+YkqbFuFxG10zn5eZBSZsXyK4jfG6sb4ZicMVOwZbnpex81TuMIZJnGW9hbbwSNtWc2YOs0fNSV3ELpBlA7q24uMcaTQJLIpKuhtw05kTLndYleEuzHnYD8usWOWJN2xnt7JsLJfGAxuwsUNWxlp74sVrgWKuibYC6ixkvmOYn4K84rJoNqzelxFrQb7qGaXM0EXB1SqSEhHRSGwFtAE8caQtJRsClB1JUTxcIqtbpflshw0nbUoy6ZSvoR0kTnPAAJP1Vr4fwhs015AeziaXvHUN/b8Sn3s0wC2eqlboxt2i25sm/B1EDFPK4W7a9v7bn7lHHbZFY9orODYm6atYXcs9gNg22gAVlxSDW4VI4bjDMQbHvlY+/ncD7LolQy4XSPXxr6ieKptuj6epS+ohsUPI4jZKgtFpa4HdaSQNJ5KvQ4oQiG1l+a5saI0FOB0RkVkjZVtKPp6kfn0XKQJjmMCykjchGPJAUwfYpuyCRROK60wYtE8G2aJvyJQPGuHiGUOaLRyjO3pc+8B8UD7Wai1bTuHJlv/AD/9q+1WHCuoOz07RgzRnncDbyI0+CpxvTIZ42r/AA5NIwJ9wpVOAfHlu1wv5WCWjC33tb10TPDZzTOvbX5a7rPDnDJyXoySSlo3wTGqiF78p0vsQoeI+JnTgNfsNbA3ufFEfq43F5G9lXKbCZZbvDe7fcm31VXBLf6Hx20mn6JcLoXVMjWXsCQu0YZ7P6Vkdst3W9431VG4G4bM7g7PkDTyFzp9F2N5Ece+w+iWFtu+i8HyOfU9BDBJLlAt4kclip+J4mf1M19i4rFhedxdUI50wXAYWBlyLkpdX1Ja4gaBFYVTGKN7yTa9gkdbOXm+wW2UG3ZPI1FksTwTcoyYjsyR4WSymppJTlja556NBd62V4wTgKoc3+u5kTOh7zj8AVTHApqkUKSoJGXluVcfZ3hBklL3sJYBa5Gh8irphHA1JAQchkfyc/UfBuwVoYbjLqLdAANOiaWBSTTC5WqPZAwRdm0Wbb5IWhiaLtHdaAPmVtUS5bNsLuuBz+aioH3ePRPGCiqRxzCrp+xxQP8A2yRkg9Tex+yvAcCEh4/wwtDZhvG7U/8A5dofmEXhNbmYNeijLs34XaJ52IOWFM3WOqicwKZViOekUccJ6p6+C4UH6fVcBAcUNynmHwgckPBAE0jsAilYs2TaBQyVFteSgqZx10SXEa7SwVKoSKspHtDn7SoYeg+4XTOE6jJk01cuS8RHNJfwK6Ng0hu3f9p+DggpbBlWh1j3BrZpC6OTK465DoLnoVUMY4aqIQbsNv8AuHqun4tNlyEMJJHUC3wRtPL436jcLQ8aaPMcVdo5HhLGOh0AJG/VXjg9kPZZS1uYdRdOKnA6eQkuia13VvdPyQFLwyYpM0bg9h3B0cPFpG6aVNdCY4ShPvTN6uFjZLwDLJbUAd0+fRJcXxGqLXaC45H7K4PprC4sD+eqS1EEs4PdAaP3Hn8FCV1o21+HGZ2uLnOO9zdYpuIqkRyOYLXvrbqsWP8AjNkVBluwrh91TThurRc8t9UxoPZzC05pS59v2+630G6u9O+wNrAdAhXu3uTqVvUUjnT2SUlCyKO0bGsG2gA+i97P3bWXlRIMu55fyvIm3cNDpb6JrOJZ9CLnxQuFwHIXF1yT8vwoiZpvty5oGA2i53F7hccSSsvI0X5G/TUoaQZH+N/qpB/iNdYgWt8lFifvaHay6woWcT4nTZv0sjgJZWnK21zr7qp+BTFncduDY+Y0SfGaGd+NdyxcSHNzGwygAHXkr1jOFh0hcwASjVzBz8R4qU1ezRhmo6ZsyVbnZL6WWxsUybqpGts0aSprheCPRQzRrmcicLYyWQYl6oaeptonWhGiSoqLpRWu3Rbw52jQSfp/C8/6Vc2dI0HpYuKm7Y3JRWym4jDrcrp/BGHZ44nvuAGi9+ZFrFVPFDT0dnvtM7k091o1HIXLj4K68AcZQ1ocxo7OVgByG2rerbKkI/pnzZLWh5jp2AO3/C0jZZrTtpr6WW7n5y6w20v5LJZxoD4/da6MIDSVGWY6ktPL4J215y6fmiStc3tAQPyyc07gW/nRKgmR1l9HN8FLUx543Na4sJFgbXt8EI1wt8R9FvVynLodV1INtHKMW9mVUxxka5s4Jvp3Xeh3WLrtI8nmsSPGmNyYNG+zDlHX6IRk7su3Px6KWAZgddNfohexNrX5+PRdYA+qk7u35ZDipcH6D6nkt5W2A1/LLYREu3/LIvs4hdK4uNzbTwHJaRTZQQdb7bfdSy09ibnl5clDWMGS7TqLn5oHHsMlyQBpbmtJJb5wW6gHp8CvY2uJGvJQyRG7rHvAdPELjiicdROhlhqo9C11j0vpofAhOMNrXTP7VzQ0nLpc3Fr6g21vqmnEWF9vSvady0+oJIUPD+H9lAHTaaaA8ktbHvQbV4U2bvDuSdd2u/uH3CEfRuj0eCPEbeqfUVnNBCMDdLHUdN08saY0M0loqhNkPI8AKz1GFRu6t8v4VfxThNz7ZJgPAtP2Kk8b9GhZoimWUcvqhC0k3T2k4Xc33pAfgUZNhjGaA5negHil4SQzzQFUjRDGHDfY7a3GpP8ACqlfXEOBZnBI5E6q04tUuecrbWF9dNlW3wPc9rtAL2HkEDPftlXxR2ZxL8xFt3b/AJdP/Z1hjm1AlBILWlxPLUaD6rTE8NdJUMibrpd/rp91esHoxEQyw8TtfT7J4K2LOaSLNh0I7MkH8shahzsw0B08DuCiIiBHobfnVBCVxc3Ucvrb7rQ3RmRPTsOcctvumdO0/n/CXGOxab/l0XTu7x1/LpUMevBF+etvqhcRcLD4+KKmlI36/wAKGrkDgOuvJFnG2HygSGxP4FiFilAkPx5eSxKGjehYRHYuF9efgoQ4gaO59fBerEK0Ekr2kt94evgvIfe94fPosWIvs4kmbcm55ePRevsY7W5dfFYsQOBcOldmtfkVrXROzHW2nMgcrrFi45GsEl2avA3vqTzQOMk5gHe7+0b3WLE0QSCcFncBroeh5+XX4KwxyArFirVICJgFqY/BYsQCLcWquzAa333beA6qrVslgQ1/mTcXJ/CvViy5JPlRSIE6F7Yyd7210O/j5IGFj/6dyABru0c1ixLJBQ3wvDzG4SvF3yXOu+UA2P1Vi7UA7EaefJerFojpEW7N3OaY9CNjztt4KGCNosTrv9QsWIzOiHzyDTTr08FLSPaXH/hYsQTs48q2EWt1+4QFU5wtp15eK9WIyONGyd893r1HRYsWKbWwn//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QTEhUUEhQWFhMXGBcYGBgYFhQVFxcXFRUWFhcUFxcYHCggGBolHBUUITEhJSkrLi4uFx8zODMsNygtLiwBCgoKDg0OGxAQGywkHx8sLCwsLCwsLCwsLCwsLCwsLCwsLCwsLCwsLCwsLCwsLCwsLCwsNywsLDcrLCssKyssK//AABEIANgA2AMBIgACEQEDEQH/xAAcAAACAgMBAQAAAAAAAAAAAAAEBQMGAAIHAQj/xAA9EAABAwIEAwUHAwIFBAMAAAABAAIDBBEFEiExBkFREyJhcZEHMoGhscHwFELRI3IzUlOC8RWSouEkQ2L/xAAZAQADAQEBAAAAAAAAAAAAAAABAgMEAAX/xAAjEQACAgICAgMAAwAAAAAAAAAAAQIRAyESMQRBEyJRFDJy/9oADAMBAAIRAxEAPwC5YfhOVgHRQ43GWRnL0W1XjRY62XRKeJ8ab2RsdwVGUkjopdHJsTeXPeTrqUz9nVM19Sc3IXSiVhNzbdeYNVvgkzAHouctaB6o7XhcYExt0+iLxyndU5Yme9zd0CqHC+JPddxB29V0DhaMNu6Q95+yzqDeTfRCrlTCOFOHI6RlgAXnVzjuVTPa5ijTkhb1zO+G3zVp45xh1PAXstfZcPxGvdK8vebkrY2qLaqh5wjw82qbK997MLWgeJFz8lJW8JNY7Lm/3HXfYLbgmhnALmvs1+oHqAUwqaR7nlsjrkHfr8OSnr0jktDrhG8DA1784AsLXNgntZijbXBO/O1lVKIuiHd2REuLNvlcQSeQ19VVOkNwLG7EmSWsRoEIzDInOLye8k/6o/8A1gW8LKI4hIdAL+PIINJ9geMJ4ika1ha0XdewtzJ2THAPZ9C1macdpK7U32b4AfdJu1OhOUEHS+6sdFxcbZXAOI6HX0UoYoRbaXY0tjCm4figzOY0C9r/AA6KtcaNEgEbC0OBDiTysj8T4lLmEMHe6HRc4qHPLyZL5ib80s0o6SE0lR0Gk4zip48rrlwA0AVJ4t4rfVEfsYDcAHXzJSKrkN/FCvjzt8Qgpylonlk6LHh+LPyZS+/nqfVCVYDRfmUuw+gkJs25KZV2FSN0fcHxVdyg9EVNti9uJOa4Ebg6IubG3Ps0sAbz5k+qAhoyX9bLpnD/AAjA+Fr5NXHW5O3hZZcGNNNdFFcnURJwrTzRNkcI3Fj7EEjpe2nNXrgjEB2RadHhxuOYun36VojDW6aADyVYxSE00rDFvI8B3ltdaIYeDVPRdLihlX1kkJIjZncQTvYDosTkRAsvbkvFamP2cYrsYdm7ouCN0tq5Wn3iUxghzR7HwSOtaXXadCFhi3NtUYd/p46WPkVDK5p2sgP07s1rI+Glus+eMYPopxosXDWPZRleLEDQhb4rxVI14AOg26hJIospUeMRNe4OHRPiy81wsPGPZPiuLTzt77y5vRKIoQ42JRjDlFwmOGxsuH2878lohlktMZPdFkwfEHRRCNoAsLX3Nlt2ljcnxJO/mhGVQPetps0dfFE01PnFybN5+KrdGuMNEEkzn5cvNbsoGgWvvubr2pmzSBkI7o947X6BH/omuHeLh5I2U4EE9LGGWZILjodUuFUGm1/rb1tqt66jiZ/qE+f1Q8FIHbNIHjqjyFeNhLKsk2sD/HVROpiXB7TqOn1unNJhZAuBrZEswjTf1XWdxFjoxKzvd2Q69QbHW3ipYaQuIBAJHVMhhWgHTUeBQDq8RSZHaHqdimWycooqvEGGvY912HJffXX0RcHDM5p+2Y0ZbXyjdXcXe3qCNUaMTEcBYWjYgKDwpW7JKP6ctwvFTDMx5Hd5phxdibah0YjdcC+Y9L7BLsco8uo2UmGwDLcrDPypY8fdiqNaotXDOFCIiTQtsQTp6qPHa8yVMcdM6xPvW90a72S2j4jbBE+Igk65filXD9ZkqGyO66/Fao5VKKr2c1TpFoxLiGajlAzZxl0zCw+CbcIcStqZCKhwEhPcvoPILbE+GmVh7RxI7tmgch1VTwOidFVhpGYRu1PToVecpRa/DnyUjtmTRYqJxP7Q4oIi2M5pdmjoepWKzaKiMuEQIIs06j4qoYjLH2hde6CxrjJ0zcjW6dUkjqjmF1l5NGFpItkEJIJItfZD08FidVBXYm5zA0aIqh1bdZfPgoq0HHOzay1mpSy2YWDgCPI7FRz1QBturXhNLFVUjnvuJIQGg30y6lunqo+FBqVlNNNFMkj38ERHZrAPifsF7VizlpSDM472C9KNj+LFvsdYXTukdprYengrNTUb/wB230UvDWHCOMEjV2qbndNR6KA4qNo5KJsROtvzomrApWwBHgG6EjaFpOu63ZRi+yPLO8tXGyFUG7NmRqYNUcT1vmCZE2jYboHHsGbPGR+79p+yOJ0RVObhMmTkjnmC4i+E5H62NiDysrLM4O31adfEILjHDLOEzOejunhdR4RUZo/Ecuh5hJPoRojdhBmlDLXZuSVpxXgro8paO4Gm9tNvBNcPxpkLSTuOSEbihxGXsw1zW2s7mAD49VL+PGUOIJbKVg+Fuq5+zj/3HoPJdAxH2fxsgOW+dovm8RqrZg3DsNMB2LADaxPM+ZTeohztLTzVoYYxVCUcUo+Np2RZMrTYWvqkUvFDmMeP3vNybptx1gn6SQ2/w3at8OoVFbEXu8FlXLm+XSEXewugonTOL3LxM6Kr7MWDViWXkoDyorVLBbUolxGll7XOtoFBCLqkFzjYIQVBUs1gjWVZjZ5pY9uZwGwRBjzPDb6Bdl/rTEpQVIdcNMa8Pzb2ui4YpG3jYSO03A5gbBLI7RSBzTdvNWnh2qjNQxziLWO/VZppqSoXG3ZXMRDo+44WddOeGqMaF2hcdB9157RA01UVrWLbkg76r3AZby3J0AFluRuwr6l8abAW5KR5UFO4Ft7qa6dmlIyORTCVD5dVuGLg0ZLKon681s6MqMhKxkjYPspY5EOAt42WXINBjCioig2NU8ZTEJI3r4A+NzTzCo0bC3UbjuuH0KvmbRVWuZllef2uAPxGiEuiSKtxC7Lre3TxVw4Mq4oqZpzNDtSepKqHFrC7LlGm9/kkRqnNblO3JT58GZp5OLO+4FjLZ4y5pFgSPRNH1TQ25Xz7g2NVFM1xj91248eoRk/tCn7PI5oJ5EE/MKkM3LvsMMikEe1THG1E7Yotco7x8SdlWoqAsGoRvB8DJZnOmOvveZJTziCCzi4CwOwXTxfJBkvIyVpCjD6Rjr5tNND0WJzwjgf6lzsxs1tvUr1eZj8acl0CEW1ZzjEHXK8h0F17MzvKKodsF6MI8YpF10bsonPOYmwTqhjjAtzS11U1zQ0aImKhDRmzaqjUPaM0ubYwq6QNbey0wmTVRmodlsdQvKOAlw/a0/ILLklii7SHjCRDxDUf1Ab6ZQB6phhlQRIB4BKOLIgx7QDpb6LzBKy8jBfXQKmOXKKkjdi0jrWGuNvNMY0qpp4mAZntHm4Ig45TsH+K0+RuqUXcho0LfOFX5OKIwLg3HkUrm45jvay6wlxdIFC4qtwcRxv2cL+YTH9aDaxS8iygNAQt2yBJn14G5Q9RxBEzdw9Qu5AlGi0RPUg1KpUXG0V7aJxR8Twk6yNHTUJk7M0tFjVaxh4Gc+HzTqPF4H7SsJ/ub/KpePYg3M9rXA66m+lh4pZp1oRbI6ikc+Nkg/tI+6S4hEL5QNSrfw07tYz/AJb+miR8Vw9mQRuTp1uEk4xUG7owZk+XRHSSsjiLJW2fa1vuqTI3vEcgU3xrEXzlpI722nNMMK4VleCXM1tfdJzajfZSEVFA+AXZKwt1JNreatvFbCxrc3NVvBKZ7atjMveY65Hkug8ZzxinJfrcd3+7kn8bLL45EnjUk2wb2cTNzPaDrobeuqxTey3CixjnyCznWtfosWjC3wVlsaqJxOAkoKpccyatdZQvIvskvY4LRNsU8iclNPUC+2qPjqRfRSz43PpizVjNkQAuUNUVIHuoOvkebC+ixkeixvE8W2zr1SD3YIaiPtGjUX1dz6hI6akIkygDS2o6kq9YdTOdDGLkXbf1PNJWUpjkIcLHN8ltxS0bXgUYRbGOE4U+nc6VojkOQ2ZIwkX3uLqWirv6bXAAZu8QABqd9FaYqcEAjz+CrYhbGXQyEMsTlJFg5pNxY7c09tjrHGPQqxHiki+RjnAadB9En/6695t2bR46n52VxL2saAzIR4Fv8ocQPk5MaPMFFILi30yvUj2ybsHpoPimnC2ESVFRIyGd8TGta4kd/U30aCdNkwmZDGx2d7bWN9vQAFPvZ7hRhiL3NyulOa3MNAsxvnZMCSfRU+IsElp6iETVD5YX3uSAyx5A2QeJOZG4NZGCetr+pV/49w7tqa9rlhva24VZbTslY1zHgaajTQgbEXSsCvoqsOLvDgOyZqd+823noVaqGpGYNc0jod2E9AbaraFjmmzmNI6gjVPWVsRZldkb5loseu6Df4Ha7YDjFKxsXaGNshY5hDS33iXWDLjrdDVvD0jyGdnHGczg5rCcoHK1+af0pbPLDGwh7WPEsjgO6OzuWNvtcuIPwKIxU2kfrz+yZyajTIcFKWhdQyGla5obdvPXVVHiDiDtJASLNbsNzqjuLcUc2R0Y2sPPXVV3C6PtH3d7oUpRVWyLXGW2GYBKBL2j293lpdWqh4nGYjl1KUy5GsdtqLNCWUgN9VnzSkknHoaKU067HYxkR1hncO64ZT105q7QSxVWUGxbcOHwVDgw7tSBfQ6IqbB5aUtfDLoDrcbIwnOC+xkUzp9TVNgZmFtwAPPRYqDOZZ4873kZdWgaajmvVSU5Xro6U3ZzKNhOoQda8tN0bQyhp12TOd0b23ITwrltlW6Yjb3hmG6gdIQUY5jQ7unROeHsBFRJqdAjLLGKYzaEUQJNynTacltwjuJcHEDg0c0NhlQAbO2UIZIZpJSIZG6tFw4SyyQj/Mzun4HRKOL4z2mZtzYcuVkNhONshqLNPcf3XfYq7mjbKH9XCxBHXmFo48dHrePk+TFvtAuGyXa3+0fRHObf8vZBUTLWHTT0TASIFVshlpY/9Jh/2hL6jC4jvFGP9oTGerDQkNVWukdlYbDmUHMpHH7ZvQ4ZC+UNDG2bqbAW8NVc4rX0VXpJ20rCXbE6m2yaUWKxFuYOv5J4ulsScbehqDm0VZxbDIc1nRtvyJAT6nrGFpfe1krxqdlRG3s73DjrYjTnuuk9WTimpbQvpcHg/wBJnondFhEA2iZ/2hIKSqdGcrvgVZKCpDuaSMx8mP8ABjSMy6AWHRVqsvJNO3oWgeYIurXHY2VbxCMU4lmJu52ob0JOiMnoljcYtyfopeNta+eQnkbDybogY35TYBDTSvvc79VNT1F9wvOyZMquto8jK25N32Fwxki5QzzYlFRZnOsNlHi9PlG+qsk8mHvoVTcHr2TYRUuLvIp9iHEjAzJlseZVOo8/koqlpJ1NyunP6rezoqjpOFY1HLGQy2lrjmvVzOSDI3MXEE+Nli34s7UUnEm++wNlPqoqwlvVN3tQ9cbNBssWOUL2bFQpbATqN1f/AGdUQLXOLjnHIKjUtbc2suoezOVoa64F7/FHI4xfGQH3sScbSSPkYS227dfgq7U0eX3jqrbxzXB1Q1uwbdU6sqM8oAScF6ByVg81FZdQ4LrO1h195vdJ6i2ipElPmsE2w+d1Lsbh1r8rHqrYsrcLZXDlSnt6LTIzK91trqN8iAw6oc50rXizmu+RGhRJOqeWz0YyV66FmJVBJyg6/QL3DYh1uia2iGrhzACrldX1VLrkBZf3+g8QhGOyspWi9Opw9tiq3V4cYnXZp8NPRT0UlRK3M2Zvu5m22OuqMdh1UXHvtcABv48k7kmKv9AmFF5d3jpy6BWaOK7UopMOqHDMS0W/aBdFYpUSUsT5HvYQwE6i17AG3zC6L9E8jT9i/Fae3dOx2PRb8P1JzFjtwbKuUGMVFaBI+MMjB5X18vBWTBKe8ufrb5KUtSKp1GmW+A6fBUn2h1DgIWg6EE+Z2VuqpMsT3dGn+FzziF8lU6wFhG2wHM63v8k2SSS4v2YMz+rEjjdtjvuEFSSlrvA7oV9S7tA3nt8UxqoSLH1Wanj0ee12NIakAaIc1Gd3e2Q0T9FHO0nZI5KDOS1TGErhfurXtGsdmeNETw7gs0oJA06nQHyQPENM5jzG8WIS255k4rQyTcaFOL1okfcDTksWlJQOkdZo2WLfKUb+zHjjjFUxhTS5isr2d3XZeYaywuFJVuuLLNkgoyVA9iuCGMtuPeVs4TrjDfS4d9lX6eiHTVNsKyEEPOvLwVpVkq0BLl7BOI6kyzF2wCT4dD/Vuvax5bI5u4BXlDKA8E7JpY1GLo5wssNS7K2/RKziL32JN/pZeY3iQcMjFDhckTR/ULsw5W3UIYZKOxU7ZacAryX2JvcczfZWHlcclW+GMPcZRMbNYbgA7m45DonzX5XFp5LTxcVTPR8ZvhslM4NgeqYtjDhY7JVI2x02TSjXLRpsr9TwrDnJZmiJvq0kDXqAUSIJ2XDKnfqQ/bwcE2qQeR1SKtBvqBdM5L2ikVF9m/8A8oDKanfoGg+oREPB8UpzzF0jt+84uA62BNgdAhaVhuNNVaaOfu2K5SXoGTiv6ogqKNrWWaLACwAUfD0Nrk8kxlFwpKODKLdUHHdmf5PQLxDKWwho3cQD5b/YKnVNa2AkkXvt49FYMcqs8zoW+81odb/Mw6n46Kj4xWCQi2wUci+xgzOXKivuJ7XtPG/zT995R3QNdUhqZhbRE4UXnrlHNLJpu6uiMtdD+j4flcLhoI81DJSlrrOAT/hmokPcbHmH+YkqbFuFxG10zn5eZBSZsXyK4jfG6sb4ZicMVOwZbnpex81TuMIZJnGW9hbbwSNtWc2YOs0fNSV3ELpBlA7q24uMcaTQJLIpKuhtw05kTLndYleEuzHnYD8usWOWJN2xnt7JsLJfGAxuwsUNWxlp74sVrgWKuibYC6ixkvmOYn4K84rJoNqzelxFrQb7qGaXM0EXB1SqSEhHRSGwFtAE8caQtJRsClB1JUTxcIqtbpflshw0nbUoy6ZSvoR0kTnPAAJP1Vr4fwhs015AeziaXvHUN/b8Sn3s0wC2eqlboxt2i25sm/B1EDFPK4W7a9v7bn7lHHbZFY9orODYm6atYXcs9gNg22gAVlxSDW4VI4bjDMQbHvlY+/ncD7LolQy4XSPXxr6ieKptuj6epS+ohsUPI4jZKgtFpa4HdaSQNJ5KvQ4oQiG1l+a5saI0FOB0RkVkjZVtKPp6kfn0XKQJjmMCykjchGPJAUwfYpuyCRROK60wYtE8G2aJvyJQPGuHiGUOaLRyjO3pc+8B8UD7Wai1bTuHJlv/AD/9q+1WHCuoOz07RgzRnncDbyI0+CpxvTIZ42r/AA5NIwJ9wpVOAfHlu1wv5WCWjC33tb10TPDZzTOvbX5a7rPDnDJyXoySSlo3wTGqiF78p0vsQoeI+JnTgNfsNbA3ufFEfq43F5G9lXKbCZZbvDe7fcm31VXBLf6Hx20mn6JcLoXVMjWXsCQu0YZ7P6Vkdst3W9431VG4G4bM7g7PkDTyFzp9F2N5Ece+w+iWFtu+i8HyOfU9BDBJLlAt4kclip+J4mf1M19i4rFhedxdUI50wXAYWBlyLkpdX1Ja4gaBFYVTGKN7yTa9gkdbOXm+wW2UG3ZPI1FksTwTcoyYjsyR4WSymppJTlja556NBd62V4wTgKoc3+u5kTOh7zj8AVTHApqkUKSoJGXluVcfZ3hBklL3sJYBa5Gh8irphHA1JAQchkfyc/UfBuwVoYbjLqLdAANOiaWBSTTC5WqPZAwRdm0Wbb5IWhiaLtHdaAPmVtUS5bNsLuuBz+aioH3ePRPGCiqRxzCrp+xxQP8A2yRkg9Tex+yvAcCEh4/wwtDZhvG7U/8A5dofmEXhNbmYNeijLs34XaJ52IOWFM3WOqicwKZViOekUccJ6p6+C4UH6fVcBAcUNynmHwgckPBAE0jsAilYs2TaBQyVFteSgqZx10SXEa7SwVKoSKspHtDn7SoYeg+4XTOE6jJk01cuS8RHNJfwK6Ng0hu3f9p+DggpbBlWh1j3BrZpC6OTK465DoLnoVUMY4aqIQbsNv8AuHqun4tNlyEMJJHUC3wRtPL436jcLQ8aaPMcVdo5HhLGOh0AJG/VXjg9kPZZS1uYdRdOKnA6eQkuia13VvdPyQFLwyYpM0bg9h3B0cPFpG6aVNdCY4ShPvTN6uFjZLwDLJbUAd0+fRJcXxGqLXaC45H7K4PprC4sD+eqS1EEs4PdAaP3Hn8FCV1o21+HGZ2uLnOO9zdYpuIqkRyOYLXvrbqsWP8AjNkVBluwrh91TThurRc8t9UxoPZzC05pS59v2+630G6u9O+wNrAdAhXu3uTqVvUUjnT2SUlCyKO0bGsG2gA+i97P3bWXlRIMu55fyvIm3cNDpb6JrOJZ9CLnxQuFwHIXF1yT8vwoiZpvty5oGA2i53F7hccSSsvI0X5G/TUoaQZH+N/qpB/iNdYgWt8lFifvaHay6woWcT4nTZv0sjgJZWnK21zr7qp+BTFncduDY+Y0SfGaGd+NdyxcSHNzGwygAHXkr1jOFh0hcwASjVzBz8R4qU1ezRhmo6ZsyVbnZL6WWxsUybqpGts0aSprheCPRQzRrmcicLYyWQYl6oaeptonWhGiSoqLpRWu3Rbw52jQSfp/C8/6Vc2dI0HpYuKm7Y3JRWym4jDrcrp/BGHZ44nvuAGi9+ZFrFVPFDT0dnvtM7k091o1HIXLj4K68AcZQ1ocxo7OVgByG2rerbKkI/pnzZLWh5jp2AO3/C0jZZrTtpr6WW7n5y6w20v5LJZxoD4/da6MIDSVGWY6ktPL4J215y6fmiStc3tAQPyyc07gW/nRKgmR1l9HN8FLUx543Na4sJFgbXt8EI1wt8R9FvVynLodV1INtHKMW9mVUxxka5s4Jvp3Xeh3WLrtI8nmsSPGmNyYNG+zDlHX6IRk7su3Px6KWAZgddNfohexNrX5+PRdYA+qk7u35ZDipcH6D6nkt5W2A1/LLYREu3/LIvs4hdK4uNzbTwHJaRTZQQdb7bfdSy09ibnl5clDWMGS7TqLn5oHHsMlyQBpbmtJJb5wW6gHp8CvY2uJGvJQyRG7rHvAdPELjiicdROhlhqo9C11j0vpofAhOMNrXTP7VzQ0nLpc3Fr6g21vqmnEWF9vSvady0+oJIUPD+H9lAHTaaaA8ktbHvQbV4U2bvDuSdd2u/uH3CEfRuj0eCPEbeqfUVnNBCMDdLHUdN08saY0M0loqhNkPI8AKz1GFRu6t8v4VfxThNz7ZJgPAtP2Kk8b9GhZoimWUcvqhC0k3T2k4Xc33pAfgUZNhjGaA5negHil4SQzzQFUjRDGHDfY7a3GpP8ACqlfXEOBZnBI5E6q04tUuecrbWF9dNlW3wPc9rtAL2HkEDPftlXxR2ZxL8xFt3b/AJdP/Z1hjm1AlBILWlxPLUaD6rTE8NdJUMibrpd/rp91esHoxEQyw8TtfT7J4K2LOaSLNh0I7MkH8shahzsw0B08DuCiIiBHobfnVBCVxc3Ucvrb7rQ3RmRPTsOcctvumdO0/n/CXGOxab/l0XTu7x1/LpUMevBF+etvqhcRcLD4+KKmlI36/wAKGrkDgOuvJFnG2HygSGxP4FiFilAkPx5eSxKGjehYRHYuF9efgoQ4gaO59fBerEK0Ekr2kt94evgvIfe94fPosWIvs4kmbcm55ePRevsY7W5dfFYsQOBcOldmtfkVrXROzHW2nMgcrrFi45GsEl2avA3vqTzQOMk5gHe7+0b3WLE0QSCcFncBroeh5+XX4KwxyArFirVICJgFqY/BYsQCLcWquzAa333beA6qrVslgQ1/mTcXJ/CvViy5JPlRSIE6F7Yyd7210O/j5IGFj/6dyABru0c1ixLJBQ3wvDzG4SvF3yXOu+UA2P1Vi7UA7EaefJerFojpEW7N3OaY9CNjztt4KGCNosTrv9QsWIzOiHzyDTTr08FLSPaXH/hYsQTs48q2EWt1+4QFU5wtp15eK9WIyONGyd893r1HRYsWKbWwn//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data:image/jpeg;base64,/9j/4AAQSkZJRgABAQAAAQABAAD/2wCEAAkGBxQTEhUUEhQWFhMXGBcYGBgYFhQVFxcXFRUWFhcUFxcYHCggGBolHBUUITEhJSkrLi4uFx8zODMsNygtLiwBCgoKDg0OGxAQGywkHx8sLCwsLCwsLCwsLCwsLCwsLCwsLCwsLCwsLCwsLCwsLCwsLCwsNywsLDcrLCssKyssK//AABEIANgA2AMBIgACEQEDEQH/xAAcAAACAgMBAQAAAAAAAAAAAAAEBQMGAAIHAQj/xAA9EAABAwIEAwUHAwIFBAMAAAABAAIDBBEFEiExBkFREyJhcZEHMoGhscHwFELRI3IzUlOC8RWSouEkQ2L/xAAZAQADAQEBAAAAAAAAAAAAAAABAgMEAAX/xAAjEQACAgICAgMAAwAAAAAAAAAAAQIRAyESMQRBEyJRFDJy/9oADAMBAAIRAxEAPwC5YfhOVgHRQ43GWRnL0W1XjRY62XRKeJ8ab2RsdwVGUkjopdHJsTeXPeTrqUz9nVM19Sc3IXSiVhNzbdeYNVvgkzAHouctaB6o7XhcYExt0+iLxyndU5Yme9zd0CqHC+JPddxB29V0DhaMNu6Q95+yzqDeTfRCrlTCOFOHI6RlgAXnVzjuVTPa5ijTkhb1zO+G3zVp45xh1PAXstfZcPxGvdK8vebkrY2qLaqh5wjw82qbK997MLWgeJFz8lJW8JNY7Lm/3HXfYLbgmhnALmvs1+oHqAUwqaR7nlsjrkHfr8OSnr0jktDrhG8DA1784AsLXNgntZijbXBO/O1lVKIuiHd2REuLNvlcQSeQ19VVOkNwLG7EmSWsRoEIzDInOLye8k/6o/8A1gW8LKI4hIdAL+PIINJ9geMJ4ika1ha0XdewtzJ2THAPZ9C1macdpK7U32b4AfdJu1OhOUEHS+6sdFxcbZXAOI6HX0UoYoRbaXY0tjCm4figzOY0C9r/AA6KtcaNEgEbC0OBDiTysj8T4lLmEMHe6HRc4qHPLyZL5ib80s0o6SE0lR0Gk4zip48rrlwA0AVJ4t4rfVEfsYDcAHXzJSKrkN/FCvjzt8Qgpylonlk6LHh+LPyZS+/nqfVCVYDRfmUuw+gkJs25KZV2FSN0fcHxVdyg9EVNti9uJOa4Ebg6IubG3Ps0sAbz5k+qAhoyX9bLpnD/AAjA+Fr5NXHW5O3hZZcGNNNdFFcnURJwrTzRNkcI3Fj7EEjpe2nNXrgjEB2RadHhxuOYun36VojDW6aADyVYxSE00rDFvI8B3ltdaIYeDVPRdLihlX1kkJIjZncQTvYDosTkRAsvbkvFamP2cYrsYdm7ouCN0tq5Wn3iUxghzR7HwSOtaXXadCFhi3NtUYd/p46WPkVDK5p2sgP07s1rI+Glus+eMYPopxosXDWPZRleLEDQhb4rxVI14AOg26hJIospUeMRNe4OHRPiy81wsPGPZPiuLTzt77y5vRKIoQ42JRjDlFwmOGxsuH2878lohlktMZPdFkwfEHRRCNoAsLX3Nlt2ljcnxJO/mhGVQPetps0dfFE01PnFybN5+KrdGuMNEEkzn5cvNbsoGgWvvubr2pmzSBkI7o947X6BH/omuHeLh5I2U4EE9LGGWZILjodUuFUGm1/rb1tqt66jiZ/qE+f1Q8FIHbNIHjqjyFeNhLKsk2sD/HVROpiXB7TqOn1unNJhZAuBrZEswjTf1XWdxFjoxKzvd2Q69QbHW3ipYaQuIBAJHVMhhWgHTUeBQDq8RSZHaHqdimWycooqvEGGvY912HJffXX0RcHDM5p+2Y0ZbXyjdXcXe3qCNUaMTEcBYWjYgKDwpW7JKP6ctwvFTDMx5Hd5phxdibah0YjdcC+Y9L7BLsco8uo2UmGwDLcrDPypY8fdiqNaotXDOFCIiTQtsQTp6qPHa8yVMcdM6xPvW90a72S2j4jbBE+Igk65filXD9ZkqGyO66/Fao5VKKr2c1TpFoxLiGajlAzZxl0zCw+CbcIcStqZCKhwEhPcvoPILbE+GmVh7RxI7tmgch1VTwOidFVhpGYRu1PToVecpRa/DnyUjtmTRYqJxP7Q4oIi2M5pdmjoepWKzaKiMuEQIIs06j4qoYjLH2hde6CxrjJ0zcjW6dUkjqjmF1l5NGFpItkEJIJItfZD08FidVBXYm5zA0aIqh1bdZfPgoq0HHOzay1mpSy2YWDgCPI7FRz1QBturXhNLFVUjnvuJIQGg30y6lunqo+FBqVlNNNFMkj38ERHZrAPifsF7VizlpSDM472C9KNj+LFvsdYXTukdprYengrNTUb/wB230UvDWHCOMEjV2qbndNR6KA4qNo5KJsROtvzomrApWwBHgG6EjaFpOu63ZRi+yPLO8tXGyFUG7NmRqYNUcT1vmCZE2jYboHHsGbPGR+79p+yOJ0RVObhMmTkjnmC4i+E5H62NiDysrLM4O31adfEILjHDLOEzOejunhdR4RUZo/Ecuh5hJPoRojdhBmlDLXZuSVpxXgro8paO4Gm9tNvBNcPxpkLSTuOSEbihxGXsw1zW2s7mAD49VL+PGUOIJbKVg+Fuq5+zj/3HoPJdAxH2fxsgOW+dovm8RqrZg3DsNMB2LADaxPM+ZTeohztLTzVoYYxVCUcUo+Np2RZMrTYWvqkUvFDmMeP3vNybptx1gn6SQ2/w3at8OoVFbEXu8FlXLm+XSEXewugonTOL3LxM6Kr7MWDViWXkoDyorVLBbUolxGll7XOtoFBCLqkFzjYIQVBUs1gjWVZjZ5pY9uZwGwRBjzPDb6Bdl/rTEpQVIdcNMa8Pzb2ui4YpG3jYSO03A5gbBLI7RSBzTdvNWnh2qjNQxziLWO/VZppqSoXG3ZXMRDo+44WddOeGqMaF2hcdB9157RA01UVrWLbkg76r3AZby3J0AFluRuwr6l8abAW5KR5UFO4Ft7qa6dmlIyORTCVD5dVuGLg0ZLKon681s6MqMhKxkjYPspY5EOAt42WXINBjCioig2NU8ZTEJI3r4A+NzTzCo0bC3UbjuuH0KvmbRVWuZllef2uAPxGiEuiSKtxC7Lre3TxVw4Mq4oqZpzNDtSepKqHFrC7LlGm9/kkRqnNblO3JT58GZp5OLO+4FjLZ4y5pFgSPRNH1TQ25Xz7g2NVFM1xj91248eoRk/tCn7PI5oJ5EE/MKkM3LvsMMikEe1THG1E7Yotco7x8SdlWoqAsGoRvB8DJZnOmOvveZJTziCCzi4CwOwXTxfJBkvIyVpCjD6Rjr5tNND0WJzwjgf6lzsxs1tvUr1eZj8acl0CEW1ZzjEHXK8h0F17MzvKKodsF6MI8YpF10bsonPOYmwTqhjjAtzS11U1zQ0aImKhDRmzaqjUPaM0ubYwq6QNbey0wmTVRmodlsdQvKOAlw/a0/ILLklii7SHjCRDxDUf1Ab6ZQB6phhlQRIB4BKOLIgx7QDpb6LzBKy8jBfXQKmOXKKkjdi0jrWGuNvNMY0qpp4mAZntHm4Ig45TsH+K0+RuqUXcho0LfOFX5OKIwLg3HkUrm45jvay6wlxdIFC4qtwcRxv2cL+YTH9aDaxS8iygNAQt2yBJn14G5Q9RxBEzdw9Qu5AlGi0RPUg1KpUXG0V7aJxR8Twk6yNHTUJk7M0tFjVaxh4Gc+HzTqPF4H7SsJ/ub/KpePYg3M9rXA66m+lh4pZp1oRbI6ikc+Nkg/tI+6S4hEL5QNSrfw07tYz/AJb+miR8Vw9mQRuTp1uEk4xUG7owZk+XRHSSsjiLJW2fa1vuqTI3vEcgU3xrEXzlpI722nNMMK4VleCXM1tfdJzajfZSEVFA+AXZKwt1JNreatvFbCxrc3NVvBKZ7atjMveY65Hkug8ZzxinJfrcd3+7kn8bLL45EnjUk2wb2cTNzPaDrobeuqxTey3CixjnyCznWtfosWjC3wVlsaqJxOAkoKpccyatdZQvIvskvY4LRNsU8iclNPUC+2qPjqRfRSz43PpizVjNkQAuUNUVIHuoOvkebC+ixkeixvE8W2zr1SD3YIaiPtGjUX1dz6hI6akIkygDS2o6kq9YdTOdDGLkXbf1PNJWUpjkIcLHN8ltxS0bXgUYRbGOE4U+nc6VojkOQ2ZIwkX3uLqWirv6bXAAZu8QABqd9FaYqcEAjz+CrYhbGXQyEMsTlJFg5pNxY7c09tjrHGPQqxHiki+RjnAadB9En/6695t2bR46n52VxL2saAzIR4Fv8ocQPk5MaPMFFILi30yvUj2ybsHpoPimnC2ESVFRIyGd8TGta4kd/U30aCdNkwmZDGx2d7bWN9vQAFPvZ7hRhiL3NyulOa3MNAsxvnZMCSfRU+IsElp6iETVD5YX3uSAyx5A2QeJOZG4NZGCetr+pV/49w7tqa9rlhva24VZbTslY1zHgaajTQgbEXSsCvoqsOLvDgOyZqd+823noVaqGpGYNc0jod2E9AbaraFjmmzmNI6gjVPWVsRZldkb5loseu6Df4Ha7YDjFKxsXaGNshY5hDS33iXWDLjrdDVvD0jyGdnHGczg5rCcoHK1+af0pbPLDGwh7WPEsjgO6OzuWNvtcuIPwKIxU2kfrz+yZyajTIcFKWhdQyGla5obdvPXVVHiDiDtJASLNbsNzqjuLcUc2R0Y2sPPXVV3C6PtH3d7oUpRVWyLXGW2GYBKBL2j293lpdWqh4nGYjl1KUy5GsdtqLNCWUgN9VnzSkknHoaKU067HYxkR1hncO64ZT105q7QSxVWUGxbcOHwVDgw7tSBfQ6IqbB5aUtfDLoDrcbIwnOC+xkUzp9TVNgZmFtwAPPRYqDOZZ4873kZdWgaajmvVSU5Xro6U3ZzKNhOoQda8tN0bQyhp12TOd0b23ITwrltlW6Yjb3hmG6gdIQUY5jQ7unROeHsBFRJqdAjLLGKYzaEUQJNynTacltwjuJcHEDg0c0NhlQAbO2UIZIZpJSIZG6tFw4SyyQj/Mzun4HRKOL4z2mZtzYcuVkNhONshqLNPcf3XfYq7mjbKH9XCxBHXmFo48dHrePk+TFvtAuGyXa3+0fRHObf8vZBUTLWHTT0TASIFVshlpY/9Jh/2hL6jC4jvFGP9oTGerDQkNVWukdlYbDmUHMpHH7ZvQ4ZC+UNDG2bqbAW8NVc4rX0VXpJ20rCXbE6m2yaUWKxFuYOv5J4ulsScbehqDm0VZxbDIc1nRtvyJAT6nrGFpfe1krxqdlRG3s73DjrYjTnuuk9WTimpbQvpcHg/wBJnondFhEA2iZ/2hIKSqdGcrvgVZKCpDuaSMx8mP8ABjSMy6AWHRVqsvJNO3oWgeYIurXHY2VbxCMU4lmJu52ob0JOiMnoljcYtyfopeNta+eQnkbDybogY35TYBDTSvvc79VNT1F9wvOyZMquto8jK25N32Fwxki5QzzYlFRZnOsNlHi9PlG+qsk8mHvoVTcHr2TYRUuLvIp9iHEjAzJlseZVOo8/koqlpJ1NyunP6rezoqjpOFY1HLGQy2lrjmvVzOSDI3MXEE+Nli34s7UUnEm++wNlPqoqwlvVN3tQ9cbNBssWOUL2bFQpbATqN1f/AGdUQLXOLjnHIKjUtbc2suoezOVoa64F7/FHI4xfGQH3sScbSSPkYS227dfgq7U0eX3jqrbxzXB1Q1uwbdU6sqM8oAScF6ByVg81FZdQ4LrO1h195vdJ6i2ipElPmsE2w+d1Lsbh1r8rHqrYsrcLZXDlSnt6LTIzK91trqN8iAw6oc50rXizmu+RGhRJOqeWz0YyV66FmJVBJyg6/QL3DYh1uia2iGrhzACrldX1VLrkBZf3+g8QhGOyspWi9Opw9tiq3V4cYnXZp8NPRT0UlRK3M2Zvu5m22OuqMdh1UXHvtcABv48k7kmKv9AmFF5d3jpy6BWaOK7UopMOqHDMS0W/aBdFYpUSUsT5HvYQwE6i17AG3zC6L9E8jT9i/Fae3dOx2PRb8P1JzFjtwbKuUGMVFaBI+MMjB5X18vBWTBKe8ufrb5KUtSKp1GmW+A6fBUn2h1DgIWg6EE+Z2VuqpMsT3dGn+FzziF8lU6wFhG2wHM63v8k2SSS4v2YMz+rEjjdtjvuEFSSlrvA7oV9S7tA3nt8UxqoSLH1Wanj0ee12NIakAaIc1Gd3e2Q0T9FHO0nZI5KDOS1TGErhfurXtGsdmeNETw7gs0oJA06nQHyQPENM5jzG8WIS255k4rQyTcaFOL1okfcDTksWlJQOkdZo2WLfKUb+zHjjjFUxhTS5isr2d3XZeYaywuFJVuuLLNkgoyVA9iuCGMtuPeVs4TrjDfS4d9lX6eiHTVNsKyEEPOvLwVpVkq0BLl7BOI6kyzF2wCT4dD/Vuvax5bI5u4BXlDKA8E7JpY1GLo5wssNS7K2/RKziL32JN/pZeY3iQcMjFDhckTR/ULsw5W3UIYZKOxU7ZacAryX2JvcczfZWHlcclW+GMPcZRMbNYbgA7m45DonzX5XFp5LTxcVTPR8ZvhslM4NgeqYtjDhY7JVI2x02TSjXLRpsr9TwrDnJZmiJvq0kDXqAUSIJ2XDKnfqQ/bwcE2qQeR1SKtBvqBdM5L2ikVF9m/8A8oDKanfoGg+oREPB8UpzzF0jt+84uA62BNgdAhaVhuNNVaaOfu2K5SXoGTiv6ogqKNrWWaLACwAUfD0Nrk8kxlFwpKODKLdUHHdmf5PQLxDKWwho3cQD5b/YKnVNa2AkkXvt49FYMcqs8zoW+81odb/Mw6n46Kj4xWCQi2wUci+xgzOXKivuJ7XtPG/zT995R3QNdUhqZhbRE4UXnrlHNLJpu6uiMtdD+j4flcLhoI81DJSlrrOAT/hmokPcbHmH+YkqbFuFxG10zn5eZBSZsXyK4jfG6sb4ZicMVOwZbnpex81TuMIZJnGW9hbbwSNtWc2YOs0fNSV3ELpBlA7q24uMcaTQJLIpKuhtw05kTLndYleEuzHnYD8usWOWJN2xnt7JsLJfGAxuwsUNWxlp74sVrgWKuibYC6ixkvmOYn4K84rJoNqzelxFrQb7qGaXM0EXB1SqSEhHRSGwFtAE8caQtJRsClB1JUTxcIqtbpflshw0nbUoy6ZSvoR0kTnPAAJP1Vr4fwhs015AeziaXvHUN/b8Sn3s0wC2eqlboxt2i25sm/B1EDFPK4W7a9v7bn7lHHbZFY9orODYm6atYXcs9gNg22gAVlxSDW4VI4bjDMQbHvlY+/ncD7LolQy4XSPXxr6ieKptuj6epS+ohsUPI4jZKgtFpa4HdaSQNJ5KvQ4oQiG1l+a5saI0FOB0RkVkjZVtKPp6kfn0XKQJjmMCykjchGPJAUwfYpuyCRROK60wYtE8G2aJvyJQPGuHiGUOaLRyjO3pc+8B8UD7Wai1bTuHJlv/AD/9q+1WHCuoOz07RgzRnncDbyI0+CpxvTIZ42r/AA5NIwJ9wpVOAfHlu1wv5WCWjC33tb10TPDZzTOvbX5a7rPDnDJyXoySSlo3wTGqiF78p0vsQoeI+JnTgNfsNbA3ufFEfq43F5G9lXKbCZZbvDe7fcm31VXBLf6Hx20mn6JcLoXVMjWXsCQu0YZ7P6Vkdst3W9431VG4G4bM7g7PkDTyFzp9F2N5Ece+w+iWFtu+i8HyOfU9BDBJLlAt4kclip+J4mf1M19i4rFhedxdUI50wXAYWBlyLkpdX1Ja4gaBFYVTGKN7yTa9gkdbOXm+wW2UG3ZPI1FksTwTcoyYjsyR4WSymppJTlja556NBd62V4wTgKoc3+u5kTOh7zj8AVTHApqkUKSoJGXluVcfZ3hBklL3sJYBa5Gh8irphHA1JAQchkfyc/UfBuwVoYbjLqLdAANOiaWBSTTC5WqPZAwRdm0Wbb5IWhiaLtHdaAPmVtUS5bNsLuuBz+aioH3ePRPGCiqRxzCrp+xxQP8A2yRkg9Tex+yvAcCEh4/wwtDZhvG7U/8A5dofmEXhNbmYNeijLs34XaJ52IOWFM3WOqicwKZViOekUccJ6p6+C4UH6fVcBAcUNynmHwgckPBAE0jsAilYs2TaBQyVFteSgqZx10SXEa7SwVKoSKspHtDn7SoYeg+4XTOE6jJk01cuS8RHNJfwK6Ng0hu3f9p+DggpbBlWh1j3BrZpC6OTK465DoLnoVUMY4aqIQbsNv8AuHqun4tNlyEMJJHUC3wRtPL436jcLQ8aaPMcVdo5HhLGOh0AJG/VXjg9kPZZS1uYdRdOKnA6eQkuia13VvdPyQFLwyYpM0bg9h3B0cPFpG6aVNdCY4ShPvTN6uFjZLwDLJbUAd0+fRJcXxGqLXaC45H7K4PprC4sD+eqS1EEs4PdAaP3Hn8FCV1o21+HGZ2uLnOO9zdYpuIqkRyOYLXvrbqsWP8AjNkVBluwrh91TThurRc8t9UxoPZzC05pS59v2+630G6u9O+wNrAdAhXu3uTqVvUUjnT2SUlCyKO0bGsG2gA+i97P3bWXlRIMu55fyvIm3cNDpb6JrOJZ9CLnxQuFwHIXF1yT8vwoiZpvty5oGA2i53F7hccSSsvI0X5G/TUoaQZH+N/qpB/iNdYgWt8lFifvaHay6woWcT4nTZv0sjgJZWnK21zr7qp+BTFncduDY+Y0SfGaGd+NdyxcSHNzGwygAHXkr1jOFh0hcwASjVzBz8R4qU1ezRhmo6ZsyVbnZL6WWxsUybqpGts0aSprheCPRQzRrmcicLYyWQYl6oaeptonWhGiSoqLpRWu3Rbw52jQSfp/C8/6Vc2dI0HpYuKm7Y3JRWym4jDrcrp/BGHZ44nvuAGi9+ZFrFVPFDT0dnvtM7k091o1HIXLj4K68AcZQ1ocxo7OVgByG2rerbKkI/pnzZLWh5jp2AO3/C0jZZrTtpr6WW7n5y6w20v5LJZxoD4/da6MIDSVGWY6ktPL4J215y6fmiStc3tAQPyyc07gW/nRKgmR1l9HN8FLUx543Na4sJFgbXt8EI1wt8R9FvVynLodV1INtHKMW9mVUxxka5s4Jvp3Xeh3WLrtI8nmsSPGmNyYNG+zDlHX6IRk7su3Px6KWAZgddNfohexNrX5+PRdYA+qk7u35ZDipcH6D6nkt5W2A1/LLYREu3/LIvs4hdK4uNzbTwHJaRTZQQdb7bfdSy09ibnl5clDWMGS7TqLn5oHHsMlyQBpbmtJJb5wW6gHp8CvY2uJGvJQyRG7rHvAdPELjiicdROhlhqo9C11j0vpofAhOMNrXTP7VzQ0nLpc3Fr6g21vqmnEWF9vSvady0+oJIUPD+H9lAHTaaaA8ktbHvQbV4U2bvDuSdd2u/uH3CEfRuj0eCPEbeqfUVnNBCMDdLHUdN08saY0M0loqhNkPI8AKz1GFRu6t8v4VfxThNz7ZJgPAtP2Kk8b9GhZoimWUcvqhC0k3T2k4Xc33pAfgUZNhjGaA5negHil4SQzzQFUjRDGHDfY7a3GpP8ACqlfXEOBZnBI5E6q04tUuecrbWF9dNlW3wPc9rtAL2HkEDPftlXxR2ZxL8xFt3b/AJdP/Z1hjm1AlBILWlxPLUaD6rTE8NdJUMibrpd/rp91esHoxEQyw8TtfT7J4K2LOaSLNh0I7MkH8shahzsw0B08DuCiIiBHobfnVBCVxc3Ucvrb7rQ3RmRPTsOcctvumdO0/n/CXGOxab/l0XTu7x1/LpUMevBF+etvqhcRcLD4+KKmlI36/wAKGrkDgOuvJFnG2HygSGxP4FiFilAkPx5eSxKGjehYRHYuF9efgoQ4gaO59fBerEK0Ekr2kt94evgvIfe94fPosWIvs4kmbcm55ePRevsY7W5dfFYsQOBcOldmtfkVrXROzHW2nMgcrrFi45GsEl2avA3vqTzQOMk5gHe7+0b3WLE0QSCcFncBroeh5+XX4KwxyArFirVICJgFqY/BYsQCLcWquzAa333beA6qrVslgQ1/mTcXJ/CvViy5JPlRSIE6F7Yyd7210O/j5IGFj/6dyABru0c1ixLJBQ3wvDzG4SvF3yXOu+UA2P1Vi7UA7EaefJerFojpEW7N3OaY9CNjztt4KGCNosTrv9QsWIzOiHzyDTTr08FLSPaXH/hYsQTs48q2EWt1+4QFU5wtp15eK9WIyONGyd893r1HRYsWKbWwn//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4" name="Picture 16" descr="https://www.genome.duke.edu/sites/default/files/styles/gcb_270x270/public/greg_crawford.jpg?itok=MG9chLv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1571625"/>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http://www.achievement.org/achievers/col1/large/col1-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3886200"/>
            <a:ext cx="1295400" cy="181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17612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Diverse methods to probe open chromatin</a:t>
            </a:r>
            <a:endParaRPr lang="en-US" sz="3600" dirty="0"/>
          </a:p>
        </p:txBody>
      </p:sp>
      <p:pic>
        <p:nvPicPr>
          <p:cNvPr id="13314" name="Picture 2" descr="http://static-content.springer.com/image/art%3A10.1186%2F1756-8935-7-33/MediaObjects/13072_2014_Article_338_Fig1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83" y="1417638"/>
            <a:ext cx="7376034" cy="47513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03826" y="6412468"/>
            <a:ext cx="6216374" cy="369332"/>
          </a:xfrm>
          <a:prstGeom prst="rect">
            <a:avLst/>
          </a:prstGeom>
          <a:noFill/>
        </p:spPr>
        <p:txBody>
          <a:bodyPr wrap="square" rtlCol="0">
            <a:spAutoFit/>
          </a:bodyPr>
          <a:lstStyle/>
          <a:p>
            <a:r>
              <a:rPr lang="en-US" dirty="0" smtClean="0"/>
              <a:t>(</a:t>
            </a:r>
            <a:r>
              <a:rPr lang="en-US" dirty="0" err="1" smtClean="0"/>
              <a:t>Tsompana</a:t>
            </a:r>
            <a:r>
              <a:rPr lang="en-US" dirty="0" smtClean="0"/>
              <a:t> and Buck 2014, </a:t>
            </a:r>
            <a:r>
              <a:rPr lang="en-US" i="1" dirty="0" smtClean="0"/>
              <a:t>Epigenetics and Chromatin</a:t>
            </a:r>
            <a:r>
              <a:rPr lang="en-US" dirty="0" smtClean="0"/>
              <a:t>)</a:t>
            </a:r>
            <a:endParaRPr lang="en-US" dirty="0"/>
          </a:p>
        </p:txBody>
      </p:sp>
    </p:spTree>
    <p:extLst>
      <p:ext uri="{BB962C8B-B14F-4D97-AF65-F5344CB8AC3E}">
        <p14:creationId xmlns:p14="http://schemas.microsoft.com/office/powerpoint/2010/main" val="327019247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860" y="152400"/>
            <a:ext cx="8687340" cy="6553200"/>
          </a:xfrm>
        </p:spPr>
      </p:pic>
      <p:sp>
        <p:nvSpPr>
          <p:cNvPr id="3" name="Oval 2"/>
          <p:cNvSpPr/>
          <p:nvPr/>
        </p:nvSpPr>
        <p:spPr>
          <a:xfrm>
            <a:off x="1600200" y="2895600"/>
            <a:ext cx="762000" cy="685800"/>
          </a:xfrm>
          <a:prstGeom prst="ellipse">
            <a:avLst/>
          </a:prstGeom>
          <a:gradFill flip="none" rotWithShape="1">
            <a:gsLst>
              <a:gs pos="0">
                <a:schemeClr val="accent4">
                  <a:lumMod val="60000"/>
                  <a:lumOff val="40000"/>
                </a:schemeClr>
              </a:gs>
              <a:gs pos="39999">
                <a:srgbClr val="85C2FF"/>
              </a:gs>
              <a:gs pos="70000">
                <a:srgbClr val="C4D6EB"/>
              </a:gs>
              <a:gs pos="100000">
                <a:srgbClr val="FFEBFA"/>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11396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Tn5 </a:t>
            </a:r>
            <a:r>
              <a:rPr lang="en-US" dirty="0" err="1" smtClean="0"/>
              <a:t>Tagmentation</a:t>
            </a:r>
            <a:endParaRPr lang="en-US" dirty="0"/>
          </a:p>
        </p:txBody>
      </p:sp>
      <p:cxnSp>
        <p:nvCxnSpPr>
          <p:cNvPr id="4" name="Straight Connector 3"/>
          <p:cNvCxnSpPr/>
          <p:nvPr/>
        </p:nvCxnSpPr>
        <p:spPr>
          <a:xfrm>
            <a:off x="2157426" y="2743200"/>
            <a:ext cx="24723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57426" y="3048000"/>
            <a:ext cx="24723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38400" y="3876261"/>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38400" y="4181061"/>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586426" y="3741026"/>
            <a:ext cx="1600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86426" y="4045826"/>
            <a:ext cx="1600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flipV="1">
            <a:off x="4114800" y="3647661"/>
            <a:ext cx="457200" cy="22860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129226" y="4055765"/>
            <a:ext cx="45720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Hexagon 45"/>
          <p:cNvSpPr/>
          <p:nvPr/>
        </p:nvSpPr>
        <p:spPr>
          <a:xfrm>
            <a:off x="4077340" y="2079235"/>
            <a:ext cx="609600" cy="617582"/>
          </a:xfrm>
          <a:prstGeom prst="hexagon">
            <a:avLst/>
          </a:prstGeom>
          <a:solidFill>
            <a:srgbClr val="A4B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p:cNvSpPr/>
          <p:nvPr/>
        </p:nvSpPr>
        <p:spPr>
          <a:xfrm>
            <a:off x="4656293" y="2079235"/>
            <a:ext cx="669235" cy="617582"/>
          </a:xfrm>
          <a:prstGeom prst="hexagon">
            <a:avLst/>
          </a:prstGeom>
          <a:solidFill>
            <a:srgbClr val="A4B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3992028" y="2388026"/>
            <a:ext cx="457200" cy="22860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932931" y="2388026"/>
            <a:ext cx="457200" cy="24074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900626" y="2743200"/>
            <a:ext cx="24723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900626" y="3048000"/>
            <a:ext cx="24723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819012" y="1708930"/>
            <a:ext cx="1149189" cy="1034270"/>
          </a:xfrm>
          <a:prstGeom prst="ellipse">
            <a:avLst/>
          </a:prstGeom>
          <a:gradFill flip="none" rotWithShape="1">
            <a:gsLst>
              <a:gs pos="0">
                <a:schemeClr val="accent4">
                  <a:lumMod val="60000"/>
                  <a:lumOff val="40000"/>
                </a:schemeClr>
              </a:gs>
              <a:gs pos="39999">
                <a:srgbClr val="85C2FF"/>
              </a:gs>
              <a:gs pos="70000">
                <a:srgbClr val="C4D6EB"/>
              </a:gs>
              <a:gs pos="100000">
                <a:srgbClr val="FFEBFA"/>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465937" y="1708930"/>
            <a:ext cx="1149189" cy="1034270"/>
          </a:xfrm>
          <a:prstGeom prst="ellipse">
            <a:avLst/>
          </a:prstGeom>
          <a:gradFill flip="none" rotWithShape="1">
            <a:gsLst>
              <a:gs pos="0">
                <a:schemeClr val="accent4">
                  <a:lumMod val="60000"/>
                  <a:lumOff val="40000"/>
                </a:schemeClr>
              </a:gs>
              <a:gs pos="39999">
                <a:srgbClr val="85C2FF"/>
              </a:gs>
              <a:gs pos="70000">
                <a:srgbClr val="C4D6EB"/>
              </a:gs>
              <a:gs pos="100000">
                <a:srgbClr val="FFEBFA"/>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767526" y="1708930"/>
            <a:ext cx="1149189" cy="1034270"/>
          </a:xfrm>
          <a:prstGeom prst="ellipse">
            <a:avLst/>
          </a:prstGeom>
          <a:gradFill flip="none" rotWithShape="1">
            <a:gsLst>
              <a:gs pos="0">
                <a:schemeClr val="accent4">
                  <a:lumMod val="60000"/>
                  <a:lumOff val="40000"/>
                </a:schemeClr>
              </a:gs>
              <a:gs pos="39999">
                <a:srgbClr val="85C2FF"/>
              </a:gs>
              <a:gs pos="70000">
                <a:srgbClr val="C4D6EB"/>
              </a:gs>
              <a:gs pos="100000">
                <a:srgbClr val="FFEBFA"/>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a:off x="1349873" y="2126470"/>
            <a:ext cx="609600" cy="617582"/>
          </a:xfrm>
          <a:prstGeom prst="hexagon">
            <a:avLst/>
          </a:prstGeom>
          <a:solidFill>
            <a:srgbClr val="A4B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a:off x="1928826" y="2126470"/>
            <a:ext cx="669235" cy="617582"/>
          </a:xfrm>
          <a:prstGeom prst="hexagon">
            <a:avLst/>
          </a:prstGeom>
          <a:solidFill>
            <a:srgbClr val="A4B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V="1">
            <a:off x="1264561" y="2435261"/>
            <a:ext cx="457200" cy="22860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05464" y="2435261"/>
            <a:ext cx="457200" cy="24074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029238" y="4191000"/>
            <a:ext cx="45720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857659" y="6096000"/>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57659" y="6324600"/>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534059" y="6096000"/>
            <a:ext cx="542982" cy="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349574" y="6334539"/>
            <a:ext cx="5561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534059" y="6334539"/>
            <a:ext cx="542982" cy="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349573" y="6096000"/>
            <a:ext cx="5561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818093" y="5181600"/>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818093" y="5410200"/>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494493" y="5181600"/>
            <a:ext cx="542982" cy="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310008" y="5420139"/>
            <a:ext cx="5561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5" name="Straight Arrow Connector 1034"/>
          <p:cNvCxnSpPr/>
          <p:nvPr/>
        </p:nvCxnSpPr>
        <p:spPr>
          <a:xfrm flipH="1">
            <a:off x="3348232" y="5181600"/>
            <a:ext cx="33461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5626590" y="5410200"/>
            <a:ext cx="30811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1190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ATAC-</a:t>
            </a:r>
            <a:r>
              <a:rPr lang="en-US" dirty="0" err="1" smtClean="0"/>
              <a:t>seq</a:t>
            </a:r>
            <a:r>
              <a:rPr lang="en-US" dirty="0" smtClean="0"/>
              <a:t> </a:t>
            </a:r>
            <a:r>
              <a:rPr lang="en-US" dirty="0"/>
              <a:t>a</a:t>
            </a:r>
            <a:r>
              <a:rPr lang="en-US" dirty="0" smtClean="0"/>
              <a:t>dvantages</a:t>
            </a:r>
            <a:endParaRPr lang="en-US" dirty="0"/>
          </a:p>
        </p:txBody>
      </p:sp>
      <p:sp>
        <p:nvSpPr>
          <p:cNvPr id="3" name="Content Placeholder 2"/>
          <p:cNvSpPr>
            <a:spLocks noGrp="1"/>
          </p:cNvSpPr>
          <p:nvPr>
            <p:ph idx="1"/>
          </p:nvPr>
        </p:nvSpPr>
        <p:spPr>
          <a:xfrm>
            <a:off x="457200" y="1600201"/>
            <a:ext cx="8001000" cy="1828800"/>
          </a:xfrm>
        </p:spPr>
        <p:txBody>
          <a:bodyPr>
            <a:normAutofit fontScale="92500"/>
          </a:bodyPr>
          <a:lstStyle/>
          <a:p>
            <a:r>
              <a:rPr lang="en-US" dirty="0" smtClean="0"/>
              <a:t>DNase-</a:t>
            </a:r>
            <a:r>
              <a:rPr lang="en-US" dirty="0" err="1" smtClean="0"/>
              <a:t>seq</a:t>
            </a:r>
            <a:r>
              <a:rPr lang="en-US" dirty="0" smtClean="0"/>
              <a:t>, FAIRE-</a:t>
            </a:r>
            <a:r>
              <a:rPr lang="en-US" dirty="0" err="1" smtClean="0"/>
              <a:t>seq</a:t>
            </a:r>
            <a:r>
              <a:rPr lang="en-US" dirty="0" smtClean="0"/>
              <a:t>, </a:t>
            </a:r>
            <a:r>
              <a:rPr lang="en-US" dirty="0" err="1" smtClean="0"/>
              <a:t>MNase-seq</a:t>
            </a:r>
            <a:r>
              <a:rPr lang="en-US" dirty="0" smtClean="0"/>
              <a:t>, etc. are </a:t>
            </a:r>
            <a:r>
              <a:rPr lang="en-US" dirty="0"/>
              <a:t>r</a:t>
            </a:r>
            <a:r>
              <a:rPr lang="en-US" dirty="0" smtClean="0"/>
              <a:t>esource intensive</a:t>
            </a:r>
          </a:p>
          <a:p>
            <a:r>
              <a:rPr lang="en-US" dirty="0" smtClean="0"/>
              <a:t>ATAC-</a:t>
            </a:r>
            <a:r>
              <a:rPr lang="en-US" dirty="0" err="1" smtClean="0"/>
              <a:t>seq</a:t>
            </a:r>
            <a:r>
              <a:rPr lang="en-US" dirty="0" smtClean="0"/>
              <a:t> is a quick and efficient alternative</a:t>
            </a:r>
            <a:endParaRPr lang="en-US" dirty="0"/>
          </a:p>
        </p:txBody>
      </p:sp>
      <p:sp>
        <p:nvSpPr>
          <p:cNvPr id="5" name="TextBox 4"/>
          <p:cNvSpPr txBox="1"/>
          <p:nvPr/>
        </p:nvSpPr>
        <p:spPr>
          <a:xfrm>
            <a:off x="5046870" y="6412468"/>
            <a:ext cx="4097130" cy="369332"/>
          </a:xfrm>
          <a:prstGeom prst="rect">
            <a:avLst/>
          </a:prstGeom>
          <a:noFill/>
        </p:spPr>
        <p:txBody>
          <a:bodyPr wrap="square" rtlCol="0">
            <a:spAutoFit/>
          </a:bodyPr>
          <a:lstStyle/>
          <a:p>
            <a:r>
              <a:rPr lang="en-US" dirty="0" smtClean="0"/>
              <a:t>(</a:t>
            </a:r>
            <a:r>
              <a:rPr lang="en-US" dirty="0" err="1" smtClean="0"/>
              <a:t>Buenrostro</a:t>
            </a:r>
            <a:r>
              <a:rPr lang="en-US" dirty="0" smtClean="0"/>
              <a:t> et al. 2013 </a:t>
            </a:r>
            <a:r>
              <a:rPr lang="en-US" i="1" dirty="0" smtClean="0"/>
              <a:t>Nat. Methods</a:t>
            </a:r>
            <a:r>
              <a:rPr lang="en-US" dirty="0" smtClean="0"/>
              <a:t>)</a:t>
            </a:r>
            <a:endParaRPr lang="en-US" dirty="0"/>
          </a:p>
        </p:txBody>
      </p:sp>
      <p:pic>
        <p:nvPicPr>
          <p:cNvPr id="6" name="Picture 5" descr="Pape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348" y="3296618"/>
            <a:ext cx="5897217" cy="2898773"/>
          </a:xfrm>
          <a:prstGeom prst="rect">
            <a:avLst/>
          </a:prstGeom>
          <a:ln>
            <a:solidFill>
              <a:srgbClr val="000000"/>
            </a:solidFill>
          </a:ln>
        </p:spPr>
      </p:pic>
    </p:spTree>
    <p:extLst>
      <p:ext uri="{BB962C8B-B14F-4D97-AF65-F5344CB8AC3E}">
        <p14:creationId xmlns:p14="http://schemas.microsoft.com/office/powerpoint/2010/main" val="223749978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ATAC-</a:t>
            </a:r>
            <a:r>
              <a:rPr lang="en-US" dirty="0" err="1" smtClean="0"/>
              <a:t>seq</a:t>
            </a:r>
            <a:r>
              <a:rPr lang="en-US" dirty="0" smtClean="0"/>
              <a:t> </a:t>
            </a:r>
            <a:r>
              <a:rPr lang="en-US" dirty="0"/>
              <a:t>f</a:t>
            </a:r>
            <a:r>
              <a:rPr lang="en-US" dirty="0" smtClean="0"/>
              <a:t>ragment size distribution</a:t>
            </a:r>
            <a:endParaRPr lang="en-US" dirty="0"/>
          </a:p>
        </p:txBody>
      </p:sp>
      <p:sp>
        <p:nvSpPr>
          <p:cNvPr id="5" name="TextBox 4"/>
          <p:cNvSpPr txBox="1"/>
          <p:nvPr/>
        </p:nvSpPr>
        <p:spPr>
          <a:xfrm>
            <a:off x="4947478" y="6412468"/>
            <a:ext cx="4196522" cy="369332"/>
          </a:xfrm>
          <a:prstGeom prst="rect">
            <a:avLst/>
          </a:prstGeom>
          <a:noFill/>
        </p:spPr>
        <p:txBody>
          <a:bodyPr wrap="square" rtlCol="0">
            <a:spAutoFit/>
          </a:bodyPr>
          <a:lstStyle/>
          <a:p>
            <a:r>
              <a:rPr lang="en-US" dirty="0" smtClean="0"/>
              <a:t>(</a:t>
            </a:r>
            <a:r>
              <a:rPr lang="en-US" dirty="0" err="1" smtClean="0"/>
              <a:t>Buenrostro</a:t>
            </a:r>
            <a:r>
              <a:rPr lang="en-US" dirty="0" smtClean="0"/>
              <a:t> et al. 2013 </a:t>
            </a:r>
            <a:r>
              <a:rPr lang="en-US" i="1" dirty="0" smtClean="0"/>
              <a:t>Nat. Methods</a:t>
            </a:r>
            <a:r>
              <a:rPr lang="en-US" dirty="0" smtClean="0"/>
              <a:t>)</a:t>
            </a:r>
            <a:endParaRPr lang="en-US" dirty="0"/>
          </a:p>
        </p:txBody>
      </p:sp>
      <p:pic>
        <p:nvPicPr>
          <p:cNvPr id="4" name="Picture 3" descr="Pape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66" y="1727424"/>
            <a:ext cx="8658087" cy="3874613"/>
          </a:xfrm>
          <a:prstGeom prst="rect">
            <a:avLst/>
          </a:prstGeom>
          <a:ln>
            <a:solidFill>
              <a:srgbClr val="000000"/>
            </a:solidFill>
          </a:ln>
        </p:spPr>
      </p:pic>
    </p:spTree>
    <p:extLst>
      <p:ext uri="{BB962C8B-B14F-4D97-AF65-F5344CB8AC3E}">
        <p14:creationId xmlns:p14="http://schemas.microsoft.com/office/powerpoint/2010/main" val="286539793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ATAC-</a:t>
            </a:r>
            <a:r>
              <a:rPr lang="en-US" dirty="0" err="1" smtClean="0"/>
              <a:t>seq</a:t>
            </a:r>
            <a:r>
              <a:rPr lang="en-US" dirty="0" smtClean="0"/>
              <a:t> Footprint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600200"/>
            <a:ext cx="4981818" cy="4724400"/>
          </a:xfrm>
          <a:prstGeom prst="rect">
            <a:avLst/>
          </a:prstGeom>
        </p:spPr>
      </p:pic>
      <p:sp>
        <p:nvSpPr>
          <p:cNvPr id="5" name="TextBox 4"/>
          <p:cNvSpPr txBox="1"/>
          <p:nvPr/>
        </p:nvSpPr>
        <p:spPr>
          <a:xfrm>
            <a:off x="4914348" y="6412468"/>
            <a:ext cx="4229652" cy="369332"/>
          </a:xfrm>
          <a:prstGeom prst="rect">
            <a:avLst/>
          </a:prstGeom>
          <a:noFill/>
        </p:spPr>
        <p:txBody>
          <a:bodyPr wrap="square" rtlCol="0">
            <a:spAutoFit/>
          </a:bodyPr>
          <a:lstStyle/>
          <a:p>
            <a:r>
              <a:rPr lang="en-US" dirty="0" smtClean="0"/>
              <a:t>(</a:t>
            </a:r>
            <a:r>
              <a:rPr lang="en-US" dirty="0" err="1" smtClean="0"/>
              <a:t>Buenrostro</a:t>
            </a:r>
            <a:r>
              <a:rPr lang="en-US" dirty="0" smtClean="0"/>
              <a:t> et al. 2013 </a:t>
            </a:r>
            <a:r>
              <a:rPr lang="en-US" i="1" dirty="0" smtClean="0"/>
              <a:t>Nat. Methods</a:t>
            </a:r>
            <a:r>
              <a:rPr lang="en-US" dirty="0" smtClean="0"/>
              <a:t>)</a:t>
            </a:r>
            <a:endParaRPr lang="en-US" dirty="0"/>
          </a:p>
        </p:txBody>
      </p:sp>
    </p:spTree>
    <p:extLst>
      <p:ext uri="{BB962C8B-B14F-4D97-AF65-F5344CB8AC3E}">
        <p14:creationId xmlns:p14="http://schemas.microsoft.com/office/powerpoint/2010/main" val="312588094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Motivation to study the non-coding genome</a:t>
            </a:r>
          </a:p>
          <a:p>
            <a:pPr marL="514350" indent="-514350">
              <a:buFont typeface="+mj-lt"/>
              <a:buAutoNum type="arabicPeriod"/>
            </a:pPr>
            <a:r>
              <a:rPr lang="en-US" dirty="0"/>
              <a:t>Regulatory </a:t>
            </a:r>
            <a:r>
              <a:rPr lang="en-US" dirty="0" smtClean="0"/>
              <a:t>variations</a:t>
            </a:r>
            <a:endParaRPr lang="en-US" dirty="0"/>
          </a:p>
          <a:p>
            <a:pPr marL="971550" lvl="1" indent="-514350">
              <a:buFont typeface="+mj-lt"/>
              <a:buAutoNum type="alphaUcPeriod"/>
            </a:pPr>
            <a:r>
              <a:rPr lang="en-US" dirty="0"/>
              <a:t>Cross-species comparisons</a:t>
            </a:r>
          </a:p>
          <a:p>
            <a:pPr marL="971550" lvl="1" indent="-514350">
              <a:buFont typeface="+mj-lt"/>
              <a:buAutoNum type="alphaUcPeriod"/>
            </a:pPr>
            <a:r>
              <a:rPr lang="en-US" dirty="0"/>
              <a:t>High-impact rare variations</a:t>
            </a:r>
          </a:p>
          <a:p>
            <a:pPr marL="971550" lvl="1" indent="-514350">
              <a:buFont typeface="+mj-lt"/>
              <a:buAutoNum type="alphaUcPeriod"/>
            </a:pPr>
            <a:r>
              <a:rPr lang="en-US" dirty="0"/>
              <a:t>Common disease genetic predisposition</a:t>
            </a:r>
          </a:p>
          <a:p>
            <a:pPr marL="514350" indent="-514350">
              <a:buFont typeface="+mj-lt"/>
              <a:buAutoNum type="arabicPeriod"/>
            </a:pPr>
            <a:r>
              <a:rPr lang="en-US" dirty="0" smtClean="0"/>
              <a:t>Measuring and quantifying </a:t>
            </a:r>
            <a:r>
              <a:rPr lang="en-US" dirty="0" err="1" smtClean="0"/>
              <a:t>epigenome</a:t>
            </a:r>
            <a:r>
              <a:rPr lang="en-US" dirty="0" smtClean="0"/>
              <a:t> signatures</a:t>
            </a:r>
          </a:p>
          <a:p>
            <a:pPr marL="971550" lvl="1" indent="-514350">
              <a:buFont typeface="+mj-lt"/>
              <a:buAutoNum type="alphaUcPeriod"/>
            </a:pPr>
            <a:r>
              <a:rPr lang="en-US" dirty="0" smtClean="0"/>
              <a:t>Histone covalent modifications</a:t>
            </a:r>
          </a:p>
          <a:p>
            <a:pPr marL="971550" lvl="1" indent="-514350">
              <a:buFont typeface="+mj-lt"/>
              <a:buAutoNum type="alphaUcPeriod"/>
            </a:pPr>
            <a:r>
              <a:rPr lang="en-US" dirty="0" smtClean="0"/>
              <a:t>Chromatin accessibility</a:t>
            </a:r>
          </a:p>
          <a:p>
            <a:pPr marL="514350" indent="-514350">
              <a:buFont typeface="+mj-lt"/>
              <a:buAutoNum type="arabicPeriod"/>
            </a:pPr>
            <a:r>
              <a:rPr lang="en-US" b="1" dirty="0" smtClean="0"/>
              <a:t>Mining </a:t>
            </a:r>
            <a:r>
              <a:rPr lang="en-US" b="1" dirty="0" err="1" smtClean="0"/>
              <a:t>epigenome</a:t>
            </a:r>
            <a:r>
              <a:rPr lang="en-US" b="1" dirty="0" smtClean="0"/>
              <a:t> signatures to understand disease</a:t>
            </a:r>
          </a:p>
          <a:p>
            <a:pPr marL="514350" indent="-514350">
              <a:buFont typeface="+mj-lt"/>
              <a:buAutoNum type="arabicPeriod"/>
            </a:pPr>
            <a:r>
              <a:rPr lang="en-US" dirty="0" smtClean="0"/>
              <a:t>Future directions</a:t>
            </a:r>
          </a:p>
          <a:p>
            <a:pPr marL="514350" indent="-514350">
              <a:buFont typeface="+mj-lt"/>
              <a:buAutoNum type="arabicPeriod"/>
            </a:pPr>
            <a:endParaRPr lang="en-US" dirty="0" smtClean="0"/>
          </a:p>
        </p:txBody>
      </p:sp>
    </p:spTree>
    <p:extLst>
      <p:ext uri="{BB962C8B-B14F-4D97-AF65-F5344CB8AC3E}">
        <p14:creationId xmlns:p14="http://schemas.microsoft.com/office/powerpoint/2010/main" val="346621505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a.eps"/>
          <p:cNvPicPr>
            <a:picLocks noChangeAspect="1"/>
          </p:cNvPicPr>
          <p:nvPr/>
        </p:nvPicPr>
        <p:blipFill rotWithShape="1">
          <a:blip r:embed="rId2">
            <a:extLst>
              <a:ext uri="{28A0092B-C50C-407E-A947-70E740481C1C}">
                <a14:useLocalDpi xmlns:a14="http://schemas.microsoft.com/office/drawing/2010/main" val="0"/>
              </a:ext>
            </a:extLst>
          </a:blip>
          <a:srcRect t="7408" r="49680" b="42222"/>
          <a:stretch/>
        </p:blipFill>
        <p:spPr>
          <a:xfrm>
            <a:off x="457200" y="772802"/>
            <a:ext cx="4731268" cy="6129003"/>
          </a:xfrm>
          <a:prstGeom prst="rect">
            <a:avLst/>
          </a:prstGeom>
        </p:spPr>
      </p:pic>
      <p:pic>
        <p:nvPicPr>
          <p:cNvPr id="2" name="Picture 1" descr="screenshot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088" y="3735214"/>
            <a:ext cx="3570912" cy="1696782"/>
          </a:xfrm>
          <a:prstGeom prst="rect">
            <a:avLst/>
          </a:prstGeom>
        </p:spPr>
      </p:pic>
      <p:pic>
        <p:nvPicPr>
          <p:cNvPr id="3" name="Picture 2" descr="screenshot_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088" y="5560376"/>
            <a:ext cx="3570912" cy="736933"/>
          </a:xfrm>
          <a:prstGeom prst="rect">
            <a:avLst/>
          </a:prstGeom>
        </p:spPr>
      </p:pic>
      <p:pic>
        <p:nvPicPr>
          <p:cNvPr id="5" name="Picture 4" descr="ENCODE_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363" y="6010391"/>
            <a:ext cx="1455276" cy="880442"/>
          </a:xfrm>
          <a:prstGeom prst="rect">
            <a:avLst/>
          </a:prstGeom>
        </p:spPr>
      </p:pic>
      <p:sp>
        <p:nvSpPr>
          <p:cNvPr id="8" name="Title 5"/>
          <p:cNvSpPr>
            <a:spLocks noGrp="1"/>
          </p:cNvSpPr>
          <p:nvPr>
            <p:ph type="title"/>
          </p:nvPr>
        </p:nvSpPr>
        <p:spPr>
          <a:xfrm>
            <a:off x="0" y="0"/>
            <a:ext cx="9144000" cy="932188"/>
          </a:xfrm>
        </p:spPr>
        <p:txBody>
          <a:bodyPr>
            <a:normAutofit fontScale="90000"/>
          </a:bodyPr>
          <a:lstStyle/>
          <a:p>
            <a:r>
              <a:rPr lang="en-US" sz="3600" dirty="0" smtClean="0"/>
              <a:t>Islets have common and unique chromatin states</a:t>
            </a:r>
            <a:endParaRPr lang="en-US" sz="3600" dirty="0"/>
          </a:p>
        </p:txBody>
      </p:sp>
      <p:sp>
        <p:nvSpPr>
          <p:cNvPr id="7" name="TextBox 6"/>
          <p:cNvSpPr txBox="1"/>
          <p:nvPr/>
        </p:nvSpPr>
        <p:spPr>
          <a:xfrm>
            <a:off x="4913166" y="2116686"/>
            <a:ext cx="483977" cy="246221"/>
          </a:xfrm>
          <a:prstGeom prst="rect">
            <a:avLst/>
          </a:prstGeom>
          <a:noFill/>
        </p:spPr>
        <p:txBody>
          <a:bodyPr wrap="none" rtlCol="0">
            <a:spAutoFit/>
          </a:bodyPr>
          <a:lstStyle/>
          <a:p>
            <a:r>
              <a:rPr lang="en-US" sz="1000" dirty="0" smtClean="0">
                <a:latin typeface="Arial"/>
                <a:cs typeface="Arial"/>
              </a:rPr>
              <a:t>Islets</a:t>
            </a:r>
            <a:endParaRPr lang="en-US" sz="1000" dirty="0">
              <a:latin typeface="Arial"/>
              <a:cs typeface="Arial"/>
            </a:endParaRPr>
          </a:p>
        </p:txBody>
      </p:sp>
      <p:sp>
        <p:nvSpPr>
          <p:cNvPr id="9" name="TextBox 8"/>
          <p:cNvSpPr txBox="1"/>
          <p:nvPr/>
        </p:nvSpPr>
        <p:spPr>
          <a:xfrm>
            <a:off x="4913166" y="2233446"/>
            <a:ext cx="961496" cy="246221"/>
          </a:xfrm>
          <a:prstGeom prst="rect">
            <a:avLst/>
          </a:prstGeom>
          <a:noFill/>
        </p:spPr>
        <p:txBody>
          <a:bodyPr wrap="none" rtlCol="0">
            <a:spAutoFit/>
          </a:bodyPr>
          <a:lstStyle/>
          <a:p>
            <a:r>
              <a:rPr lang="en-US" sz="1000" dirty="0" smtClean="0">
                <a:latin typeface="Arial"/>
                <a:cs typeface="Arial"/>
              </a:rPr>
              <a:t>B-lymphocyte</a:t>
            </a:r>
            <a:endParaRPr lang="en-US" sz="1000" dirty="0">
              <a:latin typeface="Arial"/>
              <a:cs typeface="Arial"/>
            </a:endParaRPr>
          </a:p>
        </p:txBody>
      </p:sp>
      <p:sp>
        <p:nvSpPr>
          <p:cNvPr id="10" name="TextBox 9"/>
          <p:cNvSpPr txBox="1"/>
          <p:nvPr/>
        </p:nvSpPr>
        <p:spPr>
          <a:xfrm>
            <a:off x="4913166" y="2347031"/>
            <a:ext cx="1396123" cy="246221"/>
          </a:xfrm>
          <a:prstGeom prst="rect">
            <a:avLst/>
          </a:prstGeom>
          <a:noFill/>
        </p:spPr>
        <p:txBody>
          <a:bodyPr wrap="none" rtlCol="0">
            <a:spAutoFit/>
          </a:bodyPr>
          <a:lstStyle/>
          <a:p>
            <a:r>
              <a:rPr lang="en-US" sz="1000" dirty="0" smtClean="0">
                <a:latin typeface="Arial"/>
                <a:cs typeface="Arial"/>
              </a:rPr>
              <a:t>Embryonic stem cells</a:t>
            </a:r>
            <a:endParaRPr lang="en-US" sz="1000" dirty="0">
              <a:latin typeface="Arial"/>
              <a:cs typeface="Arial"/>
            </a:endParaRPr>
          </a:p>
        </p:txBody>
      </p:sp>
      <p:sp>
        <p:nvSpPr>
          <p:cNvPr id="11" name="TextBox 10"/>
          <p:cNvSpPr txBox="1"/>
          <p:nvPr/>
        </p:nvSpPr>
        <p:spPr>
          <a:xfrm>
            <a:off x="4913166" y="2461331"/>
            <a:ext cx="1631627" cy="246221"/>
          </a:xfrm>
          <a:prstGeom prst="rect">
            <a:avLst/>
          </a:prstGeom>
          <a:noFill/>
        </p:spPr>
        <p:txBody>
          <a:bodyPr wrap="none" rtlCol="0">
            <a:spAutoFit/>
          </a:bodyPr>
          <a:lstStyle/>
          <a:p>
            <a:r>
              <a:rPr lang="en-US" sz="1000" dirty="0" smtClean="0">
                <a:latin typeface="Arial"/>
                <a:cs typeface="Arial"/>
              </a:rPr>
              <a:t>Hepatocellular carcinoma</a:t>
            </a:r>
            <a:endParaRPr lang="en-US" sz="1000" dirty="0">
              <a:latin typeface="Arial"/>
              <a:cs typeface="Arial"/>
            </a:endParaRPr>
          </a:p>
        </p:txBody>
      </p:sp>
      <p:sp>
        <p:nvSpPr>
          <p:cNvPr id="12" name="TextBox 11"/>
          <p:cNvSpPr txBox="1"/>
          <p:nvPr/>
        </p:nvSpPr>
        <p:spPr>
          <a:xfrm>
            <a:off x="4913166" y="2575631"/>
            <a:ext cx="1296436" cy="246221"/>
          </a:xfrm>
          <a:prstGeom prst="rect">
            <a:avLst/>
          </a:prstGeom>
          <a:noFill/>
        </p:spPr>
        <p:txBody>
          <a:bodyPr wrap="none" rtlCol="0">
            <a:spAutoFit/>
          </a:bodyPr>
          <a:lstStyle/>
          <a:p>
            <a:r>
              <a:rPr lang="en-US" sz="1000" dirty="0" smtClean="0">
                <a:latin typeface="Arial"/>
                <a:cs typeface="Arial"/>
              </a:rPr>
              <a:t>Mammary epithelial</a:t>
            </a:r>
            <a:endParaRPr lang="en-US" sz="1000" dirty="0">
              <a:latin typeface="Arial"/>
              <a:cs typeface="Arial"/>
            </a:endParaRPr>
          </a:p>
        </p:txBody>
      </p:sp>
      <p:sp>
        <p:nvSpPr>
          <p:cNvPr id="13" name="TextBox 12"/>
          <p:cNvSpPr txBox="1"/>
          <p:nvPr/>
        </p:nvSpPr>
        <p:spPr>
          <a:xfrm>
            <a:off x="4913166" y="2685010"/>
            <a:ext cx="1695621" cy="246221"/>
          </a:xfrm>
          <a:prstGeom prst="rect">
            <a:avLst/>
          </a:prstGeom>
          <a:noFill/>
        </p:spPr>
        <p:txBody>
          <a:bodyPr wrap="none" rtlCol="0">
            <a:spAutoFit/>
          </a:bodyPr>
          <a:lstStyle/>
          <a:p>
            <a:r>
              <a:rPr lang="en-US" sz="1000" dirty="0" smtClean="0">
                <a:latin typeface="Arial"/>
                <a:cs typeface="Arial"/>
              </a:rPr>
              <a:t>Skeletal muscle myoblasts</a:t>
            </a:r>
            <a:endParaRPr lang="en-US" sz="1000" dirty="0">
              <a:latin typeface="Arial"/>
              <a:cs typeface="Arial"/>
            </a:endParaRPr>
          </a:p>
        </p:txBody>
      </p:sp>
      <p:sp>
        <p:nvSpPr>
          <p:cNvPr id="14" name="TextBox 13"/>
          <p:cNvSpPr txBox="1"/>
          <p:nvPr/>
        </p:nvSpPr>
        <p:spPr>
          <a:xfrm>
            <a:off x="4914681" y="2805660"/>
            <a:ext cx="1633781" cy="246221"/>
          </a:xfrm>
          <a:prstGeom prst="rect">
            <a:avLst/>
          </a:prstGeom>
          <a:noFill/>
        </p:spPr>
        <p:txBody>
          <a:bodyPr wrap="none" rtlCol="0">
            <a:spAutoFit/>
          </a:bodyPr>
          <a:lstStyle/>
          <a:p>
            <a:r>
              <a:rPr lang="en-US" sz="1000" dirty="0" smtClean="0">
                <a:latin typeface="Arial"/>
                <a:cs typeface="Arial"/>
              </a:rPr>
              <a:t>Umbilical vein endothelial</a:t>
            </a:r>
            <a:endParaRPr lang="en-US" sz="1000" dirty="0">
              <a:latin typeface="Arial"/>
              <a:cs typeface="Arial"/>
            </a:endParaRPr>
          </a:p>
        </p:txBody>
      </p:sp>
      <p:sp>
        <p:nvSpPr>
          <p:cNvPr id="15" name="TextBox 14"/>
          <p:cNvSpPr txBox="1"/>
          <p:nvPr/>
        </p:nvSpPr>
        <p:spPr>
          <a:xfrm>
            <a:off x="4913166" y="2918531"/>
            <a:ext cx="740708" cy="246221"/>
          </a:xfrm>
          <a:prstGeom prst="rect">
            <a:avLst/>
          </a:prstGeom>
          <a:noFill/>
        </p:spPr>
        <p:txBody>
          <a:bodyPr wrap="none" rtlCol="0">
            <a:spAutoFit/>
          </a:bodyPr>
          <a:lstStyle/>
          <a:p>
            <a:r>
              <a:rPr lang="en-US" sz="1000" dirty="0" smtClean="0">
                <a:latin typeface="Arial"/>
                <a:cs typeface="Arial"/>
              </a:rPr>
              <a:t>Leukemia</a:t>
            </a:r>
            <a:endParaRPr lang="en-US" sz="1000" dirty="0">
              <a:latin typeface="Arial"/>
              <a:cs typeface="Arial"/>
            </a:endParaRPr>
          </a:p>
        </p:txBody>
      </p:sp>
      <p:sp>
        <p:nvSpPr>
          <p:cNvPr id="16" name="TextBox 15"/>
          <p:cNvSpPr txBox="1"/>
          <p:nvPr/>
        </p:nvSpPr>
        <p:spPr>
          <a:xfrm>
            <a:off x="4912215" y="3033537"/>
            <a:ext cx="1553167" cy="246221"/>
          </a:xfrm>
          <a:prstGeom prst="rect">
            <a:avLst/>
          </a:prstGeom>
          <a:noFill/>
        </p:spPr>
        <p:txBody>
          <a:bodyPr wrap="none" rtlCol="0">
            <a:spAutoFit/>
          </a:bodyPr>
          <a:lstStyle/>
          <a:p>
            <a:r>
              <a:rPr lang="en-US" sz="1000" dirty="0" smtClean="0">
                <a:latin typeface="Arial"/>
                <a:cs typeface="Arial"/>
              </a:rPr>
              <a:t>Epidermal keratinocytes</a:t>
            </a:r>
            <a:endParaRPr lang="en-US" sz="1000" dirty="0">
              <a:latin typeface="Arial"/>
              <a:cs typeface="Arial"/>
            </a:endParaRPr>
          </a:p>
        </p:txBody>
      </p:sp>
      <p:sp>
        <p:nvSpPr>
          <p:cNvPr id="17" name="TextBox 16"/>
          <p:cNvSpPr txBox="1"/>
          <p:nvPr/>
        </p:nvSpPr>
        <p:spPr>
          <a:xfrm>
            <a:off x="4909991" y="3143947"/>
            <a:ext cx="1090050" cy="246221"/>
          </a:xfrm>
          <a:prstGeom prst="rect">
            <a:avLst/>
          </a:prstGeom>
          <a:noFill/>
        </p:spPr>
        <p:txBody>
          <a:bodyPr wrap="none" rtlCol="0">
            <a:spAutoFit/>
          </a:bodyPr>
          <a:lstStyle/>
          <a:p>
            <a:r>
              <a:rPr lang="en-US" sz="1000" dirty="0" smtClean="0">
                <a:latin typeface="Arial"/>
                <a:cs typeface="Arial"/>
              </a:rPr>
              <a:t>Lung fibroblasts</a:t>
            </a:r>
            <a:endParaRPr lang="en-US" sz="1000" dirty="0">
              <a:latin typeface="Arial"/>
              <a:cs typeface="Arial"/>
            </a:endParaRPr>
          </a:p>
        </p:txBody>
      </p:sp>
      <p:sp>
        <p:nvSpPr>
          <p:cNvPr id="6" name="TextBox 5"/>
          <p:cNvSpPr txBox="1"/>
          <p:nvPr/>
        </p:nvSpPr>
        <p:spPr>
          <a:xfrm>
            <a:off x="5393767" y="6439650"/>
            <a:ext cx="2243560" cy="369332"/>
          </a:xfrm>
          <a:prstGeom prst="rect">
            <a:avLst/>
          </a:prstGeom>
          <a:noFill/>
        </p:spPr>
        <p:txBody>
          <a:bodyPr wrap="none" rtlCol="0">
            <a:spAutoFit/>
          </a:bodyPr>
          <a:lstStyle/>
          <a:p>
            <a:r>
              <a:rPr lang="en-US" b="1" dirty="0" smtClean="0"/>
              <a:t>[&gt;2.4 Billion reads]</a:t>
            </a:r>
            <a:endParaRPr lang="en-US" b="1" dirty="0"/>
          </a:p>
        </p:txBody>
      </p:sp>
    </p:spTree>
    <p:extLst>
      <p:ext uri="{BB962C8B-B14F-4D97-AF65-F5344CB8AC3E}">
        <p14:creationId xmlns:p14="http://schemas.microsoft.com/office/powerpoint/2010/main" val="22513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Grp="1" noChangeArrowheads="1"/>
          </p:cNvSpPr>
          <p:nvPr>
            <p:ph type="title"/>
          </p:nvPr>
        </p:nvSpPr>
        <p:spPr>
          <a:xfrm>
            <a:off x="685800" y="304800"/>
            <a:ext cx="7772400" cy="1143000"/>
          </a:xfrm>
        </p:spPr>
        <p:txBody>
          <a:bodyPr/>
          <a:lstStyle/>
          <a:p>
            <a:r>
              <a:rPr lang="en-US" sz="4000"/>
              <a:t>Decoding the Human Genome</a:t>
            </a:r>
          </a:p>
        </p:txBody>
      </p:sp>
      <p:sp>
        <p:nvSpPr>
          <p:cNvPr id="243715" name="Rectangle 1027"/>
          <p:cNvSpPr>
            <a:spLocks noGrp="1" noChangeArrowheads="1"/>
          </p:cNvSpPr>
          <p:nvPr>
            <p:ph type="body" idx="1"/>
          </p:nvPr>
        </p:nvSpPr>
        <p:spPr>
          <a:xfrm>
            <a:off x="685800" y="5148263"/>
            <a:ext cx="7772400" cy="1633537"/>
          </a:xfrm>
        </p:spPr>
        <p:txBody>
          <a:bodyPr/>
          <a:lstStyle/>
          <a:p>
            <a:r>
              <a:rPr lang="en-US" sz="2400"/>
              <a:t>What other functions exist?</a:t>
            </a:r>
          </a:p>
          <a:p>
            <a:r>
              <a:rPr lang="en-US" sz="2400"/>
              <a:t>Where are they encoded?</a:t>
            </a:r>
          </a:p>
          <a:p>
            <a:r>
              <a:rPr lang="en-US" sz="2400"/>
              <a:t>How are they encoded?</a:t>
            </a:r>
          </a:p>
        </p:txBody>
      </p:sp>
      <p:graphicFrame>
        <p:nvGraphicFramePr>
          <p:cNvPr id="33794" name="Object 2"/>
          <p:cNvGraphicFramePr>
            <a:graphicFrameLocks noGrp="1" noChangeAspect="1"/>
          </p:cNvGraphicFramePr>
          <p:nvPr>
            <p:ph sz="half" idx="4294967295"/>
          </p:nvPr>
        </p:nvGraphicFramePr>
        <p:xfrm>
          <a:off x="838200" y="1454150"/>
          <a:ext cx="7924800" cy="3779838"/>
        </p:xfrm>
        <a:graphic>
          <a:graphicData uri="http://schemas.openxmlformats.org/presentationml/2006/ole">
            <mc:AlternateContent xmlns:mc="http://schemas.openxmlformats.org/markup-compatibility/2006">
              <mc:Choice xmlns:v="urn:schemas-microsoft-com:vml" Requires="v">
                <p:oleObj spid="_x0000_s1038" name="Worksheet" r:id="rId5" imgW="7924145" imgH="3779208" progId="Excel.Sheet.8">
                  <p:embed/>
                </p:oleObj>
              </mc:Choice>
              <mc:Fallback>
                <p:oleObj name="Worksheet" r:id="rId5" imgW="7924145" imgH="3779208" progId="Excel.Shee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454150"/>
                        <a:ext cx="7924800" cy="3779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63943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bg/>
                                          </p:spTgt>
                                        </p:tgtEl>
                                        <p:attrNameLst>
                                          <p:attrName>style.visibility</p:attrName>
                                        </p:attrNameLst>
                                      </p:cBhvr>
                                      <p:to>
                                        <p:strVal val="visible"/>
                                      </p:to>
                                    </p:set>
                                    <p:animEffect transition="in" filter="fade">
                                      <p:cBhvr>
                                        <p:cTn id="7" dur="500"/>
                                        <p:tgtEl>
                                          <p:spTgt spid="24371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3715">
                                            <p:txEl>
                                              <p:pRg st="0" end="0"/>
                                            </p:txEl>
                                          </p:spTgt>
                                        </p:tgtEl>
                                        <p:attrNameLst>
                                          <p:attrName>style.visibility</p:attrName>
                                        </p:attrNameLst>
                                      </p:cBhvr>
                                      <p:to>
                                        <p:strVal val="visible"/>
                                      </p:to>
                                    </p:set>
                                    <p:animEffect transition="in" filter="fade">
                                      <p:cBhvr>
                                        <p:cTn id="11" dur="500"/>
                                        <p:tgtEl>
                                          <p:spTgt spid="24371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3715">
                                            <p:txEl>
                                              <p:pRg st="1" end="1"/>
                                            </p:txEl>
                                          </p:spTgt>
                                        </p:tgtEl>
                                        <p:attrNameLst>
                                          <p:attrName>style.visibility</p:attrName>
                                        </p:attrNameLst>
                                      </p:cBhvr>
                                      <p:to>
                                        <p:strVal val="visible"/>
                                      </p:to>
                                    </p:set>
                                    <p:animEffect transition="in" filter="fade">
                                      <p:cBhvr>
                                        <p:cTn id="15" dur="500"/>
                                        <p:tgtEl>
                                          <p:spTgt spid="24371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3715">
                                            <p:txEl>
                                              <p:pRg st="2" end="2"/>
                                            </p:txEl>
                                          </p:spTgt>
                                        </p:tgtEl>
                                        <p:attrNameLst>
                                          <p:attrName>style.visibility</p:attrName>
                                        </p:attrNameLst>
                                      </p:cBhvr>
                                      <p:to>
                                        <p:strVal val="visible"/>
                                      </p:to>
                                    </p:set>
                                    <p:animEffect transition="in" filter="fade">
                                      <p:cBhvr>
                                        <p:cTn id="19" dur="500"/>
                                        <p:tgtEl>
                                          <p:spTgt spid="24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err="1"/>
              <a:t>Proinsulin</a:t>
            </a:r>
            <a:r>
              <a:rPr lang="en-US" sz="3600" dirty="0"/>
              <a:t>, glucose, and T2D SNPs are significantly enriched in islet </a:t>
            </a:r>
            <a:r>
              <a:rPr lang="en-US" sz="3600" dirty="0" smtClean="0"/>
              <a:t>enhancers</a:t>
            </a:r>
            <a:endParaRPr lang="en-US" sz="3600" dirty="0"/>
          </a:p>
        </p:txBody>
      </p:sp>
      <p:pic>
        <p:nvPicPr>
          <p:cNvPr id="4" name="Picture 3" descr="fig1c.eps"/>
          <p:cNvPicPr>
            <a:picLocks noChangeAspect="1"/>
          </p:cNvPicPr>
          <p:nvPr/>
        </p:nvPicPr>
        <p:blipFill rotWithShape="1">
          <a:blip r:embed="rId2">
            <a:extLst>
              <a:ext uri="{28A0092B-C50C-407E-A947-70E740481C1C}">
                <a14:useLocalDpi xmlns:a14="http://schemas.microsoft.com/office/drawing/2010/main" val="0"/>
              </a:ext>
            </a:extLst>
          </a:blip>
          <a:srcRect l="49186" t="37563" r="3800" b="44081"/>
          <a:stretch/>
        </p:blipFill>
        <p:spPr>
          <a:xfrm>
            <a:off x="551793" y="1778000"/>
            <a:ext cx="8584349" cy="4592137"/>
          </a:xfrm>
          <a:prstGeom prst="rect">
            <a:avLst/>
          </a:prstGeom>
        </p:spPr>
      </p:pic>
      <p:sp>
        <p:nvSpPr>
          <p:cNvPr id="3" name="Rectangle 2"/>
          <p:cNvSpPr/>
          <p:nvPr/>
        </p:nvSpPr>
        <p:spPr>
          <a:xfrm>
            <a:off x="4156880" y="4251007"/>
            <a:ext cx="443468" cy="917256"/>
          </a:xfrm>
          <a:prstGeom prst="rect">
            <a:avLst/>
          </a:prstGeom>
          <a:noFill/>
          <a:ln w="50800">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D9AC8"/>
              </a:solidFill>
            </a:endParaRPr>
          </a:p>
        </p:txBody>
      </p:sp>
      <p:sp>
        <p:nvSpPr>
          <p:cNvPr id="5" name="Rectangle 4"/>
          <p:cNvSpPr/>
          <p:nvPr/>
        </p:nvSpPr>
        <p:spPr>
          <a:xfrm>
            <a:off x="3730852" y="1935309"/>
            <a:ext cx="443468" cy="139220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373014" y="3286612"/>
            <a:ext cx="1410212" cy="400110"/>
          </a:xfrm>
          <a:prstGeom prst="rect">
            <a:avLst/>
          </a:prstGeom>
          <a:noFill/>
        </p:spPr>
        <p:txBody>
          <a:bodyPr wrap="none" rtlCol="0">
            <a:spAutoFit/>
          </a:bodyPr>
          <a:lstStyle/>
          <a:p>
            <a:r>
              <a:rPr lang="en-US" sz="2000" b="1" dirty="0" smtClean="0">
                <a:latin typeface="Arial"/>
                <a:cs typeface="Arial"/>
              </a:rPr>
              <a:t>Trait (loci)</a:t>
            </a:r>
            <a:endParaRPr lang="en-US" sz="2000" b="1" dirty="0">
              <a:latin typeface="Arial"/>
              <a:cs typeface="Arial"/>
            </a:endParaRPr>
          </a:p>
        </p:txBody>
      </p:sp>
      <p:sp>
        <p:nvSpPr>
          <p:cNvPr id="7" name="TextBox 6"/>
          <p:cNvSpPr txBox="1"/>
          <p:nvPr/>
        </p:nvSpPr>
        <p:spPr>
          <a:xfrm>
            <a:off x="5258672" y="6389271"/>
            <a:ext cx="1275146" cy="369332"/>
          </a:xfrm>
          <a:prstGeom prst="rect">
            <a:avLst/>
          </a:prstGeom>
          <a:noFill/>
        </p:spPr>
        <p:txBody>
          <a:bodyPr wrap="none" rtlCol="0">
            <a:spAutoFit/>
          </a:bodyPr>
          <a:lstStyle/>
          <a:p>
            <a:r>
              <a:rPr lang="en-US" b="1" dirty="0" smtClean="0">
                <a:latin typeface="Arial"/>
                <a:cs typeface="Arial"/>
              </a:rPr>
              <a:t>Cell types</a:t>
            </a:r>
            <a:endParaRPr lang="en-US" b="1" dirty="0">
              <a:latin typeface="Arial"/>
              <a:cs typeface="Arial"/>
            </a:endParaRPr>
          </a:p>
        </p:txBody>
      </p:sp>
      <p:sp>
        <p:nvSpPr>
          <p:cNvPr id="8" name="TextBox 7"/>
          <p:cNvSpPr txBox="1"/>
          <p:nvPr/>
        </p:nvSpPr>
        <p:spPr>
          <a:xfrm>
            <a:off x="630621" y="5747197"/>
            <a:ext cx="2187092" cy="523220"/>
          </a:xfrm>
          <a:prstGeom prst="rect">
            <a:avLst/>
          </a:prstGeom>
          <a:noFill/>
          <a:ln>
            <a:solidFill>
              <a:srgbClr val="4BACC6"/>
            </a:solidFill>
          </a:ln>
        </p:spPr>
        <p:txBody>
          <a:bodyPr wrap="none" rtlCol="0">
            <a:spAutoFit/>
          </a:bodyPr>
          <a:lstStyle/>
          <a:p>
            <a:r>
              <a:rPr lang="en-US" sz="1400" dirty="0" smtClean="0">
                <a:latin typeface="Arial"/>
                <a:cs typeface="Arial"/>
              </a:rPr>
              <a:t>Replicated:</a:t>
            </a:r>
          </a:p>
          <a:p>
            <a:r>
              <a:rPr lang="en-US" sz="1400" dirty="0" smtClean="0">
                <a:latin typeface="Arial"/>
                <a:cs typeface="Arial"/>
              </a:rPr>
              <a:t>Ernst et al. </a:t>
            </a:r>
            <a:r>
              <a:rPr lang="en-US" sz="1400" i="1" dirty="0" smtClean="0">
                <a:latin typeface="Arial"/>
                <a:cs typeface="Arial"/>
              </a:rPr>
              <a:t>Nature</a:t>
            </a:r>
            <a:r>
              <a:rPr lang="en-US" sz="1400" dirty="0" smtClean="0">
                <a:latin typeface="Arial"/>
                <a:cs typeface="Arial"/>
              </a:rPr>
              <a:t> (2011)</a:t>
            </a:r>
            <a:endParaRPr lang="en-US" sz="1400" dirty="0">
              <a:latin typeface="Arial"/>
              <a:cs typeface="Arial"/>
            </a:endParaRPr>
          </a:p>
        </p:txBody>
      </p:sp>
      <p:cxnSp>
        <p:nvCxnSpPr>
          <p:cNvPr id="10" name="Straight Connector 9"/>
          <p:cNvCxnSpPr/>
          <p:nvPr/>
        </p:nvCxnSpPr>
        <p:spPr>
          <a:xfrm flipH="1">
            <a:off x="2817714" y="5168263"/>
            <a:ext cx="1323089" cy="578934"/>
          </a:xfrm>
          <a:prstGeom prst="line">
            <a:avLst/>
          </a:prstGeom>
          <a:ln w="12700">
            <a:solidFill>
              <a:srgbClr val="4BACC6"/>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2894" y="1470223"/>
            <a:ext cx="3038487" cy="307777"/>
          </a:xfrm>
          <a:prstGeom prst="rect">
            <a:avLst/>
          </a:prstGeom>
          <a:noFill/>
          <a:ln>
            <a:solidFill>
              <a:srgbClr val="FF0000"/>
            </a:solidFill>
          </a:ln>
        </p:spPr>
        <p:txBody>
          <a:bodyPr wrap="none" rtlCol="0">
            <a:spAutoFit/>
          </a:bodyPr>
          <a:lstStyle/>
          <a:p>
            <a:r>
              <a:rPr lang="en-US" sz="1400" dirty="0" smtClean="0">
                <a:solidFill>
                  <a:srgbClr val="FF0000"/>
                </a:solidFill>
                <a:latin typeface="Arial"/>
                <a:cs typeface="Arial"/>
              </a:rPr>
              <a:t>Parker*, </a:t>
            </a:r>
            <a:r>
              <a:rPr lang="en-US" sz="1400" dirty="0" err="1" smtClean="0">
                <a:solidFill>
                  <a:srgbClr val="FF0000"/>
                </a:solidFill>
                <a:latin typeface="Arial"/>
                <a:cs typeface="Arial"/>
              </a:rPr>
              <a:t>Stitzel</a:t>
            </a:r>
            <a:r>
              <a:rPr lang="en-US" sz="1400" dirty="0" smtClean="0">
                <a:solidFill>
                  <a:srgbClr val="FF0000"/>
                </a:solidFill>
                <a:latin typeface="Arial"/>
                <a:cs typeface="Arial"/>
              </a:rPr>
              <a:t>*, et al. </a:t>
            </a:r>
            <a:r>
              <a:rPr lang="en-US" sz="1400" i="1" dirty="0" smtClean="0">
                <a:solidFill>
                  <a:srgbClr val="FF0000"/>
                </a:solidFill>
                <a:latin typeface="Arial"/>
                <a:cs typeface="Arial"/>
              </a:rPr>
              <a:t>PNAS</a:t>
            </a:r>
            <a:r>
              <a:rPr lang="en-US" sz="1400" dirty="0" smtClean="0">
                <a:solidFill>
                  <a:srgbClr val="FF0000"/>
                </a:solidFill>
                <a:latin typeface="Arial"/>
                <a:cs typeface="Arial"/>
              </a:rPr>
              <a:t> (2013)</a:t>
            </a:r>
            <a:endParaRPr lang="en-US" sz="1400" dirty="0">
              <a:solidFill>
                <a:srgbClr val="FF0000"/>
              </a:solidFill>
              <a:latin typeface="Arial"/>
              <a:cs typeface="Arial"/>
            </a:endParaRPr>
          </a:p>
        </p:txBody>
      </p:sp>
      <p:cxnSp>
        <p:nvCxnSpPr>
          <p:cNvPr id="13" name="Straight Connector 12"/>
          <p:cNvCxnSpPr/>
          <p:nvPr/>
        </p:nvCxnSpPr>
        <p:spPr>
          <a:xfrm>
            <a:off x="3461389" y="1778000"/>
            <a:ext cx="269463" cy="157309"/>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46178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me___Epigenome_Road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68" y="952430"/>
            <a:ext cx="8926432" cy="5905569"/>
          </a:xfrm>
          <a:prstGeom prst="rect">
            <a:avLst/>
          </a:prstGeom>
        </p:spPr>
      </p:pic>
      <p:sp>
        <p:nvSpPr>
          <p:cNvPr id="6" name="TextBox 5"/>
          <p:cNvSpPr txBox="1"/>
          <p:nvPr/>
        </p:nvSpPr>
        <p:spPr>
          <a:xfrm>
            <a:off x="1309652" y="29764"/>
            <a:ext cx="6502276" cy="954107"/>
          </a:xfrm>
          <a:prstGeom prst="rect">
            <a:avLst/>
          </a:prstGeom>
          <a:noFill/>
        </p:spPr>
        <p:txBody>
          <a:bodyPr wrap="none" rtlCol="0">
            <a:spAutoFit/>
          </a:bodyPr>
          <a:lstStyle/>
          <a:p>
            <a:r>
              <a:rPr lang="en-US" sz="2800" dirty="0" smtClean="0">
                <a:hlinkClick r:id="rId3"/>
              </a:rPr>
              <a:t>http://www.nature.com/collections/vbqgtr</a:t>
            </a:r>
            <a:endParaRPr lang="en-US" sz="2800" dirty="0" smtClean="0"/>
          </a:p>
          <a:p>
            <a:endParaRPr lang="en-US" sz="2800" dirty="0"/>
          </a:p>
        </p:txBody>
      </p:sp>
    </p:spTree>
    <p:extLst>
      <p:ext uri="{BB962C8B-B14F-4D97-AF65-F5344CB8AC3E}">
        <p14:creationId xmlns:p14="http://schemas.microsoft.com/office/powerpoint/2010/main" val="258939594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The main paper.</a:t>
            </a:r>
            <a:endParaRPr lang="en-US" dirty="0"/>
          </a:p>
        </p:txBody>
      </p:sp>
      <p:pic>
        <p:nvPicPr>
          <p:cNvPr id="4" name="Picture 3" descr="Roadmap_Epigenomics_Consortium_et_al_2015_Integrative_analysis_of_111_reference_human_epigenomes_pdf__page_1_of_32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1365"/>
            <a:ext cx="9144000" cy="5376635"/>
          </a:xfrm>
          <a:prstGeom prst="rect">
            <a:avLst/>
          </a:prstGeom>
        </p:spPr>
      </p:pic>
    </p:spTree>
    <p:extLst>
      <p:ext uri="{BB962C8B-B14F-4D97-AF65-F5344CB8AC3E}">
        <p14:creationId xmlns:p14="http://schemas.microsoft.com/office/powerpoint/2010/main" val="368802210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81000" y="432356"/>
            <a:ext cx="839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altLang="zh-CN" sz="1800" b="1" dirty="0">
                <a:ea typeface="宋体" charset="0"/>
                <a:cs typeface="宋体" charset="0"/>
              </a:rPr>
              <a:t>Tissues and cell types profiled in the Roadmap </a:t>
            </a:r>
            <a:r>
              <a:rPr lang="en-US" altLang="zh-CN" sz="1800" b="1" dirty="0" err="1" smtClean="0">
                <a:ea typeface="宋体" charset="0"/>
                <a:cs typeface="宋体" charset="0"/>
              </a:rPr>
              <a:t>Epigenomics</a:t>
            </a:r>
            <a:r>
              <a:rPr lang="en-US" altLang="zh-CN" sz="1800" b="1" dirty="0">
                <a:ea typeface="宋体" charset="0"/>
                <a:cs typeface="宋体" charset="0"/>
              </a:rPr>
              <a:t> </a:t>
            </a:r>
            <a:r>
              <a:rPr lang="en-US" altLang="zh-CN" sz="1800" b="1" dirty="0" smtClean="0">
                <a:ea typeface="宋体" charset="0"/>
                <a:cs typeface="宋体" charset="0"/>
              </a:rPr>
              <a:t>Consortium</a:t>
            </a:r>
            <a:r>
              <a:rPr lang="en-US" altLang="zh-CN" sz="1800" b="1" dirty="0">
                <a:ea typeface="宋体" charset="0"/>
                <a:cs typeface="宋体" charset="0"/>
              </a:rPr>
              <a:t>.</a:t>
            </a:r>
          </a:p>
        </p:txBody>
      </p:sp>
      <p:pic>
        <p:nvPicPr>
          <p:cNvPr id="2053" name="Picture 6" descr="C:\Documents and Settings\Administrator\Desktop\NTU14248\web fig\nature14248-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4" y="1524000"/>
            <a:ext cx="8995820" cy="506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51521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2812143" y="512627"/>
            <a:ext cx="6204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1">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altLang="zh-CN" sz="2400" b="1" dirty="0">
                <a:ea typeface="宋体" charset="0"/>
                <a:cs typeface="宋体" charset="0"/>
              </a:rPr>
              <a:t>Data sets available for each reference </a:t>
            </a:r>
            <a:r>
              <a:rPr lang="en-US" altLang="zh-CN" sz="2400" b="1" dirty="0" err="1">
                <a:ea typeface="宋体" charset="0"/>
                <a:cs typeface="宋体" charset="0"/>
              </a:rPr>
              <a:t>epigenome</a:t>
            </a:r>
            <a:r>
              <a:rPr lang="en-US" altLang="zh-CN" sz="2400" b="1" dirty="0">
                <a:ea typeface="宋体" charset="0"/>
                <a:cs typeface="宋体" charset="0"/>
              </a:rPr>
              <a:t>.</a:t>
            </a:r>
          </a:p>
        </p:txBody>
      </p:sp>
      <p:pic>
        <p:nvPicPr>
          <p:cNvPr id="2052"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C:\Documents and Settings\Administrator\Desktop\NTU14248\web fig\nature14248-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17" y="18143"/>
            <a:ext cx="2630714" cy="681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74925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gt_genome_7106_a7d28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479" y="127000"/>
            <a:ext cx="6858000" cy="6731000"/>
          </a:xfrm>
          <a:prstGeom prst="rect">
            <a:avLst/>
          </a:prstGeom>
        </p:spPr>
      </p:pic>
    </p:spTree>
    <p:extLst>
      <p:ext uri="{BB962C8B-B14F-4D97-AF65-F5344CB8AC3E}">
        <p14:creationId xmlns:p14="http://schemas.microsoft.com/office/powerpoint/2010/main" val="2562679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09880" y="231643"/>
            <a:ext cx="839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altLang="zh-CN" sz="1800" b="1" dirty="0" err="1">
                <a:ea typeface="宋体" charset="0"/>
                <a:cs typeface="宋体" charset="0"/>
              </a:rPr>
              <a:t>Epigenomic</a:t>
            </a:r>
            <a:r>
              <a:rPr lang="en-US" altLang="zh-CN" sz="1800" b="1" dirty="0">
                <a:ea typeface="宋体" charset="0"/>
                <a:cs typeface="宋体" charset="0"/>
              </a:rPr>
              <a:t> enrichments of genetic variants associated </a:t>
            </a:r>
            <a:r>
              <a:rPr lang="en-US" altLang="zh-CN" sz="1800" b="1" dirty="0" smtClean="0">
                <a:ea typeface="宋体" charset="0"/>
                <a:cs typeface="宋体" charset="0"/>
              </a:rPr>
              <a:t>with diverse </a:t>
            </a:r>
            <a:r>
              <a:rPr lang="en-US" altLang="zh-CN" sz="1800" b="1" dirty="0">
                <a:ea typeface="宋体" charset="0"/>
                <a:cs typeface="宋体" charset="0"/>
              </a:rPr>
              <a:t>traits.</a:t>
            </a:r>
          </a:p>
        </p:txBody>
      </p:sp>
      <p:pic>
        <p:nvPicPr>
          <p:cNvPr id="2053" name="Picture 14" descr="C:\Documents and Settings\Administrator\Desktop\NTU14248\web fig\nature14248-f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1" y="714375"/>
            <a:ext cx="7747000" cy="608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70371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89" y="79381"/>
            <a:ext cx="7397696" cy="2599420"/>
          </a:xfrm>
          <a:prstGeom prst="rect">
            <a:avLst/>
          </a:prstGeom>
          <a:ln>
            <a:solidFill>
              <a:srgbClr val="000000"/>
            </a:solidFill>
          </a:ln>
        </p:spPr>
      </p:pic>
      <p:pic>
        <p:nvPicPr>
          <p:cNvPr id="5" name="Picture 4" descr="Pap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802" y="2794186"/>
            <a:ext cx="3907097" cy="3950413"/>
          </a:xfrm>
          <a:prstGeom prst="rect">
            <a:avLst/>
          </a:prstGeom>
          <a:ln>
            <a:solidFill>
              <a:schemeClr val="tx1"/>
            </a:solidFill>
          </a:ln>
        </p:spPr>
      </p:pic>
    </p:spTree>
    <p:extLst>
      <p:ext uri="{BB962C8B-B14F-4D97-AF65-F5344CB8AC3E}">
        <p14:creationId xmlns:p14="http://schemas.microsoft.com/office/powerpoint/2010/main" val="273843696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9"/>
            <a:ext cx="8229600" cy="1143000"/>
          </a:xfrm>
        </p:spPr>
        <p:txBody>
          <a:bodyPr/>
          <a:lstStyle/>
          <a:p>
            <a:r>
              <a:rPr lang="en-US" dirty="0" err="1" smtClean="0"/>
              <a:t>HaploReg</a:t>
            </a:r>
            <a:endParaRPr lang="en-US" dirty="0"/>
          </a:p>
        </p:txBody>
      </p:sp>
      <p:sp>
        <p:nvSpPr>
          <p:cNvPr id="4" name="TextBox 3"/>
          <p:cNvSpPr txBox="1"/>
          <p:nvPr/>
        </p:nvSpPr>
        <p:spPr>
          <a:xfrm>
            <a:off x="1546087" y="5571746"/>
            <a:ext cx="6548876" cy="1200329"/>
          </a:xfrm>
          <a:prstGeom prst="rect">
            <a:avLst/>
          </a:prstGeom>
          <a:noFill/>
        </p:spPr>
        <p:txBody>
          <a:bodyPr wrap="none" rtlCol="0">
            <a:spAutoFit/>
          </a:bodyPr>
          <a:lstStyle/>
          <a:p>
            <a:r>
              <a:rPr lang="en-US" dirty="0">
                <a:hlinkClick r:id="rId2"/>
              </a:rPr>
              <a:t>http://www.broadinstitute.org/mammals/haploreg/</a:t>
            </a:r>
            <a:r>
              <a:rPr lang="en-US" dirty="0" smtClean="0">
                <a:hlinkClick r:id="rId2"/>
              </a:rPr>
              <a:t>haploreg.php</a:t>
            </a:r>
            <a:endParaRPr lang="en-US" dirty="0" smtClean="0"/>
          </a:p>
          <a:p>
            <a:endParaRPr lang="en-US" dirty="0" smtClean="0"/>
          </a:p>
          <a:p>
            <a:r>
              <a:rPr lang="en-US" dirty="0" smtClean="0"/>
              <a:t>Also see </a:t>
            </a:r>
            <a:r>
              <a:rPr lang="en-US" dirty="0" err="1" smtClean="0"/>
              <a:t>RegulomeDB</a:t>
            </a:r>
            <a:r>
              <a:rPr lang="en-US" dirty="0"/>
              <a:t> at: </a:t>
            </a:r>
            <a:r>
              <a:rPr lang="en-US" dirty="0">
                <a:hlinkClick r:id="rId3"/>
              </a:rPr>
              <a:t>http://regulomedb.org</a:t>
            </a:r>
            <a:r>
              <a:rPr lang="en-US" dirty="0" smtClean="0">
                <a:hlinkClick r:id="rId3"/>
              </a:rPr>
              <a:t>/</a:t>
            </a:r>
            <a:endParaRPr lang="en-US" dirty="0" smtClean="0"/>
          </a:p>
          <a:p>
            <a:endParaRPr lang="en-US" dirty="0"/>
          </a:p>
        </p:txBody>
      </p:sp>
      <p:pic>
        <p:nvPicPr>
          <p:cNvPr id="5" name="Picture 4" descr="HaploReg_v4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7393"/>
            <a:ext cx="9144000" cy="4425043"/>
          </a:xfrm>
          <a:prstGeom prst="rect">
            <a:avLst/>
          </a:prstGeom>
        </p:spPr>
      </p:pic>
    </p:spTree>
    <p:extLst>
      <p:ext uri="{BB962C8B-B14F-4D97-AF65-F5344CB8AC3E}">
        <p14:creationId xmlns:p14="http://schemas.microsoft.com/office/powerpoint/2010/main" val="58795858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ath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79717"/>
          </a:xfrm>
          <a:prstGeom prst="rect">
            <a:avLst/>
          </a:prstGeom>
        </p:spPr>
      </p:pic>
      <p:sp>
        <p:nvSpPr>
          <p:cNvPr id="6" name="Rectangle 5"/>
          <p:cNvSpPr/>
          <p:nvPr/>
        </p:nvSpPr>
        <p:spPr>
          <a:xfrm>
            <a:off x="114300" y="4978401"/>
            <a:ext cx="8826500" cy="501316"/>
          </a:xfrm>
          <a:prstGeom prst="rect">
            <a:avLst/>
          </a:prstGeom>
          <a:solidFill>
            <a:srgbClr val="FFFF00">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121650" y="4794249"/>
            <a:ext cx="819150" cy="184151"/>
          </a:xfrm>
          <a:prstGeom prst="rect">
            <a:avLst/>
          </a:prstGeom>
          <a:solidFill>
            <a:srgbClr val="FFFF00">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1458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9274"/>
            <a:ext cx="9144000" cy="1143000"/>
          </a:xfrm>
        </p:spPr>
        <p:txBody>
          <a:bodyPr>
            <a:normAutofit/>
          </a:bodyPr>
          <a:lstStyle/>
          <a:p>
            <a:r>
              <a:rPr lang="en-US" sz="2800" b="1" dirty="0" smtClean="0"/>
              <a:t>All cells have (</a:t>
            </a:r>
            <a:r>
              <a:rPr lang="en-US" sz="2800" b="1" i="1" dirty="0" smtClean="0"/>
              <a:t>generally</a:t>
            </a:r>
            <a:r>
              <a:rPr lang="en-US" sz="2800" b="1" dirty="0" smtClean="0"/>
              <a:t>) the same genetic material</a:t>
            </a:r>
            <a:endParaRPr lang="en-US" sz="2800" b="1" dirty="0"/>
          </a:p>
        </p:txBody>
      </p:sp>
      <p:sp>
        <p:nvSpPr>
          <p:cNvPr id="79875" name="Rectangle 3"/>
          <p:cNvSpPr>
            <a:spLocks noGrp="1" noChangeArrowheads="1"/>
          </p:cNvSpPr>
          <p:nvPr>
            <p:ph type="body" idx="1"/>
          </p:nvPr>
        </p:nvSpPr>
        <p:spPr/>
        <p:txBody>
          <a:bodyPr/>
          <a:lstStyle/>
          <a:p>
            <a:endParaRPr lang="en-US"/>
          </a:p>
        </p:txBody>
      </p:sp>
      <p:pic>
        <p:nvPicPr>
          <p:cNvPr id="79876" name="Picture 4" descr="A10"/>
          <p:cNvPicPr>
            <a:picLocks noChangeAspect="1" noChangeArrowheads="1"/>
          </p:cNvPicPr>
          <p:nvPr/>
        </p:nvPicPr>
        <p:blipFill rotWithShape="1">
          <a:blip r:embed="rId3"/>
          <a:srcRect t="13264"/>
          <a:stretch/>
        </p:blipFill>
        <p:spPr bwMode="auto">
          <a:xfrm>
            <a:off x="0" y="909818"/>
            <a:ext cx="9144000" cy="5949769"/>
          </a:xfrm>
          <a:prstGeom prst="rect">
            <a:avLst/>
          </a:prstGeom>
          <a:noFill/>
        </p:spPr>
      </p:pic>
    </p:spTree>
    <p:extLst>
      <p:ext uri="{BB962C8B-B14F-4D97-AF65-F5344CB8AC3E}">
        <p14:creationId xmlns:p14="http://schemas.microsoft.com/office/powerpoint/2010/main" val="10814146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191"/>
            <a:ext cx="8229600" cy="1143000"/>
          </a:xfrm>
        </p:spPr>
        <p:txBody>
          <a:bodyPr/>
          <a:lstStyle/>
          <a:p>
            <a:r>
              <a:rPr lang="en-US" dirty="0" smtClean="0"/>
              <a:t>Future work</a:t>
            </a:r>
            <a:endParaRPr lang="en-US" dirty="0"/>
          </a:p>
        </p:txBody>
      </p:sp>
      <p:sp>
        <p:nvSpPr>
          <p:cNvPr id="4" name="Content Placeholder 3"/>
          <p:cNvSpPr>
            <a:spLocks noGrp="1"/>
          </p:cNvSpPr>
          <p:nvPr>
            <p:ph idx="1"/>
          </p:nvPr>
        </p:nvSpPr>
        <p:spPr>
          <a:xfrm>
            <a:off x="32820" y="783813"/>
            <a:ext cx="5438116" cy="4911607"/>
          </a:xfrm>
        </p:spPr>
        <p:txBody>
          <a:bodyPr>
            <a:normAutofit/>
          </a:bodyPr>
          <a:lstStyle/>
          <a:p>
            <a:pPr marL="0" indent="0">
              <a:buNone/>
            </a:pPr>
            <a:endParaRPr lang="en-US" dirty="0" smtClean="0"/>
          </a:p>
          <a:p>
            <a:r>
              <a:rPr lang="en-US" dirty="0" err="1" smtClean="0"/>
              <a:t>Epigenome</a:t>
            </a:r>
            <a:r>
              <a:rPr lang="en-US" dirty="0" smtClean="0"/>
              <a:t> </a:t>
            </a:r>
            <a:r>
              <a:rPr lang="en-US" dirty="0"/>
              <a:t>d</a:t>
            </a:r>
            <a:r>
              <a:rPr lang="en-US" dirty="0" smtClean="0"/>
              <a:t>ynamics. Current maps are basal state.</a:t>
            </a:r>
          </a:p>
          <a:p>
            <a:r>
              <a:rPr lang="en-US" dirty="0" smtClean="0"/>
              <a:t>Systems approach to biology; novel target identification; precision genomic medicine</a:t>
            </a:r>
          </a:p>
          <a:p>
            <a:r>
              <a:rPr lang="en-US" dirty="0" smtClean="0"/>
              <a:t>Do more integrating!</a:t>
            </a:r>
            <a:endParaRPr lang="en-US" dirty="0"/>
          </a:p>
        </p:txBody>
      </p:sp>
      <p:sp>
        <p:nvSpPr>
          <p:cNvPr id="5" name="TextBox 4"/>
          <p:cNvSpPr txBox="1"/>
          <p:nvPr/>
        </p:nvSpPr>
        <p:spPr>
          <a:xfrm>
            <a:off x="6193077" y="5449521"/>
            <a:ext cx="2859076" cy="215444"/>
          </a:xfrm>
          <a:prstGeom prst="rect">
            <a:avLst/>
          </a:prstGeom>
          <a:noFill/>
        </p:spPr>
        <p:txBody>
          <a:bodyPr wrap="none" rtlCol="0">
            <a:spAutoFit/>
          </a:bodyPr>
          <a:lstStyle/>
          <a:p>
            <a:r>
              <a:rPr lang="en-US" sz="800" dirty="0" err="1" smtClean="0"/>
              <a:t>Civelek</a:t>
            </a:r>
            <a:r>
              <a:rPr lang="en-US" sz="800" dirty="0"/>
              <a:t>, M. &amp; </a:t>
            </a:r>
            <a:r>
              <a:rPr lang="en-US" sz="800" dirty="0" err="1"/>
              <a:t>Lusis</a:t>
            </a:r>
            <a:r>
              <a:rPr lang="en-US" sz="800" dirty="0"/>
              <a:t>, A. J. </a:t>
            </a:r>
            <a:r>
              <a:rPr lang="en-US" sz="800" i="1" dirty="0" smtClean="0"/>
              <a:t>Nat </a:t>
            </a:r>
            <a:r>
              <a:rPr lang="en-US" sz="800" i="1" dirty="0"/>
              <a:t>Rev Genet</a:t>
            </a:r>
            <a:r>
              <a:rPr lang="en-US" sz="800" dirty="0"/>
              <a:t> </a:t>
            </a:r>
            <a:r>
              <a:rPr lang="en-US" sz="800" b="1" dirty="0"/>
              <a:t>15,</a:t>
            </a:r>
            <a:r>
              <a:rPr lang="en-US" sz="800" dirty="0"/>
              <a:t> 34–48 (2014)</a:t>
            </a:r>
            <a:r>
              <a:rPr lang="en-US" sz="800" dirty="0" smtClean="0"/>
              <a:t>.</a:t>
            </a:r>
            <a:endParaRPr lang="en-US" sz="800" dirty="0"/>
          </a:p>
        </p:txBody>
      </p:sp>
      <p:grpSp>
        <p:nvGrpSpPr>
          <p:cNvPr id="7" name="Group 6"/>
          <p:cNvGrpSpPr/>
          <p:nvPr/>
        </p:nvGrpSpPr>
        <p:grpSpPr>
          <a:xfrm>
            <a:off x="5295355" y="1736242"/>
            <a:ext cx="3652764" cy="3717476"/>
            <a:chOff x="6364988" y="3727570"/>
            <a:chExt cx="2779012" cy="2874620"/>
          </a:xfrm>
        </p:grpSpPr>
        <p:pic>
          <p:nvPicPr>
            <p:cNvPr id="2" name="Picture 1" descr="Civelek_Lusis_2014_Systems_genetics_approaches_to_understand_complex_traits_pdf__page_2_of_15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88" y="3727570"/>
              <a:ext cx="2779012" cy="2874620"/>
            </a:xfrm>
            <a:prstGeom prst="rect">
              <a:avLst/>
            </a:prstGeom>
            <a:ln>
              <a:solidFill>
                <a:srgbClr val="000000"/>
              </a:solidFill>
            </a:ln>
          </p:spPr>
        </p:pic>
        <p:sp>
          <p:nvSpPr>
            <p:cNvPr id="6" name="Rectangle 5"/>
            <p:cNvSpPr/>
            <p:nvPr/>
          </p:nvSpPr>
          <p:spPr>
            <a:xfrm>
              <a:off x="6372547" y="3755265"/>
              <a:ext cx="260157" cy="428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11572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41F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Thanks!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rgbClr val="FFFF00"/>
                </a:solidFill>
              </a:rPr>
              <a:t>Barry Grant</a:t>
            </a:r>
          </a:p>
          <a:p>
            <a:r>
              <a:rPr lang="en-US" dirty="0" smtClean="0">
                <a:solidFill>
                  <a:srgbClr val="FFFF00"/>
                </a:solidFill>
              </a:rPr>
              <a:t>You</a:t>
            </a:r>
          </a:p>
        </p:txBody>
      </p:sp>
    </p:spTree>
    <p:extLst>
      <p:ext uri="{BB962C8B-B14F-4D97-AF65-F5344CB8AC3E}">
        <p14:creationId xmlns:p14="http://schemas.microsoft.com/office/powerpoint/2010/main" val="961467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21F4D"/>
        </a:solid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0" y="37039"/>
            <a:ext cx="9144000" cy="1161717"/>
          </a:xfrm>
        </p:spPr>
        <p:txBody>
          <a:bodyPr>
            <a:noAutofit/>
          </a:bodyPr>
          <a:lstStyle/>
          <a:p>
            <a:r>
              <a:rPr lang="en-US" sz="3600" b="1" dirty="0" smtClean="0">
                <a:solidFill>
                  <a:srgbClr val="F9AB38"/>
                </a:solidFill>
                <a:latin typeface="Arial"/>
                <a:cs typeface="Arial"/>
              </a:rPr>
              <a:t>The Parker Lab, University of Michigan</a:t>
            </a:r>
            <a:endParaRPr lang="en-US" sz="2400" b="1" i="1" dirty="0">
              <a:solidFill>
                <a:srgbClr val="F9AB38"/>
              </a:solidFill>
              <a:latin typeface="Arial"/>
              <a:cs typeface="Arial"/>
            </a:endParaRPr>
          </a:p>
        </p:txBody>
      </p:sp>
      <p:sp>
        <p:nvSpPr>
          <p:cNvPr id="13" name="Subtitle 2"/>
          <p:cNvSpPr>
            <a:spLocks noGrp="1"/>
          </p:cNvSpPr>
          <p:nvPr>
            <p:ph type="subTitle" idx="1"/>
          </p:nvPr>
        </p:nvSpPr>
        <p:spPr>
          <a:xfrm>
            <a:off x="1371600" y="1937694"/>
            <a:ext cx="6400800" cy="1752600"/>
          </a:xfrm>
        </p:spPr>
        <p:txBody>
          <a:bodyPr>
            <a:normAutofit fontScale="85000" lnSpcReduction="20000"/>
          </a:bodyPr>
          <a:lstStyle/>
          <a:p>
            <a:r>
              <a:rPr lang="en-US" b="1" i="1" dirty="0" smtClean="0">
                <a:solidFill>
                  <a:srgbClr val="F9AB38"/>
                </a:solidFill>
              </a:rPr>
              <a:t>Stephen C. J. Parker</a:t>
            </a:r>
          </a:p>
          <a:p>
            <a:r>
              <a:rPr lang="en-US" b="1" i="1" dirty="0" smtClean="0">
                <a:solidFill>
                  <a:srgbClr val="F9AB38"/>
                </a:solidFill>
              </a:rPr>
              <a:t>Assistant Professor</a:t>
            </a:r>
          </a:p>
          <a:p>
            <a:r>
              <a:rPr lang="en-US" i="1" dirty="0">
                <a:solidFill>
                  <a:schemeClr val="tx2">
                    <a:lumMod val="40000"/>
                    <a:lumOff val="60000"/>
                  </a:schemeClr>
                </a:solidFill>
              </a:rPr>
              <a:t>e</a:t>
            </a:r>
            <a:r>
              <a:rPr lang="en-US" i="1" dirty="0" smtClean="0">
                <a:solidFill>
                  <a:schemeClr val="tx2">
                    <a:lumMod val="40000"/>
                    <a:lumOff val="60000"/>
                  </a:schemeClr>
                </a:solidFill>
              </a:rPr>
              <a:t>mail:</a:t>
            </a:r>
            <a:r>
              <a:rPr lang="en-US" i="1" dirty="0" smtClean="0">
                <a:solidFill>
                  <a:srgbClr val="F9AB38"/>
                </a:solidFill>
              </a:rPr>
              <a:t> </a:t>
            </a:r>
            <a:r>
              <a:rPr lang="en-US" i="1" dirty="0" err="1" smtClean="0">
                <a:solidFill>
                  <a:srgbClr val="F9AB38"/>
                </a:solidFill>
              </a:rPr>
              <a:t>scjp@umich.edu</a:t>
            </a:r>
            <a:endParaRPr lang="en-US" i="1" dirty="0" smtClean="0">
              <a:solidFill>
                <a:srgbClr val="F9AB38"/>
              </a:solidFill>
            </a:endParaRPr>
          </a:p>
          <a:p>
            <a:r>
              <a:rPr lang="en-US" i="1" dirty="0" smtClean="0">
                <a:solidFill>
                  <a:srgbClr val="8EB4E3"/>
                </a:solidFill>
              </a:rPr>
              <a:t>web:</a:t>
            </a:r>
            <a:r>
              <a:rPr lang="en-US" i="1" dirty="0" smtClean="0">
                <a:solidFill>
                  <a:srgbClr val="F9AB38"/>
                </a:solidFill>
              </a:rPr>
              <a:t> </a:t>
            </a:r>
            <a:r>
              <a:rPr lang="en-US" i="1" dirty="0" err="1" smtClean="0">
                <a:solidFill>
                  <a:srgbClr val="F9AB38"/>
                </a:solidFill>
              </a:rPr>
              <a:t>theparkerlab.org</a:t>
            </a:r>
            <a:endParaRPr lang="en-US" i="1" dirty="0" smtClean="0">
              <a:solidFill>
                <a:srgbClr val="F9AB38"/>
              </a:solidFill>
            </a:endParaRPr>
          </a:p>
        </p:txBody>
      </p:sp>
    </p:spTree>
    <p:extLst>
      <p:ext uri="{BB962C8B-B14F-4D97-AF65-F5344CB8AC3E}">
        <p14:creationId xmlns:p14="http://schemas.microsoft.com/office/powerpoint/2010/main" val="161897174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808235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2"/>
            <a:ext cx="8229600" cy="1143000"/>
          </a:xfrm>
        </p:spPr>
        <p:txBody>
          <a:bodyPr>
            <a:normAutofit fontScale="90000"/>
          </a:bodyPr>
          <a:lstStyle/>
          <a:p>
            <a:r>
              <a:rPr lang="en-US" dirty="0" smtClean="0"/>
              <a:t>Molecular profiling of cells</a:t>
            </a:r>
            <a:br>
              <a:rPr lang="en-US" dirty="0" smtClean="0"/>
            </a:br>
            <a:endParaRPr lang="en-US" b="1" i="1" dirty="0">
              <a:solidFill>
                <a:srgbClr val="FF6600"/>
              </a:solidFill>
            </a:endParaRPr>
          </a:p>
        </p:txBody>
      </p:sp>
      <p:pic>
        <p:nvPicPr>
          <p:cNvPr id="4" name="Picture 3" descr="NHGRI-852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8108"/>
            <a:ext cx="2827909" cy="2479892"/>
          </a:xfrm>
          <a:prstGeom prst="rect">
            <a:avLst/>
          </a:prstGeom>
        </p:spPr>
      </p:pic>
      <p:pic>
        <p:nvPicPr>
          <p:cNvPr id="6" name="Picture 5" descr="journal.pbio.1001046.g001.tif"/>
          <p:cNvPicPr>
            <a:picLocks noChangeAspect="1"/>
          </p:cNvPicPr>
          <p:nvPr/>
        </p:nvPicPr>
        <p:blipFill rotWithShape="1">
          <a:blip r:embed="rId4">
            <a:extLst>
              <a:ext uri="{28A0092B-C50C-407E-A947-70E740481C1C}">
                <a14:useLocalDpi xmlns:a14="http://schemas.microsoft.com/office/drawing/2010/main" val="0"/>
              </a:ext>
            </a:extLst>
          </a:blip>
          <a:srcRect l="17204" r="8388" b="67404"/>
          <a:stretch/>
        </p:blipFill>
        <p:spPr>
          <a:xfrm>
            <a:off x="2874456" y="3737491"/>
            <a:ext cx="6069893" cy="2969532"/>
          </a:xfrm>
          <a:prstGeom prst="rect">
            <a:avLst/>
          </a:prstGeom>
        </p:spPr>
      </p:pic>
      <p:sp>
        <p:nvSpPr>
          <p:cNvPr id="15" name="Freeform 14"/>
          <p:cNvSpPr/>
          <p:nvPr/>
        </p:nvSpPr>
        <p:spPr>
          <a:xfrm>
            <a:off x="952500" y="3917950"/>
            <a:ext cx="2381250" cy="1200150"/>
          </a:xfrm>
          <a:custGeom>
            <a:avLst/>
            <a:gdLst>
              <a:gd name="connsiteX0" fmla="*/ 0 w 2432050"/>
              <a:gd name="connsiteY0" fmla="*/ 1200150 h 1200150"/>
              <a:gd name="connsiteX1" fmla="*/ 2432050 w 2432050"/>
              <a:gd name="connsiteY1" fmla="*/ 641350 h 1200150"/>
              <a:gd name="connsiteX2" fmla="*/ 2171700 w 2432050"/>
              <a:gd name="connsiteY2" fmla="*/ 0 h 1200150"/>
              <a:gd name="connsiteX3" fmla="*/ 0 w 2432050"/>
              <a:gd name="connsiteY3" fmla="*/ 1200150 h 1200150"/>
            </a:gdLst>
            <a:ahLst/>
            <a:cxnLst>
              <a:cxn ang="0">
                <a:pos x="connsiteX0" y="connsiteY0"/>
              </a:cxn>
              <a:cxn ang="0">
                <a:pos x="connsiteX1" y="connsiteY1"/>
              </a:cxn>
              <a:cxn ang="0">
                <a:pos x="connsiteX2" y="connsiteY2"/>
              </a:cxn>
              <a:cxn ang="0">
                <a:pos x="connsiteX3" y="connsiteY3"/>
              </a:cxn>
            </a:cxnLst>
            <a:rect l="l" t="t" r="r" b="b"/>
            <a:pathLst>
              <a:path w="2432050" h="1200150">
                <a:moveTo>
                  <a:pt x="0" y="1200150"/>
                </a:moveTo>
                <a:lnTo>
                  <a:pt x="2432050" y="641350"/>
                </a:lnTo>
                <a:lnTo>
                  <a:pt x="2171700" y="0"/>
                </a:lnTo>
                <a:lnTo>
                  <a:pt x="0" y="1200150"/>
                </a:lnTo>
                <a:close/>
              </a:path>
            </a:pathLst>
          </a:custGeom>
          <a:gradFill>
            <a:gsLst>
              <a:gs pos="0">
                <a:srgbClr val="444495"/>
              </a:gs>
              <a:gs pos="100000">
                <a:srgbClr val="947B60">
                  <a:alpha val="24000"/>
                </a:srgbClr>
              </a:gs>
            </a:gsLst>
            <a:lin ang="2046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030143" y="6642556"/>
            <a:ext cx="1113857" cy="215444"/>
          </a:xfrm>
          <a:prstGeom prst="rect">
            <a:avLst/>
          </a:prstGeom>
          <a:noFill/>
        </p:spPr>
        <p:txBody>
          <a:bodyPr wrap="none" rtlCol="0">
            <a:spAutoFit/>
          </a:bodyPr>
          <a:lstStyle/>
          <a:p>
            <a:r>
              <a:rPr lang="en-US" sz="800" dirty="0" smtClean="0"/>
              <a:t>Images from NHGRI</a:t>
            </a:r>
            <a:endParaRPr lang="en-US" sz="800" dirty="0"/>
          </a:p>
        </p:txBody>
      </p:sp>
    </p:spTree>
    <p:extLst>
      <p:ext uri="{BB962C8B-B14F-4D97-AF65-F5344CB8AC3E}">
        <p14:creationId xmlns:p14="http://schemas.microsoft.com/office/powerpoint/2010/main" val="73735036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2"/>
            <a:ext cx="8229600" cy="1143000"/>
          </a:xfrm>
        </p:spPr>
        <p:txBody>
          <a:bodyPr>
            <a:normAutofit fontScale="90000"/>
          </a:bodyPr>
          <a:lstStyle/>
          <a:p>
            <a:r>
              <a:rPr lang="en-US" dirty="0" smtClean="0"/>
              <a:t>Molecular profiling of </a:t>
            </a:r>
            <a:r>
              <a:rPr lang="en-US" b="1" i="1" dirty="0" smtClean="0">
                <a:solidFill>
                  <a:srgbClr val="FF0000"/>
                </a:solidFill>
              </a:rPr>
              <a:t>diploid</a:t>
            </a:r>
            <a:r>
              <a:rPr lang="en-US" dirty="0" smtClean="0"/>
              <a:t> cells</a:t>
            </a:r>
            <a:br>
              <a:rPr lang="en-US" dirty="0" smtClean="0"/>
            </a:br>
            <a:endParaRPr lang="en-US" b="1" i="1" dirty="0">
              <a:solidFill>
                <a:srgbClr val="FF6600"/>
              </a:solidFill>
            </a:endParaRPr>
          </a:p>
        </p:txBody>
      </p:sp>
      <p:pic>
        <p:nvPicPr>
          <p:cNvPr id="4" name="Picture 3" descr="NHGRI-852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8108"/>
            <a:ext cx="2827909" cy="2479892"/>
          </a:xfrm>
          <a:prstGeom prst="rect">
            <a:avLst/>
          </a:prstGeom>
        </p:spPr>
      </p:pic>
      <p:pic>
        <p:nvPicPr>
          <p:cNvPr id="5" name="Picture 4" descr="journal.pbio.1001046.g001.tif"/>
          <p:cNvPicPr>
            <a:picLocks noChangeAspect="1"/>
          </p:cNvPicPr>
          <p:nvPr/>
        </p:nvPicPr>
        <p:blipFill rotWithShape="1">
          <a:blip r:embed="rId3">
            <a:extLst>
              <a:ext uri="{28A0092B-C50C-407E-A947-70E740481C1C}">
                <a14:useLocalDpi xmlns:a14="http://schemas.microsoft.com/office/drawing/2010/main" val="0"/>
              </a:ext>
            </a:extLst>
          </a:blip>
          <a:srcRect l="17204" r="8388" b="67404"/>
          <a:stretch/>
        </p:blipFill>
        <p:spPr>
          <a:xfrm>
            <a:off x="2589406" y="1408576"/>
            <a:ext cx="6069893" cy="2969532"/>
          </a:xfrm>
          <a:prstGeom prst="rect">
            <a:avLst/>
          </a:prstGeom>
        </p:spPr>
      </p:pic>
      <p:pic>
        <p:nvPicPr>
          <p:cNvPr id="6" name="Picture 5" descr="journal.pbio.1001046.g001.tif"/>
          <p:cNvPicPr>
            <a:picLocks noChangeAspect="1"/>
          </p:cNvPicPr>
          <p:nvPr/>
        </p:nvPicPr>
        <p:blipFill rotWithShape="1">
          <a:blip r:embed="rId3">
            <a:extLst>
              <a:ext uri="{28A0092B-C50C-407E-A947-70E740481C1C}">
                <a14:useLocalDpi xmlns:a14="http://schemas.microsoft.com/office/drawing/2010/main" val="0"/>
              </a:ext>
            </a:extLst>
          </a:blip>
          <a:srcRect l="17204" r="8388" b="67404"/>
          <a:stretch/>
        </p:blipFill>
        <p:spPr>
          <a:xfrm>
            <a:off x="2874456" y="3737491"/>
            <a:ext cx="6069893" cy="2969532"/>
          </a:xfrm>
          <a:prstGeom prst="rect">
            <a:avLst/>
          </a:prstGeom>
        </p:spPr>
      </p:pic>
      <p:sp>
        <p:nvSpPr>
          <p:cNvPr id="15" name="Freeform 14"/>
          <p:cNvSpPr/>
          <p:nvPr/>
        </p:nvSpPr>
        <p:spPr>
          <a:xfrm>
            <a:off x="952500" y="3917950"/>
            <a:ext cx="2381250" cy="1200150"/>
          </a:xfrm>
          <a:custGeom>
            <a:avLst/>
            <a:gdLst>
              <a:gd name="connsiteX0" fmla="*/ 0 w 2432050"/>
              <a:gd name="connsiteY0" fmla="*/ 1200150 h 1200150"/>
              <a:gd name="connsiteX1" fmla="*/ 2432050 w 2432050"/>
              <a:gd name="connsiteY1" fmla="*/ 641350 h 1200150"/>
              <a:gd name="connsiteX2" fmla="*/ 2171700 w 2432050"/>
              <a:gd name="connsiteY2" fmla="*/ 0 h 1200150"/>
              <a:gd name="connsiteX3" fmla="*/ 0 w 2432050"/>
              <a:gd name="connsiteY3" fmla="*/ 1200150 h 1200150"/>
            </a:gdLst>
            <a:ahLst/>
            <a:cxnLst>
              <a:cxn ang="0">
                <a:pos x="connsiteX0" y="connsiteY0"/>
              </a:cxn>
              <a:cxn ang="0">
                <a:pos x="connsiteX1" y="connsiteY1"/>
              </a:cxn>
              <a:cxn ang="0">
                <a:pos x="connsiteX2" y="connsiteY2"/>
              </a:cxn>
              <a:cxn ang="0">
                <a:pos x="connsiteX3" y="connsiteY3"/>
              </a:cxn>
            </a:cxnLst>
            <a:rect l="l" t="t" r="r" b="b"/>
            <a:pathLst>
              <a:path w="2432050" h="1200150">
                <a:moveTo>
                  <a:pt x="0" y="1200150"/>
                </a:moveTo>
                <a:lnTo>
                  <a:pt x="2432050" y="641350"/>
                </a:lnTo>
                <a:lnTo>
                  <a:pt x="2171700" y="0"/>
                </a:lnTo>
                <a:lnTo>
                  <a:pt x="0" y="1200150"/>
                </a:lnTo>
                <a:close/>
              </a:path>
            </a:pathLst>
          </a:custGeom>
          <a:gradFill>
            <a:gsLst>
              <a:gs pos="0">
                <a:srgbClr val="444495"/>
              </a:gs>
              <a:gs pos="100000">
                <a:srgbClr val="947B60">
                  <a:alpha val="24000"/>
                </a:srgbClr>
              </a:gs>
            </a:gsLst>
            <a:lin ang="2046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939800" y="1587500"/>
            <a:ext cx="2095500" cy="3517900"/>
          </a:xfrm>
          <a:custGeom>
            <a:avLst/>
            <a:gdLst>
              <a:gd name="connsiteX0" fmla="*/ 0 w 2152650"/>
              <a:gd name="connsiteY0" fmla="*/ 3517900 h 3517900"/>
              <a:gd name="connsiteX1" fmla="*/ 2152650 w 2152650"/>
              <a:gd name="connsiteY1" fmla="*/ 622300 h 3517900"/>
              <a:gd name="connsiteX2" fmla="*/ 1885950 w 2152650"/>
              <a:gd name="connsiteY2" fmla="*/ 0 h 3517900"/>
              <a:gd name="connsiteX3" fmla="*/ 0 w 2152650"/>
              <a:gd name="connsiteY3" fmla="*/ 3517900 h 3517900"/>
            </a:gdLst>
            <a:ahLst/>
            <a:cxnLst>
              <a:cxn ang="0">
                <a:pos x="connsiteX0" y="connsiteY0"/>
              </a:cxn>
              <a:cxn ang="0">
                <a:pos x="connsiteX1" y="connsiteY1"/>
              </a:cxn>
              <a:cxn ang="0">
                <a:pos x="connsiteX2" y="connsiteY2"/>
              </a:cxn>
              <a:cxn ang="0">
                <a:pos x="connsiteX3" y="connsiteY3"/>
              </a:cxn>
            </a:cxnLst>
            <a:rect l="l" t="t" r="r" b="b"/>
            <a:pathLst>
              <a:path w="2152650" h="3517900">
                <a:moveTo>
                  <a:pt x="0" y="3517900"/>
                </a:moveTo>
                <a:lnTo>
                  <a:pt x="2152650" y="622300"/>
                </a:lnTo>
                <a:lnTo>
                  <a:pt x="1885950" y="0"/>
                </a:lnTo>
                <a:lnTo>
                  <a:pt x="0" y="3517900"/>
                </a:lnTo>
                <a:close/>
              </a:path>
            </a:pathLst>
          </a:custGeom>
          <a:gradFill>
            <a:gsLst>
              <a:gs pos="0">
                <a:srgbClr val="414295"/>
              </a:gs>
              <a:gs pos="100000">
                <a:srgbClr val="BF9F7A">
                  <a:alpha val="24000"/>
                </a:srgbClr>
              </a:gs>
            </a:gsLst>
            <a:lin ang="1902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030143" y="6642556"/>
            <a:ext cx="1113857" cy="215444"/>
          </a:xfrm>
          <a:prstGeom prst="rect">
            <a:avLst/>
          </a:prstGeom>
          <a:noFill/>
        </p:spPr>
        <p:txBody>
          <a:bodyPr wrap="none" rtlCol="0">
            <a:spAutoFit/>
          </a:bodyPr>
          <a:lstStyle/>
          <a:p>
            <a:r>
              <a:rPr lang="en-US" sz="800" dirty="0" smtClean="0"/>
              <a:t>Images from NHGRI</a:t>
            </a:r>
            <a:endParaRPr lang="en-US" sz="800" dirty="0"/>
          </a:p>
        </p:txBody>
      </p:sp>
    </p:spTree>
    <p:extLst>
      <p:ext uri="{BB962C8B-B14F-4D97-AF65-F5344CB8AC3E}">
        <p14:creationId xmlns:p14="http://schemas.microsoft.com/office/powerpoint/2010/main" val="370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2"/>
            <a:ext cx="8229600" cy="1143000"/>
          </a:xfrm>
        </p:spPr>
        <p:txBody>
          <a:bodyPr>
            <a:normAutofit fontScale="90000"/>
          </a:bodyPr>
          <a:lstStyle/>
          <a:p>
            <a:r>
              <a:rPr lang="en-US" dirty="0" smtClean="0"/>
              <a:t>Molecular profiling of </a:t>
            </a:r>
            <a:r>
              <a:rPr lang="en-US" b="1" i="1" dirty="0" smtClean="0">
                <a:solidFill>
                  <a:srgbClr val="FF0000"/>
                </a:solidFill>
              </a:rPr>
              <a:t>diploid</a:t>
            </a:r>
            <a:r>
              <a:rPr lang="en-US" dirty="0" smtClean="0"/>
              <a:t> cells</a:t>
            </a:r>
            <a:br>
              <a:rPr lang="en-US" dirty="0" smtClean="0"/>
            </a:br>
            <a:r>
              <a:rPr lang="en-US" b="1" i="1" dirty="0" smtClean="0">
                <a:solidFill>
                  <a:srgbClr val="FF6600"/>
                </a:solidFill>
              </a:rPr>
              <a:t>with heterozygous sites</a:t>
            </a:r>
            <a:endParaRPr lang="en-US" b="1" i="1" dirty="0">
              <a:solidFill>
                <a:srgbClr val="FF6600"/>
              </a:solidFill>
            </a:endParaRPr>
          </a:p>
        </p:txBody>
      </p:sp>
      <p:pic>
        <p:nvPicPr>
          <p:cNvPr id="4" name="Picture 3" descr="NHGRI-852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8108"/>
            <a:ext cx="2827909" cy="2479892"/>
          </a:xfrm>
          <a:prstGeom prst="rect">
            <a:avLst/>
          </a:prstGeom>
        </p:spPr>
      </p:pic>
      <p:pic>
        <p:nvPicPr>
          <p:cNvPr id="5" name="Picture 4" descr="journal.pbio.1001046.g001.tif"/>
          <p:cNvPicPr>
            <a:picLocks noChangeAspect="1"/>
          </p:cNvPicPr>
          <p:nvPr/>
        </p:nvPicPr>
        <p:blipFill rotWithShape="1">
          <a:blip r:embed="rId3">
            <a:extLst>
              <a:ext uri="{28A0092B-C50C-407E-A947-70E740481C1C}">
                <a14:useLocalDpi xmlns:a14="http://schemas.microsoft.com/office/drawing/2010/main" val="0"/>
              </a:ext>
            </a:extLst>
          </a:blip>
          <a:srcRect l="17204" r="8388" b="67404"/>
          <a:stretch/>
        </p:blipFill>
        <p:spPr>
          <a:xfrm>
            <a:off x="2589406" y="1408576"/>
            <a:ext cx="6069893" cy="2969532"/>
          </a:xfrm>
          <a:prstGeom prst="rect">
            <a:avLst/>
          </a:prstGeom>
        </p:spPr>
      </p:pic>
      <p:pic>
        <p:nvPicPr>
          <p:cNvPr id="6" name="Picture 5" descr="journal.pbio.1001046.g001.tif"/>
          <p:cNvPicPr>
            <a:picLocks noChangeAspect="1"/>
          </p:cNvPicPr>
          <p:nvPr/>
        </p:nvPicPr>
        <p:blipFill rotWithShape="1">
          <a:blip r:embed="rId3">
            <a:extLst>
              <a:ext uri="{28A0092B-C50C-407E-A947-70E740481C1C}">
                <a14:useLocalDpi xmlns:a14="http://schemas.microsoft.com/office/drawing/2010/main" val="0"/>
              </a:ext>
            </a:extLst>
          </a:blip>
          <a:srcRect l="17204" r="8388" b="67404"/>
          <a:stretch/>
        </p:blipFill>
        <p:spPr>
          <a:xfrm>
            <a:off x="2874456" y="3737491"/>
            <a:ext cx="6069893" cy="2969532"/>
          </a:xfrm>
          <a:prstGeom prst="rect">
            <a:avLst/>
          </a:prstGeom>
        </p:spPr>
      </p:pic>
      <p:sp>
        <p:nvSpPr>
          <p:cNvPr id="15" name="Freeform 14"/>
          <p:cNvSpPr/>
          <p:nvPr/>
        </p:nvSpPr>
        <p:spPr>
          <a:xfrm>
            <a:off x="952500" y="3917950"/>
            <a:ext cx="2381250" cy="1200150"/>
          </a:xfrm>
          <a:custGeom>
            <a:avLst/>
            <a:gdLst>
              <a:gd name="connsiteX0" fmla="*/ 0 w 2432050"/>
              <a:gd name="connsiteY0" fmla="*/ 1200150 h 1200150"/>
              <a:gd name="connsiteX1" fmla="*/ 2432050 w 2432050"/>
              <a:gd name="connsiteY1" fmla="*/ 641350 h 1200150"/>
              <a:gd name="connsiteX2" fmla="*/ 2171700 w 2432050"/>
              <a:gd name="connsiteY2" fmla="*/ 0 h 1200150"/>
              <a:gd name="connsiteX3" fmla="*/ 0 w 2432050"/>
              <a:gd name="connsiteY3" fmla="*/ 1200150 h 1200150"/>
            </a:gdLst>
            <a:ahLst/>
            <a:cxnLst>
              <a:cxn ang="0">
                <a:pos x="connsiteX0" y="connsiteY0"/>
              </a:cxn>
              <a:cxn ang="0">
                <a:pos x="connsiteX1" y="connsiteY1"/>
              </a:cxn>
              <a:cxn ang="0">
                <a:pos x="connsiteX2" y="connsiteY2"/>
              </a:cxn>
              <a:cxn ang="0">
                <a:pos x="connsiteX3" y="connsiteY3"/>
              </a:cxn>
            </a:cxnLst>
            <a:rect l="l" t="t" r="r" b="b"/>
            <a:pathLst>
              <a:path w="2432050" h="1200150">
                <a:moveTo>
                  <a:pt x="0" y="1200150"/>
                </a:moveTo>
                <a:lnTo>
                  <a:pt x="2432050" y="641350"/>
                </a:lnTo>
                <a:lnTo>
                  <a:pt x="2171700" y="0"/>
                </a:lnTo>
                <a:lnTo>
                  <a:pt x="0" y="1200150"/>
                </a:lnTo>
                <a:close/>
              </a:path>
            </a:pathLst>
          </a:custGeom>
          <a:gradFill>
            <a:gsLst>
              <a:gs pos="0">
                <a:srgbClr val="444495"/>
              </a:gs>
              <a:gs pos="100000">
                <a:srgbClr val="947B60">
                  <a:alpha val="24000"/>
                </a:srgbClr>
              </a:gs>
            </a:gsLst>
            <a:lin ang="2046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939800" y="1587500"/>
            <a:ext cx="2095500" cy="3517900"/>
          </a:xfrm>
          <a:custGeom>
            <a:avLst/>
            <a:gdLst>
              <a:gd name="connsiteX0" fmla="*/ 0 w 2152650"/>
              <a:gd name="connsiteY0" fmla="*/ 3517900 h 3517900"/>
              <a:gd name="connsiteX1" fmla="*/ 2152650 w 2152650"/>
              <a:gd name="connsiteY1" fmla="*/ 622300 h 3517900"/>
              <a:gd name="connsiteX2" fmla="*/ 1885950 w 2152650"/>
              <a:gd name="connsiteY2" fmla="*/ 0 h 3517900"/>
              <a:gd name="connsiteX3" fmla="*/ 0 w 2152650"/>
              <a:gd name="connsiteY3" fmla="*/ 3517900 h 3517900"/>
            </a:gdLst>
            <a:ahLst/>
            <a:cxnLst>
              <a:cxn ang="0">
                <a:pos x="connsiteX0" y="connsiteY0"/>
              </a:cxn>
              <a:cxn ang="0">
                <a:pos x="connsiteX1" y="connsiteY1"/>
              </a:cxn>
              <a:cxn ang="0">
                <a:pos x="connsiteX2" y="connsiteY2"/>
              </a:cxn>
              <a:cxn ang="0">
                <a:pos x="connsiteX3" y="connsiteY3"/>
              </a:cxn>
            </a:cxnLst>
            <a:rect l="l" t="t" r="r" b="b"/>
            <a:pathLst>
              <a:path w="2152650" h="3517900">
                <a:moveTo>
                  <a:pt x="0" y="3517900"/>
                </a:moveTo>
                <a:lnTo>
                  <a:pt x="2152650" y="622300"/>
                </a:lnTo>
                <a:lnTo>
                  <a:pt x="1885950" y="0"/>
                </a:lnTo>
                <a:lnTo>
                  <a:pt x="0" y="3517900"/>
                </a:lnTo>
                <a:close/>
              </a:path>
            </a:pathLst>
          </a:custGeom>
          <a:gradFill>
            <a:gsLst>
              <a:gs pos="0">
                <a:srgbClr val="414295"/>
              </a:gs>
              <a:gs pos="100000">
                <a:srgbClr val="BF9F7A">
                  <a:alpha val="24000"/>
                </a:srgbClr>
              </a:gs>
            </a:gsLst>
            <a:lin ang="1902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159073" y="1929956"/>
            <a:ext cx="351378" cy="369332"/>
          </a:xfrm>
          <a:prstGeom prst="rect">
            <a:avLst/>
          </a:prstGeom>
          <a:noFill/>
          <a:ln w="57150" cmpd="sng">
            <a:solidFill>
              <a:srgbClr val="FF6600"/>
            </a:solidFill>
          </a:ln>
        </p:spPr>
        <p:txBody>
          <a:bodyPr wrap="none" rtlCol="0">
            <a:spAutoFit/>
          </a:bodyPr>
          <a:lstStyle/>
          <a:p>
            <a:r>
              <a:rPr lang="en-US" b="1" dirty="0" smtClean="0">
                <a:solidFill>
                  <a:srgbClr val="FF6600"/>
                </a:solidFill>
              </a:rPr>
              <a:t>A</a:t>
            </a:r>
          </a:p>
        </p:txBody>
      </p:sp>
      <p:sp>
        <p:nvSpPr>
          <p:cNvPr id="18" name="TextBox 17"/>
          <p:cNvSpPr txBox="1"/>
          <p:nvPr/>
        </p:nvSpPr>
        <p:spPr>
          <a:xfrm>
            <a:off x="5435806" y="4266967"/>
            <a:ext cx="364215" cy="369332"/>
          </a:xfrm>
          <a:prstGeom prst="rect">
            <a:avLst/>
          </a:prstGeom>
          <a:noFill/>
          <a:ln w="57150" cmpd="sng">
            <a:solidFill>
              <a:srgbClr val="FF6600"/>
            </a:solidFill>
          </a:ln>
        </p:spPr>
        <p:txBody>
          <a:bodyPr wrap="none" rtlCol="0">
            <a:spAutoFit/>
          </a:bodyPr>
          <a:lstStyle/>
          <a:p>
            <a:r>
              <a:rPr lang="en-US" b="1" dirty="0">
                <a:solidFill>
                  <a:srgbClr val="FF6600"/>
                </a:solidFill>
              </a:rPr>
              <a:t>G</a:t>
            </a:r>
            <a:endParaRPr lang="en-US" b="1" dirty="0" smtClean="0">
              <a:solidFill>
                <a:srgbClr val="FF6600"/>
              </a:solidFill>
            </a:endParaRPr>
          </a:p>
        </p:txBody>
      </p:sp>
      <p:sp>
        <p:nvSpPr>
          <p:cNvPr id="19" name="TextBox 18"/>
          <p:cNvSpPr txBox="1"/>
          <p:nvPr/>
        </p:nvSpPr>
        <p:spPr>
          <a:xfrm>
            <a:off x="8030143" y="6642556"/>
            <a:ext cx="1113857" cy="215444"/>
          </a:xfrm>
          <a:prstGeom prst="rect">
            <a:avLst/>
          </a:prstGeom>
          <a:noFill/>
        </p:spPr>
        <p:txBody>
          <a:bodyPr wrap="none" rtlCol="0">
            <a:spAutoFit/>
          </a:bodyPr>
          <a:lstStyle/>
          <a:p>
            <a:r>
              <a:rPr lang="en-US" sz="800" dirty="0" smtClean="0"/>
              <a:t>Images from NHGRI</a:t>
            </a:r>
            <a:endParaRPr lang="en-US" sz="800" dirty="0"/>
          </a:p>
        </p:txBody>
      </p:sp>
    </p:spTree>
    <p:extLst>
      <p:ext uri="{BB962C8B-B14F-4D97-AF65-F5344CB8AC3E}">
        <p14:creationId xmlns:p14="http://schemas.microsoft.com/office/powerpoint/2010/main" val="18072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NHGRI-852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99564"/>
            <a:ext cx="839364" cy="736068"/>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US" sz="3600" dirty="0" smtClean="0"/>
              <a:t>Molecular profiling</a:t>
            </a:r>
            <a:r>
              <a:rPr lang="en-US" sz="3600" dirty="0" smtClean="0">
                <a:sym typeface="Wingdings"/>
              </a:rPr>
              <a:t> </a:t>
            </a:r>
            <a:r>
              <a:rPr lang="en-US" sz="3600" dirty="0">
                <a:sym typeface="Wingdings"/>
              </a:rPr>
              <a:t>health and disease</a:t>
            </a:r>
            <a:endParaRPr lang="en-US" sz="3600" dirty="0"/>
          </a:p>
        </p:txBody>
      </p:sp>
      <p:cxnSp>
        <p:nvCxnSpPr>
          <p:cNvPr id="5" name="Straight Connector 4"/>
          <p:cNvCxnSpPr/>
          <p:nvPr/>
        </p:nvCxnSpPr>
        <p:spPr>
          <a:xfrm>
            <a:off x="2550385" y="2712234"/>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111485" y="2712234"/>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06687" y="2521064"/>
            <a:ext cx="351378" cy="369332"/>
          </a:xfrm>
          <a:prstGeom prst="rect">
            <a:avLst/>
          </a:prstGeom>
          <a:noFill/>
        </p:spPr>
        <p:txBody>
          <a:bodyPr wrap="none" rtlCol="0">
            <a:spAutoFit/>
          </a:bodyPr>
          <a:lstStyle/>
          <a:p>
            <a:r>
              <a:rPr lang="en-US" dirty="0" smtClean="0"/>
              <a:t>A</a:t>
            </a:r>
          </a:p>
        </p:txBody>
      </p:sp>
      <p:sp>
        <p:nvSpPr>
          <p:cNvPr id="11" name="TextBox 10"/>
          <p:cNvSpPr txBox="1"/>
          <p:nvPr/>
        </p:nvSpPr>
        <p:spPr>
          <a:xfrm>
            <a:off x="246275" y="2754567"/>
            <a:ext cx="1317751" cy="923330"/>
          </a:xfrm>
          <a:prstGeom prst="rect">
            <a:avLst/>
          </a:prstGeom>
          <a:noFill/>
        </p:spPr>
        <p:txBody>
          <a:bodyPr wrap="none" rtlCol="0">
            <a:spAutoFit/>
          </a:bodyPr>
          <a:lstStyle/>
          <a:p>
            <a:pPr algn="ctr"/>
            <a:r>
              <a:rPr lang="en-US" dirty="0" smtClean="0"/>
              <a:t>Disease</a:t>
            </a:r>
          </a:p>
          <a:p>
            <a:pPr algn="ctr"/>
            <a:r>
              <a:rPr lang="en-US" dirty="0" smtClean="0"/>
              <a:t>Relevant</a:t>
            </a:r>
          </a:p>
          <a:p>
            <a:pPr algn="ctr"/>
            <a:r>
              <a:rPr lang="en-US" dirty="0" smtClean="0"/>
              <a:t>Cell/Tissue</a:t>
            </a:r>
            <a:endParaRPr lang="en-US" dirty="0"/>
          </a:p>
        </p:txBody>
      </p:sp>
      <p:sp>
        <p:nvSpPr>
          <p:cNvPr id="12" name="TextBox 11"/>
          <p:cNvSpPr txBox="1"/>
          <p:nvPr/>
        </p:nvSpPr>
        <p:spPr>
          <a:xfrm>
            <a:off x="5244887" y="2527568"/>
            <a:ext cx="325730" cy="369332"/>
          </a:xfrm>
          <a:prstGeom prst="rect">
            <a:avLst/>
          </a:prstGeom>
          <a:noFill/>
        </p:spPr>
        <p:txBody>
          <a:bodyPr wrap="none" rtlCol="0">
            <a:spAutoFit/>
          </a:bodyPr>
          <a:lstStyle/>
          <a:p>
            <a:r>
              <a:rPr lang="en-US" dirty="0" smtClean="0"/>
              <a:t>//</a:t>
            </a:r>
            <a:endParaRPr lang="en-US" dirty="0"/>
          </a:p>
        </p:txBody>
      </p:sp>
      <p:cxnSp>
        <p:nvCxnSpPr>
          <p:cNvPr id="13" name="Straight Connector 12"/>
          <p:cNvCxnSpPr/>
          <p:nvPr/>
        </p:nvCxnSpPr>
        <p:spPr>
          <a:xfrm>
            <a:off x="5438252" y="2712234"/>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66558" y="2712234"/>
            <a:ext cx="156291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558602" y="2411834"/>
            <a:ext cx="0" cy="30040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542978" y="2411834"/>
            <a:ext cx="1524214" cy="0"/>
          </a:xfrm>
          <a:prstGeom prst="line">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6662777" y="1906606"/>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6815177" y="1690321"/>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967577" y="1474036"/>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6778602" y="1257751"/>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7019853" y="2003255"/>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6414307" y="1139246"/>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4" name="Group 43"/>
          <p:cNvGrpSpPr/>
          <p:nvPr/>
        </p:nvGrpSpPr>
        <p:grpSpPr>
          <a:xfrm>
            <a:off x="3469913" y="2131918"/>
            <a:ext cx="939800" cy="369332"/>
            <a:chOff x="2298700" y="1713649"/>
            <a:chExt cx="939800" cy="369332"/>
          </a:xfrm>
        </p:grpSpPr>
        <p:sp>
          <p:nvSpPr>
            <p:cNvPr id="42" name="Freeform 41"/>
            <p:cNvSpPr/>
            <p:nvPr/>
          </p:nvSpPr>
          <p:spPr>
            <a:xfrm>
              <a:off x="2298700" y="1987550"/>
              <a:ext cx="939800" cy="63500"/>
            </a:xfrm>
            <a:custGeom>
              <a:avLst/>
              <a:gdLst>
                <a:gd name="connsiteX0" fmla="*/ 0 w 939800"/>
                <a:gd name="connsiteY0" fmla="*/ 63500 h 63500"/>
                <a:gd name="connsiteX1" fmla="*/ 28575 w 939800"/>
                <a:gd name="connsiteY1" fmla="*/ 60325 h 63500"/>
                <a:gd name="connsiteX2" fmla="*/ 76200 w 939800"/>
                <a:gd name="connsiteY2" fmla="*/ 44450 h 63500"/>
                <a:gd name="connsiteX3" fmla="*/ 101600 w 939800"/>
                <a:gd name="connsiteY3" fmla="*/ 34925 h 63500"/>
                <a:gd name="connsiteX4" fmla="*/ 127000 w 939800"/>
                <a:gd name="connsiteY4" fmla="*/ 25400 h 63500"/>
                <a:gd name="connsiteX5" fmla="*/ 142875 w 939800"/>
                <a:gd name="connsiteY5" fmla="*/ 22225 h 63500"/>
                <a:gd name="connsiteX6" fmla="*/ 161925 w 939800"/>
                <a:gd name="connsiteY6" fmla="*/ 15875 h 63500"/>
                <a:gd name="connsiteX7" fmla="*/ 180975 w 939800"/>
                <a:gd name="connsiteY7" fmla="*/ 19050 h 63500"/>
                <a:gd name="connsiteX8" fmla="*/ 203200 w 939800"/>
                <a:gd name="connsiteY8" fmla="*/ 44450 h 63500"/>
                <a:gd name="connsiteX9" fmla="*/ 215900 w 939800"/>
                <a:gd name="connsiteY9" fmla="*/ 47625 h 63500"/>
                <a:gd name="connsiteX10" fmla="*/ 298450 w 939800"/>
                <a:gd name="connsiteY10" fmla="*/ 44450 h 63500"/>
                <a:gd name="connsiteX11" fmla="*/ 304800 w 939800"/>
                <a:gd name="connsiteY11" fmla="*/ 34925 h 63500"/>
                <a:gd name="connsiteX12" fmla="*/ 317500 w 939800"/>
                <a:gd name="connsiteY12" fmla="*/ 19050 h 63500"/>
                <a:gd name="connsiteX13" fmla="*/ 336550 w 939800"/>
                <a:gd name="connsiteY13" fmla="*/ 3175 h 63500"/>
                <a:gd name="connsiteX14" fmla="*/ 346075 w 939800"/>
                <a:gd name="connsiteY14" fmla="*/ 0 h 63500"/>
                <a:gd name="connsiteX15" fmla="*/ 387350 w 939800"/>
                <a:gd name="connsiteY15" fmla="*/ 3175 h 63500"/>
                <a:gd name="connsiteX16" fmla="*/ 393700 w 939800"/>
                <a:gd name="connsiteY16" fmla="*/ 12700 h 63500"/>
                <a:gd name="connsiteX17" fmla="*/ 412750 w 939800"/>
                <a:gd name="connsiteY17" fmla="*/ 25400 h 63500"/>
                <a:gd name="connsiteX18" fmla="*/ 444500 w 939800"/>
                <a:gd name="connsiteY18" fmla="*/ 34925 h 63500"/>
                <a:gd name="connsiteX19" fmla="*/ 466725 w 939800"/>
                <a:gd name="connsiteY19" fmla="*/ 47625 h 63500"/>
                <a:gd name="connsiteX20" fmla="*/ 479425 w 939800"/>
                <a:gd name="connsiteY20" fmla="*/ 41275 h 63500"/>
                <a:gd name="connsiteX21" fmla="*/ 485775 w 939800"/>
                <a:gd name="connsiteY21" fmla="*/ 28575 h 63500"/>
                <a:gd name="connsiteX22" fmla="*/ 488950 w 939800"/>
                <a:gd name="connsiteY22" fmla="*/ 15875 h 63500"/>
                <a:gd name="connsiteX23" fmla="*/ 501650 w 939800"/>
                <a:gd name="connsiteY23" fmla="*/ 6350 h 63500"/>
                <a:gd name="connsiteX24" fmla="*/ 523875 w 939800"/>
                <a:gd name="connsiteY24" fmla="*/ 0 h 63500"/>
                <a:gd name="connsiteX25" fmla="*/ 568325 w 939800"/>
                <a:gd name="connsiteY25" fmla="*/ 3175 h 63500"/>
                <a:gd name="connsiteX26" fmla="*/ 581025 w 939800"/>
                <a:gd name="connsiteY26" fmla="*/ 22225 h 63500"/>
                <a:gd name="connsiteX27" fmla="*/ 600075 w 939800"/>
                <a:gd name="connsiteY27" fmla="*/ 41275 h 63500"/>
                <a:gd name="connsiteX28" fmla="*/ 663575 w 939800"/>
                <a:gd name="connsiteY28" fmla="*/ 38100 h 63500"/>
                <a:gd name="connsiteX29" fmla="*/ 676275 w 939800"/>
                <a:gd name="connsiteY29" fmla="*/ 22225 h 63500"/>
                <a:gd name="connsiteX30" fmla="*/ 692150 w 939800"/>
                <a:gd name="connsiteY30" fmla="*/ 15875 h 63500"/>
                <a:gd name="connsiteX31" fmla="*/ 714375 w 939800"/>
                <a:gd name="connsiteY31" fmla="*/ 12700 h 63500"/>
                <a:gd name="connsiteX32" fmla="*/ 752475 w 939800"/>
                <a:gd name="connsiteY32" fmla="*/ 6350 h 63500"/>
                <a:gd name="connsiteX33" fmla="*/ 790575 w 939800"/>
                <a:gd name="connsiteY33" fmla="*/ 9525 h 63500"/>
                <a:gd name="connsiteX34" fmla="*/ 800100 w 939800"/>
                <a:gd name="connsiteY34" fmla="*/ 22225 h 63500"/>
                <a:gd name="connsiteX35" fmla="*/ 806450 w 939800"/>
                <a:gd name="connsiteY35" fmla="*/ 31750 h 63500"/>
                <a:gd name="connsiteX36" fmla="*/ 812800 w 939800"/>
                <a:gd name="connsiteY36" fmla="*/ 53975 h 63500"/>
                <a:gd name="connsiteX37" fmla="*/ 825500 w 939800"/>
                <a:gd name="connsiteY37" fmla="*/ 50800 h 63500"/>
                <a:gd name="connsiteX38" fmla="*/ 847725 w 939800"/>
                <a:gd name="connsiteY38" fmla="*/ 34925 h 63500"/>
                <a:gd name="connsiteX39" fmla="*/ 857250 w 939800"/>
                <a:gd name="connsiteY39" fmla="*/ 31750 h 63500"/>
                <a:gd name="connsiteX40" fmla="*/ 908050 w 939800"/>
                <a:gd name="connsiteY40" fmla="*/ 22225 h 63500"/>
                <a:gd name="connsiteX41" fmla="*/ 920750 w 939800"/>
                <a:gd name="connsiteY41" fmla="*/ 25400 h 63500"/>
                <a:gd name="connsiteX42" fmla="*/ 930275 w 939800"/>
                <a:gd name="connsiteY42" fmla="*/ 44450 h 63500"/>
                <a:gd name="connsiteX43" fmla="*/ 939800 w 939800"/>
                <a:gd name="connsiteY43" fmla="*/ 571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9800" h="63500">
                  <a:moveTo>
                    <a:pt x="0" y="63500"/>
                  </a:moveTo>
                  <a:cubicBezTo>
                    <a:pt x="9525" y="62442"/>
                    <a:pt x="19381" y="63029"/>
                    <a:pt x="28575" y="60325"/>
                  </a:cubicBezTo>
                  <a:cubicBezTo>
                    <a:pt x="104351" y="38038"/>
                    <a:pt x="10070" y="53897"/>
                    <a:pt x="76200" y="44450"/>
                  </a:cubicBezTo>
                  <a:cubicBezTo>
                    <a:pt x="116372" y="28381"/>
                    <a:pt x="74225" y="44880"/>
                    <a:pt x="101600" y="34925"/>
                  </a:cubicBezTo>
                  <a:cubicBezTo>
                    <a:pt x="110098" y="31835"/>
                    <a:pt x="118357" y="28059"/>
                    <a:pt x="127000" y="25400"/>
                  </a:cubicBezTo>
                  <a:cubicBezTo>
                    <a:pt x="132158" y="23813"/>
                    <a:pt x="137669" y="23645"/>
                    <a:pt x="142875" y="22225"/>
                  </a:cubicBezTo>
                  <a:cubicBezTo>
                    <a:pt x="149333" y="20464"/>
                    <a:pt x="161925" y="15875"/>
                    <a:pt x="161925" y="15875"/>
                  </a:cubicBezTo>
                  <a:cubicBezTo>
                    <a:pt x="168275" y="16933"/>
                    <a:pt x="175701" y="15358"/>
                    <a:pt x="180975" y="19050"/>
                  </a:cubicBezTo>
                  <a:cubicBezTo>
                    <a:pt x="211611" y="40495"/>
                    <a:pt x="179415" y="34257"/>
                    <a:pt x="203200" y="44450"/>
                  </a:cubicBezTo>
                  <a:cubicBezTo>
                    <a:pt x="207211" y="46169"/>
                    <a:pt x="211667" y="46567"/>
                    <a:pt x="215900" y="47625"/>
                  </a:cubicBezTo>
                  <a:cubicBezTo>
                    <a:pt x="243417" y="46567"/>
                    <a:pt x="271190" y="48344"/>
                    <a:pt x="298450" y="44450"/>
                  </a:cubicBezTo>
                  <a:cubicBezTo>
                    <a:pt x="302228" y="43910"/>
                    <a:pt x="302510" y="37978"/>
                    <a:pt x="304800" y="34925"/>
                  </a:cubicBezTo>
                  <a:cubicBezTo>
                    <a:pt x="308866" y="29504"/>
                    <a:pt x="313038" y="24150"/>
                    <a:pt x="317500" y="19050"/>
                  </a:cubicBezTo>
                  <a:cubicBezTo>
                    <a:pt x="322961" y="12808"/>
                    <a:pt x="329035" y="6932"/>
                    <a:pt x="336550" y="3175"/>
                  </a:cubicBezTo>
                  <a:cubicBezTo>
                    <a:pt x="339543" y="1678"/>
                    <a:pt x="342900" y="1058"/>
                    <a:pt x="346075" y="0"/>
                  </a:cubicBezTo>
                  <a:cubicBezTo>
                    <a:pt x="359833" y="1058"/>
                    <a:pt x="374017" y="-380"/>
                    <a:pt x="387350" y="3175"/>
                  </a:cubicBezTo>
                  <a:cubicBezTo>
                    <a:pt x="391037" y="4158"/>
                    <a:pt x="390828" y="10187"/>
                    <a:pt x="393700" y="12700"/>
                  </a:cubicBezTo>
                  <a:cubicBezTo>
                    <a:pt x="399443" y="17726"/>
                    <a:pt x="405924" y="21987"/>
                    <a:pt x="412750" y="25400"/>
                  </a:cubicBezTo>
                  <a:cubicBezTo>
                    <a:pt x="420480" y="29265"/>
                    <a:pt x="435385" y="32646"/>
                    <a:pt x="444500" y="34925"/>
                  </a:cubicBezTo>
                  <a:cubicBezTo>
                    <a:pt x="448220" y="37405"/>
                    <a:pt x="462697" y="47625"/>
                    <a:pt x="466725" y="47625"/>
                  </a:cubicBezTo>
                  <a:cubicBezTo>
                    <a:pt x="471458" y="47625"/>
                    <a:pt x="475192" y="43392"/>
                    <a:pt x="479425" y="41275"/>
                  </a:cubicBezTo>
                  <a:cubicBezTo>
                    <a:pt x="481542" y="37042"/>
                    <a:pt x="484113" y="33007"/>
                    <a:pt x="485775" y="28575"/>
                  </a:cubicBezTo>
                  <a:cubicBezTo>
                    <a:pt x="487307" y="24489"/>
                    <a:pt x="486414" y="19426"/>
                    <a:pt x="488950" y="15875"/>
                  </a:cubicBezTo>
                  <a:cubicBezTo>
                    <a:pt x="492026" y="11569"/>
                    <a:pt x="497056" y="8975"/>
                    <a:pt x="501650" y="6350"/>
                  </a:cubicBezTo>
                  <a:cubicBezTo>
                    <a:pt x="505193" y="4326"/>
                    <a:pt x="521126" y="687"/>
                    <a:pt x="523875" y="0"/>
                  </a:cubicBezTo>
                  <a:lnTo>
                    <a:pt x="568325" y="3175"/>
                  </a:lnTo>
                  <a:cubicBezTo>
                    <a:pt x="575438" y="5941"/>
                    <a:pt x="575629" y="16829"/>
                    <a:pt x="581025" y="22225"/>
                  </a:cubicBezTo>
                  <a:lnTo>
                    <a:pt x="600075" y="41275"/>
                  </a:lnTo>
                  <a:lnTo>
                    <a:pt x="663575" y="38100"/>
                  </a:lnTo>
                  <a:cubicBezTo>
                    <a:pt x="670149" y="36456"/>
                    <a:pt x="670926" y="26385"/>
                    <a:pt x="676275" y="22225"/>
                  </a:cubicBezTo>
                  <a:cubicBezTo>
                    <a:pt x="680774" y="18726"/>
                    <a:pt x="686621" y="17257"/>
                    <a:pt x="692150" y="15875"/>
                  </a:cubicBezTo>
                  <a:cubicBezTo>
                    <a:pt x="699410" y="14060"/>
                    <a:pt x="706983" y="13867"/>
                    <a:pt x="714375" y="12700"/>
                  </a:cubicBezTo>
                  <a:lnTo>
                    <a:pt x="752475" y="6350"/>
                  </a:lnTo>
                  <a:cubicBezTo>
                    <a:pt x="765175" y="7408"/>
                    <a:pt x="778485" y="5495"/>
                    <a:pt x="790575" y="9525"/>
                  </a:cubicBezTo>
                  <a:cubicBezTo>
                    <a:pt x="795595" y="11198"/>
                    <a:pt x="797024" y="17919"/>
                    <a:pt x="800100" y="22225"/>
                  </a:cubicBezTo>
                  <a:cubicBezTo>
                    <a:pt x="802318" y="25330"/>
                    <a:pt x="804743" y="28337"/>
                    <a:pt x="806450" y="31750"/>
                  </a:cubicBezTo>
                  <a:cubicBezTo>
                    <a:pt x="808727" y="36305"/>
                    <a:pt x="811783" y="49906"/>
                    <a:pt x="812800" y="53975"/>
                  </a:cubicBezTo>
                  <a:cubicBezTo>
                    <a:pt x="817033" y="52917"/>
                    <a:pt x="821489" y="52519"/>
                    <a:pt x="825500" y="50800"/>
                  </a:cubicBezTo>
                  <a:cubicBezTo>
                    <a:pt x="830414" y="48694"/>
                    <a:pt x="844472" y="36784"/>
                    <a:pt x="847725" y="34925"/>
                  </a:cubicBezTo>
                  <a:cubicBezTo>
                    <a:pt x="850631" y="33265"/>
                    <a:pt x="853989" y="32503"/>
                    <a:pt x="857250" y="31750"/>
                  </a:cubicBezTo>
                  <a:cubicBezTo>
                    <a:pt x="877043" y="27182"/>
                    <a:pt x="889251" y="25358"/>
                    <a:pt x="908050" y="22225"/>
                  </a:cubicBezTo>
                  <a:cubicBezTo>
                    <a:pt x="912283" y="23283"/>
                    <a:pt x="917119" y="22979"/>
                    <a:pt x="920750" y="25400"/>
                  </a:cubicBezTo>
                  <a:cubicBezTo>
                    <a:pt x="927574" y="29950"/>
                    <a:pt x="927106" y="38111"/>
                    <a:pt x="930275" y="44450"/>
                  </a:cubicBezTo>
                  <a:cubicBezTo>
                    <a:pt x="933865" y="51630"/>
                    <a:pt x="935335" y="52685"/>
                    <a:pt x="939800" y="5715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p:cNvSpPr txBox="1"/>
            <p:nvPr/>
          </p:nvSpPr>
          <p:spPr>
            <a:xfrm>
              <a:off x="2588894" y="1713649"/>
              <a:ext cx="351378" cy="369332"/>
            </a:xfrm>
            <a:prstGeom prst="rect">
              <a:avLst/>
            </a:prstGeom>
            <a:noFill/>
          </p:spPr>
          <p:txBody>
            <a:bodyPr wrap="none" rtlCol="0">
              <a:spAutoFit/>
            </a:bodyPr>
            <a:lstStyle/>
            <a:p>
              <a:r>
                <a:rPr lang="en-US" dirty="0" smtClean="0">
                  <a:solidFill>
                    <a:srgbClr val="FF6600"/>
                  </a:solidFill>
                </a:rPr>
                <a:t>A</a:t>
              </a:r>
            </a:p>
          </p:txBody>
        </p:sp>
      </p:grpSp>
      <p:grpSp>
        <p:nvGrpSpPr>
          <p:cNvPr id="45" name="Group 44"/>
          <p:cNvGrpSpPr/>
          <p:nvPr/>
        </p:nvGrpSpPr>
        <p:grpSpPr>
          <a:xfrm>
            <a:off x="3622313" y="1889210"/>
            <a:ext cx="939800" cy="369332"/>
            <a:chOff x="2298700" y="1713649"/>
            <a:chExt cx="939800" cy="369332"/>
          </a:xfrm>
        </p:grpSpPr>
        <p:sp>
          <p:nvSpPr>
            <p:cNvPr id="46" name="Freeform 45"/>
            <p:cNvSpPr/>
            <p:nvPr/>
          </p:nvSpPr>
          <p:spPr>
            <a:xfrm>
              <a:off x="2298700" y="1987550"/>
              <a:ext cx="939800" cy="63500"/>
            </a:xfrm>
            <a:custGeom>
              <a:avLst/>
              <a:gdLst>
                <a:gd name="connsiteX0" fmla="*/ 0 w 939800"/>
                <a:gd name="connsiteY0" fmla="*/ 63500 h 63500"/>
                <a:gd name="connsiteX1" fmla="*/ 28575 w 939800"/>
                <a:gd name="connsiteY1" fmla="*/ 60325 h 63500"/>
                <a:gd name="connsiteX2" fmla="*/ 76200 w 939800"/>
                <a:gd name="connsiteY2" fmla="*/ 44450 h 63500"/>
                <a:gd name="connsiteX3" fmla="*/ 101600 w 939800"/>
                <a:gd name="connsiteY3" fmla="*/ 34925 h 63500"/>
                <a:gd name="connsiteX4" fmla="*/ 127000 w 939800"/>
                <a:gd name="connsiteY4" fmla="*/ 25400 h 63500"/>
                <a:gd name="connsiteX5" fmla="*/ 142875 w 939800"/>
                <a:gd name="connsiteY5" fmla="*/ 22225 h 63500"/>
                <a:gd name="connsiteX6" fmla="*/ 161925 w 939800"/>
                <a:gd name="connsiteY6" fmla="*/ 15875 h 63500"/>
                <a:gd name="connsiteX7" fmla="*/ 180975 w 939800"/>
                <a:gd name="connsiteY7" fmla="*/ 19050 h 63500"/>
                <a:gd name="connsiteX8" fmla="*/ 203200 w 939800"/>
                <a:gd name="connsiteY8" fmla="*/ 44450 h 63500"/>
                <a:gd name="connsiteX9" fmla="*/ 215900 w 939800"/>
                <a:gd name="connsiteY9" fmla="*/ 47625 h 63500"/>
                <a:gd name="connsiteX10" fmla="*/ 298450 w 939800"/>
                <a:gd name="connsiteY10" fmla="*/ 44450 h 63500"/>
                <a:gd name="connsiteX11" fmla="*/ 304800 w 939800"/>
                <a:gd name="connsiteY11" fmla="*/ 34925 h 63500"/>
                <a:gd name="connsiteX12" fmla="*/ 317500 w 939800"/>
                <a:gd name="connsiteY12" fmla="*/ 19050 h 63500"/>
                <a:gd name="connsiteX13" fmla="*/ 336550 w 939800"/>
                <a:gd name="connsiteY13" fmla="*/ 3175 h 63500"/>
                <a:gd name="connsiteX14" fmla="*/ 346075 w 939800"/>
                <a:gd name="connsiteY14" fmla="*/ 0 h 63500"/>
                <a:gd name="connsiteX15" fmla="*/ 387350 w 939800"/>
                <a:gd name="connsiteY15" fmla="*/ 3175 h 63500"/>
                <a:gd name="connsiteX16" fmla="*/ 393700 w 939800"/>
                <a:gd name="connsiteY16" fmla="*/ 12700 h 63500"/>
                <a:gd name="connsiteX17" fmla="*/ 412750 w 939800"/>
                <a:gd name="connsiteY17" fmla="*/ 25400 h 63500"/>
                <a:gd name="connsiteX18" fmla="*/ 444500 w 939800"/>
                <a:gd name="connsiteY18" fmla="*/ 34925 h 63500"/>
                <a:gd name="connsiteX19" fmla="*/ 466725 w 939800"/>
                <a:gd name="connsiteY19" fmla="*/ 47625 h 63500"/>
                <a:gd name="connsiteX20" fmla="*/ 479425 w 939800"/>
                <a:gd name="connsiteY20" fmla="*/ 41275 h 63500"/>
                <a:gd name="connsiteX21" fmla="*/ 485775 w 939800"/>
                <a:gd name="connsiteY21" fmla="*/ 28575 h 63500"/>
                <a:gd name="connsiteX22" fmla="*/ 488950 w 939800"/>
                <a:gd name="connsiteY22" fmla="*/ 15875 h 63500"/>
                <a:gd name="connsiteX23" fmla="*/ 501650 w 939800"/>
                <a:gd name="connsiteY23" fmla="*/ 6350 h 63500"/>
                <a:gd name="connsiteX24" fmla="*/ 523875 w 939800"/>
                <a:gd name="connsiteY24" fmla="*/ 0 h 63500"/>
                <a:gd name="connsiteX25" fmla="*/ 568325 w 939800"/>
                <a:gd name="connsiteY25" fmla="*/ 3175 h 63500"/>
                <a:gd name="connsiteX26" fmla="*/ 581025 w 939800"/>
                <a:gd name="connsiteY26" fmla="*/ 22225 h 63500"/>
                <a:gd name="connsiteX27" fmla="*/ 600075 w 939800"/>
                <a:gd name="connsiteY27" fmla="*/ 41275 h 63500"/>
                <a:gd name="connsiteX28" fmla="*/ 663575 w 939800"/>
                <a:gd name="connsiteY28" fmla="*/ 38100 h 63500"/>
                <a:gd name="connsiteX29" fmla="*/ 676275 w 939800"/>
                <a:gd name="connsiteY29" fmla="*/ 22225 h 63500"/>
                <a:gd name="connsiteX30" fmla="*/ 692150 w 939800"/>
                <a:gd name="connsiteY30" fmla="*/ 15875 h 63500"/>
                <a:gd name="connsiteX31" fmla="*/ 714375 w 939800"/>
                <a:gd name="connsiteY31" fmla="*/ 12700 h 63500"/>
                <a:gd name="connsiteX32" fmla="*/ 752475 w 939800"/>
                <a:gd name="connsiteY32" fmla="*/ 6350 h 63500"/>
                <a:gd name="connsiteX33" fmla="*/ 790575 w 939800"/>
                <a:gd name="connsiteY33" fmla="*/ 9525 h 63500"/>
                <a:gd name="connsiteX34" fmla="*/ 800100 w 939800"/>
                <a:gd name="connsiteY34" fmla="*/ 22225 h 63500"/>
                <a:gd name="connsiteX35" fmla="*/ 806450 w 939800"/>
                <a:gd name="connsiteY35" fmla="*/ 31750 h 63500"/>
                <a:gd name="connsiteX36" fmla="*/ 812800 w 939800"/>
                <a:gd name="connsiteY36" fmla="*/ 53975 h 63500"/>
                <a:gd name="connsiteX37" fmla="*/ 825500 w 939800"/>
                <a:gd name="connsiteY37" fmla="*/ 50800 h 63500"/>
                <a:gd name="connsiteX38" fmla="*/ 847725 w 939800"/>
                <a:gd name="connsiteY38" fmla="*/ 34925 h 63500"/>
                <a:gd name="connsiteX39" fmla="*/ 857250 w 939800"/>
                <a:gd name="connsiteY39" fmla="*/ 31750 h 63500"/>
                <a:gd name="connsiteX40" fmla="*/ 908050 w 939800"/>
                <a:gd name="connsiteY40" fmla="*/ 22225 h 63500"/>
                <a:gd name="connsiteX41" fmla="*/ 920750 w 939800"/>
                <a:gd name="connsiteY41" fmla="*/ 25400 h 63500"/>
                <a:gd name="connsiteX42" fmla="*/ 930275 w 939800"/>
                <a:gd name="connsiteY42" fmla="*/ 44450 h 63500"/>
                <a:gd name="connsiteX43" fmla="*/ 939800 w 939800"/>
                <a:gd name="connsiteY43" fmla="*/ 571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9800" h="63500">
                  <a:moveTo>
                    <a:pt x="0" y="63500"/>
                  </a:moveTo>
                  <a:cubicBezTo>
                    <a:pt x="9525" y="62442"/>
                    <a:pt x="19381" y="63029"/>
                    <a:pt x="28575" y="60325"/>
                  </a:cubicBezTo>
                  <a:cubicBezTo>
                    <a:pt x="104351" y="38038"/>
                    <a:pt x="10070" y="53897"/>
                    <a:pt x="76200" y="44450"/>
                  </a:cubicBezTo>
                  <a:cubicBezTo>
                    <a:pt x="116372" y="28381"/>
                    <a:pt x="74225" y="44880"/>
                    <a:pt x="101600" y="34925"/>
                  </a:cubicBezTo>
                  <a:cubicBezTo>
                    <a:pt x="110098" y="31835"/>
                    <a:pt x="118357" y="28059"/>
                    <a:pt x="127000" y="25400"/>
                  </a:cubicBezTo>
                  <a:cubicBezTo>
                    <a:pt x="132158" y="23813"/>
                    <a:pt x="137669" y="23645"/>
                    <a:pt x="142875" y="22225"/>
                  </a:cubicBezTo>
                  <a:cubicBezTo>
                    <a:pt x="149333" y="20464"/>
                    <a:pt x="161925" y="15875"/>
                    <a:pt x="161925" y="15875"/>
                  </a:cubicBezTo>
                  <a:cubicBezTo>
                    <a:pt x="168275" y="16933"/>
                    <a:pt x="175701" y="15358"/>
                    <a:pt x="180975" y="19050"/>
                  </a:cubicBezTo>
                  <a:cubicBezTo>
                    <a:pt x="211611" y="40495"/>
                    <a:pt x="179415" y="34257"/>
                    <a:pt x="203200" y="44450"/>
                  </a:cubicBezTo>
                  <a:cubicBezTo>
                    <a:pt x="207211" y="46169"/>
                    <a:pt x="211667" y="46567"/>
                    <a:pt x="215900" y="47625"/>
                  </a:cubicBezTo>
                  <a:cubicBezTo>
                    <a:pt x="243417" y="46567"/>
                    <a:pt x="271190" y="48344"/>
                    <a:pt x="298450" y="44450"/>
                  </a:cubicBezTo>
                  <a:cubicBezTo>
                    <a:pt x="302228" y="43910"/>
                    <a:pt x="302510" y="37978"/>
                    <a:pt x="304800" y="34925"/>
                  </a:cubicBezTo>
                  <a:cubicBezTo>
                    <a:pt x="308866" y="29504"/>
                    <a:pt x="313038" y="24150"/>
                    <a:pt x="317500" y="19050"/>
                  </a:cubicBezTo>
                  <a:cubicBezTo>
                    <a:pt x="322961" y="12808"/>
                    <a:pt x="329035" y="6932"/>
                    <a:pt x="336550" y="3175"/>
                  </a:cubicBezTo>
                  <a:cubicBezTo>
                    <a:pt x="339543" y="1678"/>
                    <a:pt x="342900" y="1058"/>
                    <a:pt x="346075" y="0"/>
                  </a:cubicBezTo>
                  <a:cubicBezTo>
                    <a:pt x="359833" y="1058"/>
                    <a:pt x="374017" y="-380"/>
                    <a:pt x="387350" y="3175"/>
                  </a:cubicBezTo>
                  <a:cubicBezTo>
                    <a:pt x="391037" y="4158"/>
                    <a:pt x="390828" y="10187"/>
                    <a:pt x="393700" y="12700"/>
                  </a:cubicBezTo>
                  <a:cubicBezTo>
                    <a:pt x="399443" y="17726"/>
                    <a:pt x="405924" y="21987"/>
                    <a:pt x="412750" y="25400"/>
                  </a:cubicBezTo>
                  <a:cubicBezTo>
                    <a:pt x="420480" y="29265"/>
                    <a:pt x="435385" y="32646"/>
                    <a:pt x="444500" y="34925"/>
                  </a:cubicBezTo>
                  <a:cubicBezTo>
                    <a:pt x="448220" y="37405"/>
                    <a:pt x="462697" y="47625"/>
                    <a:pt x="466725" y="47625"/>
                  </a:cubicBezTo>
                  <a:cubicBezTo>
                    <a:pt x="471458" y="47625"/>
                    <a:pt x="475192" y="43392"/>
                    <a:pt x="479425" y="41275"/>
                  </a:cubicBezTo>
                  <a:cubicBezTo>
                    <a:pt x="481542" y="37042"/>
                    <a:pt x="484113" y="33007"/>
                    <a:pt x="485775" y="28575"/>
                  </a:cubicBezTo>
                  <a:cubicBezTo>
                    <a:pt x="487307" y="24489"/>
                    <a:pt x="486414" y="19426"/>
                    <a:pt x="488950" y="15875"/>
                  </a:cubicBezTo>
                  <a:cubicBezTo>
                    <a:pt x="492026" y="11569"/>
                    <a:pt x="497056" y="8975"/>
                    <a:pt x="501650" y="6350"/>
                  </a:cubicBezTo>
                  <a:cubicBezTo>
                    <a:pt x="505193" y="4326"/>
                    <a:pt x="521126" y="687"/>
                    <a:pt x="523875" y="0"/>
                  </a:cubicBezTo>
                  <a:lnTo>
                    <a:pt x="568325" y="3175"/>
                  </a:lnTo>
                  <a:cubicBezTo>
                    <a:pt x="575438" y="5941"/>
                    <a:pt x="575629" y="16829"/>
                    <a:pt x="581025" y="22225"/>
                  </a:cubicBezTo>
                  <a:lnTo>
                    <a:pt x="600075" y="41275"/>
                  </a:lnTo>
                  <a:lnTo>
                    <a:pt x="663575" y="38100"/>
                  </a:lnTo>
                  <a:cubicBezTo>
                    <a:pt x="670149" y="36456"/>
                    <a:pt x="670926" y="26385"/>
                    <a:pt x="676275" y="22225"/>
                  </a:cubicBezTo>
                  <a:cubicBezTo>
                    <a:pt x="680774" y="18726"/>
                    <a:pt x="686621" y="17257"/>
                    <a:pt x="692150" y="15875"/>
                  </a:cubicBezTo>
                  <a:cubicBezTo>
                    <a:pt x="699410" y="14060"/>
                    <a:pt x="706983" y="13867"/>
                    <a:pt x="714375" y="12700"/>
                  </a:cubicBezTo>
                  <a:lnTo>
                    <a:pt x="752475" y="6350"/>
                  </a:lnTo>
                  <a:cubicBezTo>
                    <a:pt x="765175" y="7408"/>
                    <a:pt x="778485" y="5495"/>
                    <a:pt x="790575" y="9525"/>
                  </a:cubicBezTo>
                  <a:cubicBezTo>
                    <a:pt x="795595" y="11198"/>
                    <a:pt x="797024" y="17919"/>
                    <a:pt x="800100" y="22225"/>
                  </a:cubicBezTo>
                  <a:cubicBezTo>
                    <a:pt x="802318" y="25330"/>
                    <a:pt x="804743" y="28337"/>
                    <a:pt x="806450" y="31750"/>
                  </a:cubicBezTo>
                  <a:cubicBezTo>
                    <a:pt x="808727" y="36305"/>
                    <a:pt x="811783" y="49906"/>
                    <a:pt x="812800" y="53975"/>
                  </a:cubicBezTo>
                  <a:cubicBezTo>
                    <a:pt x="817033" y="52917"/>
                    <a:pt x="821489" y="52519"/>
                    <a:pt x="825500" y="50800"/>
                  </a:cubicBezTo>
                  <a:cubicBezTo>
                    <a:pt x="830414" y="48694"/>
                    <a:pt x="844472" y="36784"/>
                    <a:pt x="847725" y="34925"/>
                  </a:cubicBezTo>
                  <a:cubicBezTo>
                    <a:pt x="850631" y="33265"/>
                    <a:pt x="853989" y="32503"/>
                    <a:pt x="857250" y="31750"/>
                  </a:cubicBezTo>
                  <a:cubicBezTo>
                    <a:pt x="877043" y="27182"/>
                    <a:pt x="889251" y="25358"/>
                    <a:pt x="908050" y="22225"/>
                  </a:cubicBezTo>
                  <a:cubicBezTo>
                    <a:pt x="912283" y="23283"/>
                    <a:pt x="917119" y="22979"/>
                    <a:pt x="920750" y="25400"/>
                  </a:cubicBezTo>
                  <a:cubicBezTo>
                    <a:pt x="927574" y="29950"/>
                    <a:pt x="927106" y="38111"/>
                    <a:pt x="930275" y="44450"/>
                  </a:cubicBezTo>
                  <a:cubicBezTo>
                    <a:pt x="933865" y="51630"/>
                    <a:pt x="935335" y="52685"/>
                    <a:pt x="939800" y="5715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2588894" y="1713649"/>
              <a:ext cx="351378" cy="369332"/>
            </a:xfrm>
            <a:prstGeom prst="rect">
              <a:avLst/>
            </a:prstGeom>
            <a:noFill/>
          </p:spPr>
          <p:txBody>
            <a:bodyPr wrap="none" rtlCol="0">
              <a:spAutoFit/>
            </a:bodyPr>
            <a:lstStyle/>
            <a:p>
              <a:r>
                <a:rPr lang="en-US" dirty="0" smtClean="0">
                  <a:solidFill>
                    <a:srgbClr val="FF6600"/>
                  </a:solidFill>
                </a:rPr>
                <a:t>A</a:t>
              </a:r>
            </a:p>
          </p:txBody>
        </p:sp>
      </p:grpSp>
      <p:grpSp>
        <p:nvGrpSpPr>
          <p:cNvPr id="48" name="Group 47"/>
          <p:cNvGrpSpPr/>
          <p:nvPr/>
        </p:nvGrpSpPr>
        <p:grpSpPr>
          <a:xfrm>
            <a:off x="3436049" y="1688835"/>
            <a:ext cx="939800" cy="369332"/>
            <a:chOff x="2298700" y="1713649"/>
            <a:chExt cx="939800" cy="369332"/>
          </a:xfrm>
        </p:grpSpPr>
        <p:sp>
          <p:nvSpPr>
            <p:cNvPr id="49" name="Freeform 48"/>
            <p:cNvSpPr/>
            <p:nvPr/>
          </p:nvSpPr>
          <p:spPr>
            <a:xfrm>
              <a:off x="2298700" y="1987550"/>
              <a:ext cx="939800" cy="63500"/>
            </a:xfrm>
            <a:custGeom>
              <a:avLst/>
              <a:gdLst>
                <a:gd name="connsiteX0" fmla="*/ 0 w 939800"/>
                <a:gd name="connsiteY0" fmla="*/ 63500 h 63500"/>
                <a:gd name="connsiteX1" fmla="*/ 28575 w 939800"/>
                <a:gd name="connsiteY1" fmla="*/ 60325 h 63500"/>
                <a:gd name="connsiteX2" fmla="*/ 76200 w 939800"/>
                <a:gd name="connsiteY2" fmla="*/ 44450 h 63500"/>
                <a:gd name="connsiteX3" fmla="*/ 101600 w 939800"/>
                <a:gd name="connsiteY3" fmla="*/ 34925 h 63500"/>
                <a:gd name="connsiteX4" fmla="*/ 127000 w 939800"/>
                <a:gd name="connsiteY4" fmla="*/ 25400 h 63500"/>
                <a:gd name="connsiteX5" fmla="*/ 142875 w 939800"/>
                <a:gd name="connsiteY5" fmla="*/ 22225 h 63500"/>
                <a:gd name="connsiteX6" fmla="*/ 161925 w 939800"/>
                <a:gd name="connsiteY6" fmla="*/ 15875 h 63500"/>
                <a:gd name="connsiteX7" fmla="*/ 180975 w 939800"/>
                <a:gd name="connsiteY7" fmla="*/ 19050 h 63500"/>
                <a:gd name="connsiteX8" fmla="*/ 203200 w 939800"/>
                <a:gd name="connsiteY8" fmla="*/ 44450 h 63500"/>
                <a:gd name="connsiteX9" fmla="*/ 215900 w 939800"/>
                <a:gd name="connsiteY9" fmla="*/ 47625 h 63500"/>
                <a:gd name="connsiteX10" fmla="*/ 298450 w 939800"/>
                <a:gd name="connsiteY10" fmla="*/ 44450 h 63500"/>
                <a:gd name="connsiteX11" fmla="*/ 304800 w 939800"/>
                <a:gd name="connsiteY11" fmla="*/ 34925 h 63500"/>
                <a:gd name="connsiteX12" fmla="*/ 317500 w 939800"/>
                <a:gd name="connsiteY12" fmla="*/ 19050 h 63500"/>
                <a:gd name="connsiteX13" fmla="*/ 336550 w 939800"/>
                <a:gd name="connsiteY13" fmla="*/ 3175 h 63500"/>
                <a:gd name="connsiteX14" fmla="*/ 346075 w 939800"/>
                <a:gd name="connsiteY14" fmla="*/ 0 h 63500"/>
                <a:gd name="connsiteX15" fmla="*/ 387350 w 939800"/>
                <a:gd name="connsiteY15" fmla="*/ 3175 h 63500"/>
                <a:gd name="connsiteX16" fmla="*/ 393700 w 939800"/>
                <a:gd name="connsiteY16" fmla="*/ 12700 h 63500"/>
                <a:gd name="connsiteX17" fmla="*/ 412750 w 939800"/>
                <a:gd name="connsiteY17" fmla="*/ 25400 h 63500"/>
                <a:gd name="connsiteX18" fmla="*/ 444500 w 939800"/>
                <a:gd name="connsiteY18" fmla="*/ 34925 h 63500"/>
                <a:gd name="connsiteX19" fmla="*/ 466725 w 939800"/>
                <a:gd name="connsiteY19" fmla="*/ 47625 h 63500"/>
                <a:gd name="connsiteX20" fmla="*/ 479425 w 939800"/>
                <a:gd name="connsiteY20" fmla="*/ 41275 h 63500"/>
                <a:gd name="connsiteX21" fmla="*/ 485775 w 939800"/>
                <a:gd name="connsiteY21" fmla="*/ 28575 h 63500"/>
                <a:gd name="connsiteX22" fmla="*/ 488950 w 939800"/>
                <a:gd name="connsiteY22" fmla="*/ 15875 h 63500"/>
                <a:gd name="connsiteX23" fmla="*/ 501650 w 939800"/>
                <a:gd name="connsiteY23" fmla="*/ 6350 h 63500"/>
                <a:gd name="connsiteX24" fmla="*/ 523875 w 939800"/>
                <a:gd name="connsiteY24" fmla="*/ 0 h 63500"/>
                <a:gd name="connsiteX25" fmla="*/ 568325 w 939800"/>
                <a:gd name="connsiteY25" fmla="*/ 3175 h 63500"/>
                <a:gd name="connsiteX26" fmla="*/ 581025 w 939800"/>
                <a:gd name="connsiteY26" fmla="*/ 22225 h 63500"/>
                <a:gd name="connsiteX27" fmla="*/ 600075 w 939800"/>
                <a:gd name="connsiteY27" fmla="*/ 41275 h 63500"/>
                <a:gd name="connsiteX28" fmla="*/ 663575 w 939800"/>
                <a:gd name="connsiteY28" fmla="*/ 38100 h 63500"/>
                <a:gd name="connsiteX29" fmla="*/ 676275 w 939800"/>
                <a:gd name="connsiteY29" fmla="*/ 22225 h 63500"/>
                <a:gd name="connsiteX30" fmla="*/ 692150 w 939800"/>
                <a:gd name="connsiteY30" fmla="*/ 15875 h 63500"/>
                <a:gd name="connsiteX31" fmla="*/ 714375 w 939800"/>
                <a:gd name="connsiteY31" fmla="*/ 12700 h 63500"/>
                <a:gd name="connsiteX32" fmla="*/ 752475 w 939800"/>
                <a:gd name="connsiteY32" fmla="*/ 6350 h 63500"/>
                <a:gd name="connsiteX33" fmla="*/ 790575 w 939800"/>
                <a:gd name="connsiteY33" fmla="*/ 9525 h 63500"/>
                <a:gd name="connsiteX34" fmla="*/ 800100 w 939800"/>
                <a:gd name="connsiteY34" fmla="*/ 22225 h 63500"/>
                <a:gd name="connsiteX35" fmla="*/ 806450 w 939800"/>
                <a:gd name="connsiteY35" fmla="*/ 31750 h 63500"/>
                <a:gd name="connsiteX36" fmla="*/ 812800 w 939800"/>
                <a:gd name="connsiteY36" fmla="*/ 53975 h 63500"/>
                <a:gd name="connsiteX37" fmla="*/ 825500 w 939800"/>
                <a:gd name="connsiteY37" fmla="*/ 50800 h 63500"/>
                <a:gd name="connsiteX38" fmla="*/ 847725 w 939800"/>
                <a:gd name="connsiteY38" fmla="*/ 34925 h 63500"/>
                <a:gd name="connsiteX39" fmla="*/ 857250 w 939800"/>
                <a:gd name="connsiteY39" fmla="*/ 31750 h 63500"/>
                <a:gd name="connsiteX40" fmla="*/ 908050 w 939800"/>
                <a:gd name="connsiteY40" fmla="*/ 22225 h 63500"/>
                <a:gd name="connsiteX41" fmla="*/ 920750 w 939800"/>
                <a:gd name="connsiteY41" fmla="*/ 25400 h 63500"/>
                <a:gd name="connsiteX42" fmla="*/ 930275 w 939800"/>
                <a:gd name="connsiteY42" fmla="*/ 44450 h 63500"/>
                <a:gd name="connsiteX43" fmla="*/ 939800 w 939800"/>
                <a:gd name="connsiteY43" fmla="*/ 571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9800" h="63500">
                  <a:moveTo>
                    <a:pt x="0" y="63500"/>
                  </a:moveTo>
                  <a:cubicBezTo>
                    <a:pt x="9525" y="62442"/>
                    <a:pt x="19381" y="63029"/>
                    <a:pt x="28575" y="60325"/>
                  </a:cubicBezTo>
                  <a:cubicBezTo>
                    <a:pt x="104351" y="38038"/>
                    <a:pt x="10070" y="53897"/>
                    <a:pt x="76200" y="44450"/>
                  </a:cubicBezTo>
                  <a:cubicBezTo>
                    <a:pt x="116372" y="28381"/>
                    <a:pt x="74225" y="44880"/>
                    <a:pt x="101600" y="34925"/>
                  </a:cubicBezTo>
                  <a:cubicBezTo>
                    <a:pt x="110098" y="31835"/>
                    <a:pt x="118357" y="28059"/>
                    <a:pt x="127000" y="25400"/>
                  </a:cubicBezTo>
                  <a:cubicBezTo>
                    <a:pt x="132158" y="23813"/>
                    <a:pt x="137669" y="23645"/>
                    <a:pt x="142875" y="22225"/>
                  </a:cubicBezTo>
                  <a:cubicBezTo>
                    <a:pt x="149333" y="20464"/>
                    <a:pt x="161925" y="15875"/>
                    <a:pt x="161925" y="15875"/>
                  </a:cubicBezTo>
                  <a:cubicBezTo>
                    <a:pt x="168275" y="16933"/>
                    <a:pt x="175701" y="15358"/>
                    <a:pt x="180975" y="19050"/>
                  </a:cubicBezTo>
                  <a:cubicBezTo>
                    <a:pt x="211611" y="40495"/>
                    <a:pt x="179415" y="34257"/>
                    <a:pt x="203200" y="44450"/>
                  </a:cubicBezTo>
                  <a:cubicBezTo>
                    <a:pt x="207211" y="46169"/>
                    <a:pt x="211667" y="46567"/>
                    <a:pt x="215900" y="47625"/>
                  </a:cubicBezTo>
                  <a:cubicBezTo>
                    <a:pt x="243417" y="46567"/>
                    <a:pt x="271190" y="48344"/>
                    <a:pt x="298450" y="44450"/>
                  </a:cubicBezTo>
                  <a:cubicBezTo>
                    <a:pt x="302228" y="43910"/>
                    <a:pt x="302510" y="37978"/>
                    <a:pt x="304800" y="34925"/>
                  </a:cubicBezTo>
                  <a:cubicBezTo>
                    <a:pt x="308866" y="29504"/>
                    <a:pt x="313038" y="24150"/>
                    <a:pt x="317500" y="19050"/>
                  </a:cubicBezTo>
                  <a:cubicBezTo>
                    <a:pt x="322961" y="12808"/>
                    <a:pt x="329035" y="6932"/>
                    <a:pt x="336550" y="3175"/>
                  </a:cubicBezTo>
                  <a:cubicBezTo>
                    <a:pt x="339543" y="1678"/>
                    <a:pt x="342900" y="1058"/>
                    <a:pt x="346075" y="0"/>
                  </a:cubicBezTo>
                  <a:cubicBezTo>
                    <a:pt x="359833" y="1058"/>
                    <a:pt x="374017" y="-380"/>
                    <a:pt x="387350" y="3175"/>
                  </a:cubicBezTo>
                  <a:cubicBezTo>
                    <a:pt x="391037" y="4158"/>
                    <a:pt x="390828" y="10187"/>
                    <a:pt x="393700" y="12700"/>
                  </a:cubicBezTo>
                  <a:cubicBezTo>
                    <a:pt x="399443" y="17726"/>
                    <a:pt x="405924" y="21987"/>
                    <a:pt x="412750" y="25400"/>
                  </a:cubicBezTo>
                  <a:cubicBezTo>
                    <a:pt x="420480" y="29265"/>
                    <a:pt x="435385" y="32646"/>
                    <a:pt x="444500" y="34925"/>
                  </a:cubicBezTo>
                  <a:cubicBezTo>
                    <a:pt x="448220" y="37405"/>
                    <a:pt x="462697" y="47625"/>
                    <a:pt x="466725" y="47625"/>
                  </a:cubicBezTo>
                  <a:cubicBezTo>
                    <a:pt x="471458" y="47625"/>
                    <a:pt x="475192" y="43392"/>
                    <a:pt x="479425" y="41275"/>
                  </a:cubicBezTo>
                  <a:cubicBezTo>
                    <a:pt x="481542" y="37042"/>
                    <a:pt x="484113" y="33007"/>
                    <a:pt x="485775" y="28575"/>
                  </a:cubicBezTo>
                  <a:cubicBezTo>
                    <a:pt x="487307" y="24489"/>
                    <a:pt x="486414" y="19426"/>
                    <a:pt x="488950" y="15875"/>
                  </a:cubicBezTo>
                  <a:cubicBezTo>
                    <a:pt x="492026" y="11569"/>
                    <a:pt x="497056" y="8975"/>
                    <a:pt x="501650" y="6350"/>
                  </a:cubicBezTo>
                  <a:cubicBezTo>
                    <a:pt x="505193" y="4326"/>
                    <a:pt x="521126" y="687"/>
                    <a:pt x="523875" y="0"/>
                  </a:cubicBezTo>
                  <a:lnTo>
                    <a:pt x="568325" y="3175"/>
                  </a:lnTo>
                  <a:cubicBezTo>
                    <a:pt x="575438" y="5941"/>
                    <a:pt x="575629" y="16829"/>
                    <a:pt x="581025" y="22225"/>
                  </a:cubicBezTo>
                  <a:lnTo>
                    <a:pt x="600075" y="41275"/>
                  </a:lnTo>
                  <a:lnTo>
                    <a:pt x="663575" y="38100"/>
                  </a:lnTo>
                  <a:cubicBezTo>
                    <a:pt x="670149" y="36456"/>
                    <a:pt x="670926" y="26385"/>
                    <a:pt x="676275" y="22225"/>
                  </a:cubicBezTo>
                  <a:cubicBezTo>
                    <a:pt x="680774" y="18726"/>
                    <a:pt x="686621" y="17257"/>
                    <a:pt x="692150" y="15875"/>
                  </a:cubicBezTo>
                  <a:cubicBezTo>
                    <a:pt x="699410" y="14060"/>
                    <a:pt x="706983" y="13867"/>
                    <a:pt x="714375" y="12700"/>
                  </a:cubicBezTo>
                  <a:lnTo>
                    <a:pt x="752475" y="6350"/>
                  </a:lnTo>
                  <a:cubicBezTo>
                    <a:pt x="765175" y="7408"/>
                    <a:pt x="778485" y="5495"/>
                    <a:pt x="790575" y="9525"/>
                  </a:cubicBezTo>
                  <a:cubicBezTo>
                    <a:pt x="795595" y="11198"/>
                    <a:pt x="797024" y="17919"/>
                    <a:pt x="800100" y="22225"/>
                  </a:cubicBezTo>
                  <a:cubicBezTo>
                    <a:pt x="802318" y="25330"/>
                    <a:pt x="804743" y="28337"/>
                    <a:pt x="806450" y="31750"/>
                  </a:cubicBezTo>
                  <a:cubicBezTo>
                    <a:pt x="808727" y="36305"/>
                    <a:pt x="811783" y="49906"/>
                    <a:pt x="812800" y="53975"/>
                  </a:cubicBezTo>
                  <a:cubicBezTo>
                    <a:pt x="817033" y="52917"/>
                    <a:pt x="821489" y="52519"/>
                    <a:pt x="825500" y="50800"/>
                  </a:cubicBezTo>
                  <a:cubicBezTo>
                    <a:pt x="830414" y="48694"/>
                    <a:pt x="844472" y="36784"/>
                    <a:pt x="847725" y="34925"/>
                  </a:cubicBezTo>
                  <a:cubicBezTo>
                    <a:pt x="850631" y="33265"/>
                    <a:pt x="853989" y="32503"/>
                    <a:pt x="857250" y="31750"/>
                  </a:cubicBezTo>
                  <a:cubicBezTo>
                    <a:pt x="877043" y="27182"/>
                    <a:pt x="889251" y="25358"/>
                    <a:pt x="908050" y="22225"/>
                  </a:cubicBezTo>
                  <a:cubicBezTo>
                    <a:pt x="912283" y="23283"/>
                    <a:pt x="917119" y="22979"/>
                    <a:pt x="920750" y="25400"/>
                  </a:cubicBezTo>
                  <a:cubicBezTo>
                    <a:pt x="927574" y="29950"/>
                    <a:pt x="927106" y="38111"/>
                    <a:pt x="930275" y="44450"/>
                  </a:cubicBezTo>
                  <a:cubicBezTo>
                    <a:pt x="933865" y="51630"/>
                    <a:pt x="935335" y="52685"/>
                    <a:pt x="939800" y="5715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TextBox 49"/>
            <p:cNvSpPr txBox="1"/>
            <p:nvPr/>
          </p:nvSpPr>
          <p:spPr>
            <a:xfrm>
              <a:off x="2588894" y="1713649"/>
              <a:ext cx="351378" cy="369332"/>
            </a:xfrm>
            <a:prstGeom prst="rect">
              <a:avLst/>
            </a:prstGeom>
            <a:noFill/>
          </p:spPr>
          <p:txBody>
            <a:bodyPr wrap="none" rtlCol="0">
              <a:spAutoFit/>
            </a:bodyPr>
            <a:lstStyle/>
            <a:p>
              <a:r>
                <a:rPr lang="en-US" dirty="0" smtClean="0">
                  <a:solidFill>
                    <a:srgbClr val="FF6600"/>
                  </a:solidFill>
                </a:rPr>
                <a:t>A</a:t>
              </a:r>
            </a:p>
          </p:txBody>
        </p:sp>
      </p:grpSp>
      <p:grpSp>
        <p:nvGrpSpPr>
          <p:cNvPr id="51" name="Group 50"/>
          <p:cNvGrpSpPr/>
          <p:nvPr/>
        </p:nvGrpSpPr>
        <p:grpSpPr>
          <a:xfrm>
            <a:off x="3616671" y="1414884"/>
            <a:ext cx="939800" cy="369332"/>
            <a:chOff x="2298700" y="1713649"/>
            <a:chExt cx="939800" cy="369332"/>
          </a:xfrm>
        </p:grpSpPr>
        <p:sp>
          <p:nvSpPr>
            <p:cNvPr id="52" name="Freeform 51"/>
            <p:cNvSpPr/>
            <p:nvPr/>
          </p:nvSpPr>
          <p:spPr>
            <a:xfrm>
              <a:off x="2298700" y="1987550"/>
              <a:ext cx="939800" cy="63500"/>
            </a:xfrm>
            <a:custGeom>
              <a:avLst/>
              <a:gdLst>
                <a:gd name="connsiteX0" fmla="*/ 0 w 939800"/>
                <a:gd name="connsiteY0" fmla="*/ 63500 h 63500"/>
                <a:gd name="connsiteX1" fmla="*/ 28575 w 939800"/>
                <a:gd name="connsiteY1" fmla="*/ 60325 h 63500"/>
                <a:gd name="connsiteX2" fmla="*/ 76200 w 939800"/>
                <a:gd name="connsiteY2" fmla="*/ 44450 h 63500"/>
                <a:gd name="connsiteX3" fmla="*/ 101600 w 939800"/>
                <a:gd name="connsiteY3" fmla="*/ 34925 h 63500"/>
                <a:gd name="connsiteX4" fmla="*/ 127000 w 939800"/>
                <a:gd name="connsiteY4" fmla="*/ 25400 h 63500"/>
                <a:gd name="connsiteX5" fmla="*/ 142875 w 939800"/>
                <a:gd name="connsiteY5" fmla="*/ 22225 h 63500"/>
                <a:gd name="connsiteX6" fmla="*/ 161925 w 939800"/>
                <a:gd name="connsiteY6" fmla="*/ 15875 h 63500"/>
                <a:gd name="connsiteX7" fmla="*/ 180975 w 939800"/>
                <a:gd name="connsiteY7" fmla="*/ 19050 h 63500"/>
                <a:gd name="connsiteX8" fmla="*/ 203200 w 939800"/>
                <a:gd name="connsiteY8" fmla="*/ 44450 h 63500"/>
                <a:gd name="connsiteX9" fmla="*/ 215900 w 939800"/>
                <a:gd name="connsiteY9" fmla="*/ 47625 h 63500"/>
                <a:gd name="connsiteX10" fmla="*/ 298450 w 939800"/>
                <a:gd name="connsiteY10" fmla="*/ 44450 h 63500"/>
                <a:gd name="connsiteX11" fmla="*/ 304800 w 939800"/>
                <a:gd name="connsiteY11" fmla="*/ 34925 h 63500"/>
                <a:gd name="connsiteX12" fmla="*/ 317500 w 939800"/>
                <a:gd name="connsiteY12" fmla="*/ 19050 h 63500"/>
                <a:gd name="connsiteX13" fmla="*/ 336550 w 939800"/>
                <a:gd name="connsiteY13" fmla="*/ 3175 h 63500"/>
                <a:gd name="connsiteX14" fmla="*/ 346075 w 939800"/>
                <a:gd name="connsiteY14" fmla="*/ 0 h 63500"/>
                <a:gd name="connsiteX15" fmla="*/ 387350 w 939800"/>
                <a:gd name="connsiteY15" fmla="*/ 3175 h 63500"/>
                <a:gd name="connsiteX16" fmla="*/ 393700 w 939800"/>
                <a:gd name="connsiteY16" fmla="*/ 12700 h 63500"/>
                <a:gd name="connsiteX17" fmla="*/ 412750 w 939800"/>
                <a:gd name="connsiteY17" fmla="*/ 25400 h 63500"/>
                <a:gd name="connsiteX18" fmla="*/ 444500 w 939800"/>
                <a:gd name="connsiteY18" fmla="*/ 34925 h 63500"/>
                <a:gd name="connsiteX19" fmla="*/ 466725 w 939800"/>
                <a:gd name="connsiteY19" fmla="*/ 47625 h 63500"/>
                <a:gd name="connsiteX20" fmla="*/ 479425 w 939800"/>
                <a:gd name="connsiteY20" fmla="*/ 41275 h 63500"/>
                <a:gd name="connsiteX21" fmla="*/ 485775 w 939800"/>
                <a:gd name="connsiteY21" fmla="*/ 28575 h 63500"/>
                <a:gd name="connsiteX22" fmla="*/ 488950 w 939800"/>
                <a:gd name="connsiteY22" fmla="*/ 15875 h 63500"/>
                <a:gd name="connsiteX23" fmla="*/ 501650 w 939800"/>
                <a:gd name="connsiteY23" fmla="*/ 6350 h 63500"/>
                <a:gd name="connsiteX24" fmla="*/ 523875 w 939800"/>
                <a:gd name="connsiteY24" fmla="*/ 0 h 63500"/>
                <a:gd name="connsiteX25" fmla="*/ 568325 w 939800"/>
                <a:gd name="connsiteY25" fmla="*/ 3175 h 63500"/>
                <a:gd name="connsiteX26" fmla="*/ 581025 w 939800"/>
                <a:gd name="connsiteY26" fmla="*/ 22225 h 63500"/>
                <a:gd name="connsiteX27" fmla="*/ 600075 w 939800"/>
                <a:gd name="connsiteY27" fmla="*/ 41275 h 63500"/>
                <a:gd name="connsiteX28" fmla="*/ 663575 w 939800"/>
                <a:gd name="connsiteY28" fmla="*/ 38100 h 63500"/>
                <a:gd name="connsiteX29" fmla="*/ 676275 w 939800"/>
                <a:gd name="connsiteY29" fmla="*/ 22225 h 63500"/>
                <a:gd name="connsiteX30" fmla="*/ 692150 w 939800"/>
                <a:gd name="connsiteY30" fmla="*/ 15875 h 63500"/>
                <a:gd name="connsiteX31" fmla="*/ 714375 w 939800"/>
                <a:gd name="connsiteY31" fmla="*/ 12700 h 63500"/>
                <a:gd name="connsiteX32" fmla="*/ 752475 w 939800"/>
                <a:gd name="connsiteY32" fmla="*/ 6350 h 63500"/>
                <a:gd name="connsiteX33" fmla="*/ 790575 w 939800"/>
                <a:gd name="connsiteY33" fmla="*/ 9525 h 63500"/>
                <a:gd name="connsiteX34" fmla="*/ 800100 w 939800"/>
                <a:gd name="connsiteY34" fmla="*/ 22225 h 63500"/>
                <a:gd name="connsiteX35" fmla="*/ 806450 w 939800"/>
                <a:gd name="connsiteY35" fmla="*/ 31750 h 63500"/>
                <a:gd name="connsiteX36" fmla="*/ 812800 w 939800"/>
                <a:gd name="connsiteY36" fmla="*/ 53975 h 63500"/>
                <a:gd name="connsiteX37" fmla="*/ 825500 w 939800"/>
                <a:gd name="connsiteY37" fmla="*/ 50800 h 63500"/>
                <a:gd name="connsiteX38" fmla="*/ 847725 w 939800"/>
                <a:gd name="connsiteY38" fmla="*/ 34925 h 63500"/>
                <a:gd name="connsiteX39" fmla="*/ 857250 w 939800"/>
                <a:gd name="connsiteY39" fmla="*/ 31750 h 63500"/>
                <a:gd name="connsiteX40" fmla="*/ 908050 w 939800"/>
                <a:gd name="connsiteY40" fmla="*/ 22225 h 63500"/>
                <a:gd name="connsiteX41" fmla="*/ 920750 w 939800"/>
                <a:gd name="connsiteY41" fmla="*/ 25400 h 63500"/>
                <a:gd name="connsiteX42" fmla="*/ 930275 w 939800"/>
                <a:gd name="connsiteY42" fmla="*/ 44450 h 63500"/>
                <a:gd name="connsiteX43" fmla="*/ 939800 w 939800"/>
                <a:gd name="connsiteY43" fmla="*/ 571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9800" h="63500">
                  <a:moveTo>
                    <a:pt x="0" y="63500"/>
                  </a:moveTo>
                  <a:cubicBezTo>
                    <a:pt x="9525" y="62442"/>
                    <a:pt x="19381" y="63029"/>
                    <a:pt x="28575" y="60325"/>
                  </a:cubicBezTo>
                  <a:cubicBezTo>
                    <a:pt x="104351" y="38038"/>
                    <a:pt x="10070" y="53897"/>
                    <a:pt x="76200" y="44450"/>
                  </a:cubicBezTo>
                  <a:cubicBezTo>
                    <a:pt x="116372" y="28381"/>
                    <a:pt x="74225" y="44880"/>
                    <a:pt x="101600" y="34925"/>
                  </a:cubicBezTo>
                  <a:cubicBezTo>
                    <a:pt x="110098" y="31835"/>
                    <a:pt x="118357" y="28059"/>
                    <a:pt x="127000" y="25400"/>
                  </a:cubicBezTo>
                  <a:cubicBezTo>
                    <a:pt x="132158" y="23813"/>
                    <a:pt x="137669" y="23645"/>
                    <a:pt x="142875" y="22225"/>
                  </a:cubicBezTo>
                  <a:cubicBezTo>
                    <a:pt x="149333" y="20464"/>
                    <a:pt x="161925" y="15875"/>
                    <a:pt x="161925" y="15875"/>
                  </a:cubicBezTo>
                  <a:cubicBezTo>
                    <a:pt x="168275" y="16933"/>
                    <a:pt x="175701" y="15358"/>
                    <a:pt x="180975" y="19050"/>
                  </a:cubicBezTo>
                  <a:cubicBezTo>
                    <a:pt x="211611" y="40495"/>
                    <a:pt x="179415" y="34257"/>
                    <a:pt x="203200" y="44450"/>
                  </a:cubicBezTo>
                  <a:cubicBezTo>
                    <a:pt x="207211" y="46169"/>
                    <a:pt x="211667" y="46567"/>
                    <a:pt x="215900" y="47625"/>
                  </a:cubicBezTo>
                  <a:cubicBezTo>
                    <a:pt x="243417" y="46567"/>
                    <a:pt x="271190" y="48344"/>
                    <a:pt x="298450" y="44450"/>
                  </a:cubicBezTo>
                  <a:cubicBezTo>
                    <a:pt x="302228" y="43910"/>
                    <a:pt x="302510" y="37978"/>
                    <a:pt x="304800" y="34925"/>
                  </a:cubicBezTo>
                  <a:cubicBezTo>
                    <a:pt x="308866" y="29504"/>
                    <a:pt x="313038" y="24150"/>
                    <a:pt x="317500" y="19050"/>
                  </a:cubicBezTo>
                  <a:cubicBezTo>
                    <a:pt x="322961" y="12808"/>
                    <a:pt x="329035" y="6932"/>
                    <a:pt x="336550" y="3175"/>
                  </a:cubicBezTo>
                  <a:cubicBezTo>
                    <a:pt x="339543" y="1678"/>
                    <a:pt x="342900" y="1058"/>
                    <a:pt x="346075" y="0"/>
                  </a:cubicBezTo>
                  <a:cubicBezTo>
                    <a:pt x="359833" y="1058"/>
                    <a:pt x="374017" y="-380"/>
                    <a:pt x="387350" y="3175"/>
                  </a:cubicBezTo>
                  <a:cubicBezTo>
                    <a:pt x="391037" y="4158"/>
                    <a:pt x="390828" y="10187"/>
                    <a:pt x="393700" y="12700"/>
                  </a:cubicBezTo>
                  <a:cubicBezTo>
                    <a:pt x="399443" y="17726"/>
                    <a:pt x="405924" y="21987"/>
                    <a:pt x="412750" y="25400"/>
                  </a:cubicBezTo>
                  <a:cubicBezTo>
                    <a:pt x="420480" y="29265"/>
                    <a:pt x="435385" y="32646"/>
                    <a:pt x="444500" y="34925"/>
                  </a:cubicBezTo>
                  <a:cubicBezTo>
                    <a:pt x="448220" y="37405"/>
                    <a:pt x="462697" y="47625"/>
                    <a:pt x="466725" y="47625"/>
                  </a:cubicBezTo>
                  <a:cubicBezTo>
                    <a:pt x="471458" y="47625"/>
                    <a:pt x="475192" y="43392"/>
                    <a:pt x="479425" y="41275"/>
                  </a:cubicBezTo>
                  <a:cubicBezTo>
                    <a:pt x="481542" y="37042"/>
                    <a:pt x="484113" y="33007"/>
                    <a:pt x="485775" y="28575"/>
                  </a:cubicBezTo>
                  <a:cubicBezTo>
                    <a:pt x="487307" y="24489"/>
                    <a:pt x="486414" y="19426"/>
                    <a:pt x="488950" y="15875"/>
                  </a:cubicBezTo>
                  <a:cubicBezTo>
                    <a:pt x="492026" y="11569"/>
                    <a:pt x="497056" y="8975"/>
                    <a:pt x="501650" y="6350"/>
                  </a:cubicBezTo>
                  <a:cubicBezTo>
                    <a:pt x="505193" y="4326"/>
                    <a:pt x="521126" y="687"/>
                    <a:pt x="523875" y="0"/>
                  </a:cubicBezTo>
                  <a:lnTo>
                    <a:pt x="568325" y="3175"/>
                  </a:lnTo>
                  <a:cubicBezTo>
                    <a:pt x="575438" y="5941"/>
                    <a:pt x="575629" y="16829"/>
                    <a:pt x="581025" y="22225"/>
                  </a:cubicBezTo>
                  <a:lnTo>
                    <a:pt x="600075" y="41275"/>
                  </a:lnTo>
                  <a:lnTo>
                    <a:pt x="663575" y="38100"/>
                  </a:lnTo>
                  <a:cubicBezTo>
                    <a:pt x="670149" y="36456"/>
                    <a:pt x="670926" y="26385"/>
                    <a:pt x="676275" y="22225"/>
                  </a:cubicBezTo>
                  <a:cubicBezTo>
                    <a:pt x="680774" y="18726"/>
                    <a:pt x="686621" y="17257"/>
                    <a:pt x="692150" y="15875"/>
                  </a:cubicBezTo>
                  <a:cubicBezTo>
                    <a:pt x="699410" y="14060"/>
                    <a:pt x="706983" y="13867"/>
                    <a:pt x="714375" y="12700"/>
                  </a:cubicBezTo>
                  <a:lnTo>
                    <a:pt x="752475" y="6350"/>
                  </a:lnTo>
                  <a:cubicBezTo>
                    <a:pt x="765175" y="7408"/>
                    <a:pt x="778485" y="5495"/>
                    <a:pt x="790575" y="9525"/>
                  </a:cubicBezTo>
                  <a:cubicBezTo>
                    <a:pt x="795595" y="11198"/>
                    <a:pt x="797024" y="17919"/>
                    <a:pt x="800100" y="22225"/>
                  </a:cubicBezTo>
                  <a:cubicBezTo>
                    <a:pt x="802318" y="25330"/>
                    <a:pt x="804743" y="28337"/>
                    <a:pt x="806450" y="31750"/>
                  </a:cubicBezTo>
                  <a:cubicBezTo>
                    <a:pt x="808727" y="36305"/>
                    <a:pt x="811783" y="49906"/>
                    <a:pt x="812800" y="53975"/>
                  </a:cubicBezTo>
                  <a:cubicBezTo>
                    <a:pt x="817033" y="52917"/>
                    <a:pt x="821489" y="52519"/>
                    <a:pt x="825500" y="50800"/>
                  </a:cubicBezTo>
                  <a:cubicBezTo>
                    <a:pt x="830414" y="48694"/>
                    <a:pt x="844472" y="36784"/>
                    <a:pt x="847725" y="34925"/>
                  </a:cubicBezTo>
                  <a:cubicBezTo>
                    <a:pt x="850631" y="33265"/>
                    <a:pt x="853989" y="32503"/>
                    <a:pt x="857250" y="31750"/>
                  </a:cubicBezTo>
                  <a:cubicBezTo>
                    <a:pt x="877043" y="27182"/>
                    <a:pt x="889251" y="25358"/>
                    <a:pt x="908050" y="22225"/>
                  </a:cubicBezTo>
                  <a:cubicBezTo>
                    <a:pt x="912283" y="23283"/>
                    <a:pt x="917119" y="22979"/>
                    <a:pt x="920750" y="25400"/>
                  </a:cubicBezTo>
                  <a:cubicBezTo>
                    <a:pt x="927574" y="29950"/>
                    <a:pt x="927106" y="38111"/>
                    <a:pt x="930275" y="44450"/>
                  </a:cubicBezTo>
                  <a:cubicBezTo>
                    <a:pt x="933865" y="51630"/>
                    <a:pt x="935335" y="52685"/>
                    <a:pt x="939800" y="5715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2588894" y="1713649"/>
              <a:ext cx="351378" cy="369332"/>
            </a:xfrm>
            <a:prstGeom prst="rect">
              <a:avLst/>
            </a:prstGeom>
            <a:noFill/>
          </p:spPr>
          <p:txBody>
            <a:bodyPr wrap="none" rtlCol="0">
              <a:spAutoFit/>
            </a:bodyPr>
            <a:lstStyle/>
            <a:p>
              <a:r>
                <a:rPr lang="en-US" dirty="0" smtClean="0">
                  <a:solidFill>
                    <a:srgbClr val="FF6600"/>
                  </a:solidFill>
                </a:rPr>
                <a:t>A</a:t>
              </a:r>
            </a:p>
          </p:txBody>
        </p:sp>
      </p:grpSp>
      <p:cxnSp>
        <p:nvCxnSpPr>
          <p:cNvPr id="54" name="Straight Connector 53"/>
          <p:cNvCxnSpPr/>
          <p:nvPr/>
        </p:nvCxnSpPr>
        <p:spPr>
          <a:xfrm>
            <a:off x="2550385" y="3729679"/>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111485" y="3729679"/>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806687" y="3538509"/>
            <a:ext cx="364215" cy="369332"/>
          </a:xfrm>
          <a:prstGeom prst="rect">
            <a:avLst/>
          </a:prstGeom>
          <a:noFill/>
        </p:spPr>
        <p:txBody>
          <a:bodyPr wrap="none" rtlCol="0">
            <a:spAutoFit/>
          </a:bodyPr>
          <a:lstStyle/>
          <a:p>
            <a:r>
              <a:rPr lang="en-US" dirty="0"/>
              <a:t>G</a:t>
            </a:r>
            <a:endParaRPr lang="en-US" dirty="0" smtClean="0"/>
          </a:p>
        </p:txBody>
      </p:sp>
      <p:sp>
        <p:nvSpPr>
          <p:cNvPr id="58" name="TextBox 57"/>
          <p:cNvSpPr txBox="1"/>
          <p:nvPr/>
        </p:nvSpPr>
        <p:spPr>
          <a:xfrm>
            <a:off x="5244887" y="3545013"/>
            <a:ext cx="325730" cy="369332"/>
          </a:xfrm>
          <a:prstGeom prst="rect">
            <a:avLst/>
          </a:prstGeom>
          <a:noFill/>
        </p:spPr>
        <p:txBody>
          <a:bodyPr wrap="none" rtlCol="0">
            <a:spAutoFit/>
          </a:bodyPr>
          <a:lstStyle/>
          <a:p>
            <a:r>
              <a:rPr lang="en-US" dirty="0" smtClean="0"/>
              <a:t>//</a:t>
            </a:r>
            <a:endParaRPr lang="en-US" dirty="0"/>
          </a:p>
        </p:txBody>
      </p:sp>
      <p:cxnSp>
        <p:nvCxnSpPr>
          <p:cNvPr id="59" name="Straight Connector 58"/>
          <p:cNvCxnSpPr/>
          <p:nvPr/>
        </p:nvCxnSpPr>
        <p:spPr>
          <a:xfrm>
            <a:off x="5438252" y="3729679"/>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666558" y="3729679"/>
            <a:ext cx="156291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558602" y="3429279"/>
            <a:ext cx="0" cy="30040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542978" y="3429279"/>
            <a:ext cx="1524214" cy="0"/>
          </a:xfrm>
          <a:prstGeom prst="line">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64" name="Freeform 63"/>
          <p:cNvSpPr/>
          <p:nvPr/>
        </p:nvSpPr>
        <p:spPr>
          <a:xfrm>
            <a:off x="6662777" y="2867607"/>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reeform 75"/>
          <p:cNvSpPr/>
          <p:nvPr/>
        </p:nvSpPr>
        <p:spPr>
          <a:xfrm>
            <a:off x="6780797" y="3082124"/>
            <a:ext cx="1775203" cy="355019"/>
          </a:xfrm>
          <a:custGeom>
            <a:avLst/>
            <a:gdLst>
              <a:gd name="connsiteX0" fmla="*/ 0 w 1775203"/>
              <a:gd name="connsiteY0" fmla="*/ 273091 h 355019"/>
              <a:gd name="connsiteX1" fmla="*/ 109243 w 1775203"/>
              <a:gd name="connsiteY1" fmla="*/ 218473 h 355019"/>
              <a:gd name="connsiteX2" fmla="*/ 191176 w 1775203"/>
              <a:gd name="connsiteY2" fmla="*/ 232128 h 355019"/>
              <a:gd name="connsiteX3" fmla="*/ 232142 w 1775203"/>
              <a:gd name="connsiteY3" fmla="*/ 314055 h 355019"/>
              <a:gd name="connsiteX4" fmla="*/ 273108 w 1775203"/>
              <a:gd name="connsiteY4" fmla="*/ 327710 h 355019"/>
              <a:gd name="connsiteX5" fmla="*/ 436973 w 1775203"/>
              <a:gd name="connsiteY5" fmla="*/ 286746 h 355019"/>
              <a:gd name="connsiteX6" fmla="*/ 518906 w 1775203"/>
              <a:gd name="connsiteY6" fmla="*/ 259437 h 355019"/>
              <a:gd name="connsiteX7" fmla="*/ 614493 w 1775203"/>
              <a:gd name="connsiteY7" fmla="*/ 286746 h 355019"/>
              <a:gd name="connsiteX8" fmla="*/ 628149 w 1775203"/>
              <a:gd name="connsiteY8" fmla="*/ 341364 h 355019"/>
              <a:gd name="connsiteX9" fmla="*/ 669115 w 1775203"/>
              <a:gd name="connsiteY9" fmla="*/ 355019 h 355019"/>
              <a:gd name="connsiteX10" fmla="*/ 710081 w 1775203"/>
              <a:gd name="connsiteY10" fmla="*/ 327710 h 355019"/>
              <a:gd name="connsiteX11" fmla="*/ 723737 w 1775203"/>
              <a:gd name="connsiteY11" fmla="*/ 286746 h 355019"/>
              <a:gd name="connsiteX12" fmla="*/ 751047 w 1775203"/>
              <a:gd name="connsiteY12" fmla="*/ 245782 h 355019"/>
              <a:gd name="connsiteX13" fmla="*/ 928568 w 1775203"/>
              <a:gd name="connsiteY13" fmla="*/ 273091 h 355019"/>
              <a:gd name="connsiteX14" fmla="*/ 969534 w 1775203"/>
              <a:gd name="connsiteY14" fmla="*/ 300401 h 355019"/>
              <a:gd name="connsiteX15" fmla="*/ 983189 w 1775203"/>
              <a:gd name="connsiteY15" fmla="*/ 245782 h 355019"/>
              <a:gd name="connsiteX16" fmla="*/ 1024156 w 1775203"/>
              <a:gd name="connsiteY16" fmla="*/ 232128 h 355019"/>
              <a:gd name="connsiteX17" fmla="*/ 1078777 w 1775203"/>
              <a:gd name="connsiteY17" fmla="*/ 218473 h 355019"/>
              <a:gd name="connsiteX18" fmla="*/ 1242642 w 1775203"/>
              <a:gd name="connsiteY18" fmla="*/ 232128 h 355019"/>
              <a:gd name="connsiteX19" fmla="*/ 1283608 w 1775203"/>
              <a:gd name="connsiteY19" fmla="*/ 245782 h 355019"/>
              <a:gd name="connsiteX20" fmla="*/ 1310919 w 1775203"/>
              <a:gd name="connsiteY20" fmla="*/ 204819 h 355019"/>
              <a:gd name="connsiteX21" fmla="*/ 1392851 w 1775203"/>
              <a:gd name="connsiteY21" fmla="*/ 136546 h 355019"/>
              <a:gd name="connsiteX22" fmla="*/ 1529405 w 1775203"/>
              <a:gd name="connsiteY22" fmla="*/ 122891 h 355019"/>
              <a:gd name="connsiteX23" fmla="*/ 1611338 w 1775203"/>
              <a:gd name="connsiteY23" fmla="*/ 54619 h 355019"/>
              <a:gd name="connsiteX24" fmla="*/ 1665960 w 1775203"/>
              <a:gd name="connsiteY24" fmla="*/ 0 h 355019"/>
              <a:gd name="connsiteX25" fmla="*/ 1720581 w 1775203"/>
              <a:gd name="connsiteY25" fmla="*/ 13655 h 355019"/>
              <a:gd name="connsiteX26" fmla="*/ 1775203 w 1775203"/>
              <a:gd name="connsiteY26" fmla="*/ 5461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75203" h="355019">
                <a:moveTo>
                  <a:pt x="0" y="273091"/>
                </a:moveTo>
                <a:cubicBezTo>
                  <a:pt x="12859" y="265376"/>
                  <a:pt x="79847" y="218473"/>
                  <a:pt x="109243" y="218473"/>
                </a:cubicBezTo>
                <a:cubicBezTo>
                  <a:pt x="136931" y="218473"/>
                  <a:pt x="163865" y="227576"/>
                  <a:pt x="191176" y="232128"/>
                </a:cubicBezTo>
                <a:cubicBezTo>
                  <a:pt x="200172" y="259115"/>
                  <a:pt x="208077" y="294804"/>
                  <a:pt x="232142" y="314055"/>
                </a:cubicBezTo>
                <a:cubicBezTo>
                  <a:pt x="243382" y="323047"/>
                  <a:pt x="259453" y="323158"/>
                  <a:pt x="273108" y="327710"/>
                </a:cubicBezTo>
                <a:cubicBezTo>
                  <a:pt x="538341" y="298241"/>
                  <a:pt x="311534" y="342493"/>
                  <a:pt x="436973" y="286746"/>
                </a:cubicBezTo>
                <a:cubicBezTo>
                  <a:pt x="463280" y="275055"/>
                  <a:pt x="518906" y="259437"/>
                  <a:pt x="518906" y="259437"/>
                </a:cubicBezTo>
                <a:cubicBezTo>
                  <a:pt x="550768" y="268540"/>
                  <a:pt x="587983" y="266865"/>
                  <a:pt x="614493" y="286746"/>
                </a:cubicBezTo>
                <a:cubicBezTo>
                  <a:pt x="629506" y="298005"/>
                  <a:pt x="616425" y="326710"/>
                  <a:pt x="628149" y="341364"/>
                </a:cubicBezTo>
                <a:cubicBezTo>
                  <a:pt x="637141" y="352603"/>
                  <a:pt x="655460" y="350467"/>
                  <a:pt x="669115" y="355019"/>
                </a:cubicBezTo>
                <a:cubicBezTo>
                  <a:pt x="682770" y="345916"/>
                  <a:pt x="699828" y="340525"/>
                  <a:pt x="710081" y="327710"/>
                </a:cubicBezTo>
                <a:cubicBezTo>
                  <a:pt x="719073" y="316471"/>
                  <a:pt x="717300" y="299620"/>
                  <a:pt x="723737" y="286746"/>
                </a:cubicBezTo>
                <a:cubicBezTo>
                  <a:pt x="731077" y="272068"/>
                  <a:pt x="741944" y="259437"/>
                  <a:pt x="751047" y="245782"/>
                </a:cubicBezTo>
                <a:cubicBezTo>
                  <a:pt x="810221" y="254885"/>
                  <a:pt x="870486" y="258571"/>
                  <a:pt x="928568" y="273091"/>
                </a:cubicBezTo>
                <a:cubicBezTo>
                  <a:pt x="944490" y="277071"/>
                  <a:pt x="954855" y="307740"/>
                  <a:pt x="969534" y="300401"/>
                </a:cubicBezTo>
                <a:cubicBezTo>
                  <a:pt x="986320" y="292009"/>
                  <a:pt x="971465" y="260436"/>
                  <a:pt x="983189" y="245782"/>
                </a:cubicBezTo>
                <a:cubicBezTo>
                  <a:pt x="992181" y="234542"/>
                  <a:pt x="1010316" y="236082"/>
                  <a:pt x="1024156" y="232128"/>
                </a:cubicBezTo>
                <a:cubicBezTo>
                  <a:pt x="1042201" y="226973"/>
                  <a:pt x="1060570" y="223025"/>
                  <a:pt x="1078777" y="218473"/>
                </a:cubicBezTo>
                <a:cubicBezTo>
                  <a:pt x="1133399" y="223025"/>
                  <a:pt x="1188312" y="224884"/>
                  <a:pt x="1242642" y="232128"/>
                </a:cubicBezTo>
                <a:cubicBezTo>
                  <a:pt x="1256910" y="234030"/>
                  <a:pt x="1270244" y="251127"/>
                  <a:pt x="1283608" y="245782"/>
                </a:cubicBezTo>
                <a:cubicBezTo>
                  <a:pt x="1298845" y="239687"/>
                  <a:pt x="1300413" y="217426"/>
                  <a:pt x="1310919" y="204819"/>
                </a:cubicBezTo>
                <a:cubicBezTo>
                  <a:pt x="1322460" y="190970"/>
                  <a:pt x="1370686" y="141661"/>
                  <a:pt x="1392851" y="136546"/>
                </a:cubicBezTo>
                <a:cubicBezTo>
                  <a:pt x="1437425" y="126260"/>
                  <a:pt x="1483887" y="127443"/>
                  <a:pt x="1529405" y="122891"/>
                </a:cubicBezTo>
                <a:cubicBezTo>
                  <a:pt x="1559633" y="102741"/>
                  <a:pt x="1590310" y="86159"/>
                  <a:pt x="1611338" y="54619"/>
                </a:cubicBezTo>
                <a:cubicBezTo>
                  <a:pt x="1652955" y="-7804"/>
                  <a:pt x="1587926" y="26010"/>
                  <a:pt x="1665960" y="0"/>
                </a:cubicBezTo>
                <a:cubicBezTo>
                  <a:pt x="1684167" y="4552"/>
                  <a:pt x="1704286" y="4344"/>
                  <a:pt x="1720581" y="13655"/>
                </a:cubicBezTo>
                <a:cubicBezTo>
                  <a:pt x="1797904" y="57838"/>
                  <a:pt x="1734425" y="54619"/>
                  <a:pt x="1775203" y="5461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1" name="Group 80"/>
          <p:cNvGrpSpPr/>
          <p:nvPr/>
        </p:nvGrpSpPr>
        <p:grpSpPr>
          <a:xfrm>
            <a:off x="3469913" y="3149363"/>
            <a:ext cx="939800" cy="369332"/>
            <a:chOff x="2298700" y="1713649"/>
            <a:chExt cx="939800" cy="369332"/>
          </a:xfrm>
        </p:grpSpPr>
        <p:sp>
          <p:nvSpPr>
            <p:cNvPr id="82" name="Freeform 81"/>
            <p:cNvSpPr/>
            <p:nvPr/>
          </p:nvSpPr>
          <p:spPr>
            <a:xfrm>
              <a:off x="2298700" y="1987550"/>
              <a:ext cx="939800" cy="63500"/>
            </a:xfrm>
            <a:custGeom>
              <a:avLst/>
              <a:gdLst>
                <a:gd name="connsiteX0" fmla="*/ 0 w 939800"/>
                <a:gd name="connsiteY0" fmla="*/ 63500 h 63500"/>
                <a:gd name="connsiteX1" fmla="*/ 28575 w 939800"/>
                <a:gd name="connsiteY1" fmla="*/ 60325 h 63500"/>
                <a:gd name="connsiteX2" fmla="*/ 76200 w 939800"/>
                <a:gd name="connsiteY2" fmla="*/ 44450 h 63500"/>
                <a:gd name="connsiteX3" fmla="*/ 101600 w 939800"/>
                <a:gd name="connsiteY3" fmla="*/ 34925 h 63500"/>
                <a:gd name="connsiteX4" fmla="*/ 127000 w 939800"/>
                <a:gd name="connsiteY4" fmla="*/ 25400 h 63500"/>
                <a:gd name="connsiteX5" fmla="*/ 142875 w 939800"/>
                <a:gd name="connsiteY5" fmla="*/ 22225 h 63500"/>
                <a:gd name="connsiteX6" fmla="*/ 161925 w 939800"/>
                <a:gd name="connsiteY6" fmla="*/ 15875 h 63500"/>
                <a:gd name="connsiteX7" fmla="*/ 180975 w 939800"/>
                <a:gd name="connsiteY7" fmla="*/ 19050 h 63500"/>
                <a:gd name="connsiteX8" fmla="*/ 203200 w 939800"/>
                <a:gd name="connsiteY8" fmla="*/ 44450 h 63500"/>
                <a:gd name="connsiteX9" fmla="*/ 215900 w 939800"/>
                <a:gd name="connsiteY9" fmla="*/ 47625 h 63500"/>
                <a:gd name="connsiteX10" fmla="*/ 298450 w 939800"/>
                <a:gd name="connsiteY10" fmla="*/ 44450 h 63500"/>
                <a:gd name="connsiteX11" fmla="*/ 304800 w 939800"/>
                <a:gd name="connsiteY11" fmla="*/ 34925 h 63500"/>
                <a:gd name="connsiteX12" fmla="*/ 317500 w 939800"/>
                <a:gd name="connsiteY12" fmla="*/ 19050 h 63500"/>
                <a:gd name="connsiteX13" fmla="*/ 336550 w 939800"/>
                <a:gd name="connsiteY13" fmla="*/ 3175 h 63500"/>
                <a:gd name="connsiteX14" fmla="*/ 346075 w 939800"/>
                <a:gd name="connsiteY14" fmla="*/ 0 h 63500"/>
                <a:gd name="connsiteX15" fmla="*/ 387350 w 939800"/>
                <a:gd name="connsiteY15" fmla="*/ 3175 h 63500"/>
                <a:gd name="connsiteX16" fmla="*/ 393700 w 939800"/>
                <a:gd name="connsiteY16" fmla="*/ 12700 h 63500"/>
                <a:gd name="connsiteX17" fmla="*/ 412750 w 939800"/>
                <a:gd name="connsiteY17" fmla="*/ 25400 h 63500"/>
                <a:gd name="connsiteX18" fmla="*/ 444500 w 939800"/>
                <a:gd name="connsiteY18" fmla="*/ 34925 h 63500"/>
                <a:gd name="connsiteX19" fmla="*/ 466725 w 939800"/>
                <a:gd name="connsiteY19" fmla="*/ 47625 h 63500"/>
                <a:gd name="connsiteX20" fmla="*/ 479425 w 939800"/>
                <a:gd name="connsiteY20" fmla="*/ 41275 h 63500"/>
                <a:gd name="connsiteX21" fmla="*/ 485775 w 939800"/>
                <a:gd name="connsiteY21" fmla="*/ 28575 h 63500"/>
                <a:gd name="connsiteX22" fmla="*/ 488950 w 939800"/>
                <a:gd name="connsiteY22" fmla="*/ 15875 h 63500"/>
                <a:gd name="connsiteX23" fmla="*/ 501650 w 939800"/>
                <a:gd name="connsiteY23" fmla="*/ 6350 h 63500"/>
                <a:gd name="connsiteX24" fmla="*/ 523875 w 939800"/>
                <a:gd name="connsiteY24" fmla="*/ 0 h 63500"/>
                <a:gd name="connsiteX25" fmla="*/ 568325 w 939800"/>
                <a:gd name="connsiteY25" fmla="*/ 3175 h 63500"/>
                <a:gd name="connsiteX26" fmla="*/ 581025 w 939800"/>
                <a:gd name="connsiteY26" fmla="*/ 22225 h 63500"/>
                <a:gd name="connsiteX27" fmla="*/ 600075 w 939800"/>
                <a:gd name="connsiteY27" fmla="*/ 41275 h 63500"/>
                <a:gd name="connsiteX28" fmla="*/ 663575 w 939800"/>
                <a:gd name="connsiteY28" fmla="*/ 38100 h 63500"/>
                <a:gd name="connsiteX29" fmla="*/ 676275 w 939800"/>
                <a:gd name="connsiteY29" fmla="*/ 22225 h 63500"/>
                <a:gd name="connsiteX30" fmla="*/ 692150 w 939800"/>
                <a:gd name="connsiteY30" fmla="*/ 15875 h 63500"/>
                <a:gd name="connsiteX31" fmla="*/ 714375 w 939800"/>
                <a:gd name="connsiteY31" fmla="*/ 12700 h 63500"/>
                <a:gd name="connsiteX32" fmla="*/ 752475 w 939800"/>
                <a:gd name="connsiteY32" fmla="*/ 6350 h 63500"/>
                <a:gd name="connsiteX33" fmla="*/ 790575 w 939800"/>
                <a:gd name="connsiteY33" fmla="*/ 9525 h 63500"/>
                <a:gd name="connsiteX34" fmla="*/ 800100 w 939800"/>
                <a:gd name="connsiteY34" fmla="*/ 22225 h 63500"/>
                <a:gd name="connsiteX35" fmla="*/ 806450 w 939800"/>
                <a:gd name="connsiteY35" fmla="*/ 31750 h 63500"/>
                <a:gd name="connsiteX36" fmla="*/ 812800 w 939800"/>
                <a:gd name="connsiteY36" fmla="*/ 53975 h 63500"/>
                <a:gd name="connsiteX37" fmla="*/ 825500 w 939800"/>
                <a:gd name="connsiteY37" fmla="*/ 50800 h 63500"/>
                <a:gd name="connsiteX38" fmla="*/ 847725 w 939800"/>
                <a:gd name="connsiteY38" fmla="*/ 34925 h 63500"/>
                <a:gd name="connsiteX39" fmla="*/ 857250 w 939800"/>
                <a:gd name="connsiteY39" fmla="*/ 31750 h 63500"/>
                <a:gd name="connsiteX40" fmla="*/ 908050 w 939800"/>
                <a:gd name="connsiteY40" fmla="*/ 22225 h 63500"/>
                <a:gd name="connsiteX41" fmla="*/ 920750 w 939800"/>
                <a:gd name="connsiteY41" fmla="*/ 25400 h 63500"/>
                <a:gd name="connsiteX42" fmla="*/ 930275 w 939800"/>
                <a:gd name="connsiteY42" fmla="*/ 44450 h 63500"/>
                <a:gd name="connsiteX43" fmla="*/ 939800 w 939800"/>
                <a:gd name="connsiteY43" fmla="*/ 571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9800" h="63500">
                  <a:moveTo>
                    <a:pt x="0" y="63500"/>
                  </a:moveTo>
                  <a:cubicBezTo>
                    <a:pt x="9525" y="62442"/>
                    <a:pt x="19381" y="63029"/>
                    <a:pt x="28575" y="60325"/>
                  </a:cubicBezTo>
                  <a:cubicBezTo>
                    <a:pt x="104351" y="38038"/>
                    <a:pt x="10070" y="53897"/>
                    <a:pt x="76200" y="44450"/>
                  </a:cubicBezTo>
                  <a:cubicBezTo>
                    <a:pt x="116372" y="28381"/>
                    <a:pt x="74225" y="44880"/>
                    <a:pt x="101600" y="34925"/>
                  </a:cubicBezTo>
                  <a:cubicBezTo>
                    <a:pt x="110098" y="31835"/>
                    <a:pt x="118357" y="28059"/>
                    <a:pt x="127000" y="25400"/>
                  </a:cubicBezTo>
                  <a:cubicBezTo>
                    <a:pt x="132158" y="23813"/>
                    <a:pt x="137669" y="23645"/>
                    <a:pt x="142875" y="22225"/>
                  </a:cubicBezTo>
                  <a:cubicBezTo>
                    <a:pt x="149333" y="20464"/>
                    <a:pt x="161925" y="15875"/>
                    <a:pt x="161925" y="15875"/>
                  </a:cubicBezTo>
                  <a:cubicBezTo>
                    <a:pt x="168275" y="16933"/>
                    <a:pt x="175701" y="15358"/>
                    <a:pt x="180975" y="19050"/>
                  </a:cubicBezTo>
                  <a:cubicBezTo>
                    <a:pt x="211611" y="40495"/>
                    <a:pt x="179415" y="34257"/>
                    <a:pt x="203200" y="44450"/>
                  </a:cubicBezTo>
                  <a:cubicBezTo>
                    <a:pt x="207211" y="46169"/>
                    <a:pt x="211667" y="46567"/>
                    <a:pt x="215900" y="47625"/>
                  </a:cubicBezTo>
                  <a:cubicBezTo>
                    <a:pt x="243417" y="46567"/>
                    <a:pt x="271190" y="48344"/>
                    <a:pt x="298450" y="44450"/>
                  </a:cubicBezTo>
                  <a:cubicBezTo>
                    <a:pt x="302228" y="43910"/>
                    <a:pt x="302510" y="37978"/>
                    <a:pt x="304800" y="34925"/>
                  </a:cubicBezTo>
                  <a:cubicBezTo>
                    <a:pt x="308866" y="29504"/>
                    <a:pt x="313038" y="24150"/>
                    <a:pt x="317500" y="19050"/>
                  </a:cubicBezTo>
                  <a:cubicBezTo>
                    <a:pt x="322961" y="12808"/>
                    <a:pt x="329035" y="6932"/>
                    <a:pt x="336550" y="3175"/>
                  </a:cubicBezTo>
                  <a:cubicBezTo>
                    <a:pt x="339543" y="1678"/>
                    <a:pt x="342900" y="1058"/>
                    <a:pt x="346075" y="0"/>
                  </a:cubicBezTo>
                  <a:cubicBezTo>
                    <a:pt x="359833" y="1058"/>
                    <a:pt x="374017" y="-380"/>
                    <a:pt x="387350" y="3175"/>
                  </a:cubicBezTo>
                  <a:cubicBezTo>
                    <a:pt x="391037" y="4158"/>
                    <a:pt x="390828" y="10187"/>
                    <a:pt x="393700" y="12700"/>
                  </a:cubicBezTo>
                  <a:cubicBezTo>
                    <a:pt x="399443" y="17726"/>
                    <a:pt x="405924" y="21987"/>
                    <a:pt x="412750" y="25400"/>
                  </a:cubicBezTo>
                  <a:cubicBezTo>
                    <a:pt x="420480" y="29265"/>
                    <a:pt x="435385" y="32646"/>
                    <a:pt x="444500" y="34925"/>
                  </a:cubicBezTo>
                  <a:cubicBezTo>
                    <a:pt x="448220" y="37405"/>
                    <a:pt x="462697" y="47625"/>
                    <a:pt x="466725" y="47625"/>
                  </a:cubicBezTo>
                  <a:cubicBezTo>
                    <a:pt x="471458" y="47625"/>
                    <a:pt x="475192" y="43392"/>
                    <a:pt x="479425" y="41275"/>
                  </a:cubicBezTo>
                  <a:cubicBezTo>
                    <a:pt x="481542" y="37042"/>
                    <a:pt x="484113" y="33007"/>
                    <a:pt x="485775" y="28575"/>
                  </a:cubicBezTo>
                  <a:cubicBezTo>
                    <a:pt x="487307" y="24489"/>
                    <a:pt x="486414" y="19426"/>
                    <a:pt x="488950" y="15875"/>
                  </a:cubicBezTo>
                  <a:cubicBezTo>
                    <a:pt x="492026" y="11569"/>
                    <a:pt x="497056" y="8975"/>
                    <a:pt x="501650" y="6350"/>
                  </a:cubicBezTo>
                  <a:cubicBezTo>
                    <a:pt x="505193" y="4326"/>
                    <a:pt x="521126" y="687"/>
                    <a:pt x="523875" y="0"/>
                  </a:cubicBezTo>
                  <a:lnTo>
                    <a:pt x="568325" y="3175"/>
                  </a:lnTo>
                  <a:cubicBezTo>
                    <a:pt x="575438" y="5941"/>
                    <a:pt x="575629" y="16829"/>
                    <a:pt x="581025" y="22225"/>
                  </a:cubicBezTo>
                  <a:lnTo>
                    <a:pt x="600075" y="41275"/>
                  </a:lnTo>
                  <a:lnTo>
                    <a:pt x="663575" y="38100"/>
                  </a:lnTo>
                  <a:cubicBezTo>
                    <a:pt x="670149" y="36456"/>
                    <a:pt x="670926" y="26385"/>
                    <a:pt x="676275" y="22225"/>
                  </a:cubicBezTo>
                  <a:cubicBezTo>
                    <a:pt x="680774" y="18726"/>
                    <a:pt x="686621" y="17257"/>
                    <a:pt x="692150" y="15875"/>
                  </a:cubicBezTo>
                  <a:cubicBezTo>
                    <a:pt x="699410" y="14060"/>
                    <a:pt x="706983" y="13867"/>
                    <a:pt x="714375" y="12700"/>
                  </a:cubicBezTo>
                  <a:lnTo>
                    <a:pt x="752475" y="6350"/>
                  </a:lnTo>
                  <a:cubicBezTo>
                    <a:pt x="765175" y="7408"/>
                    <a:pt x="778485" y="5495"/>
                    <a:pt x="790575" y="9525"/>
                  </a:cubicBezTo>
                  <a:cubicBezTo>
                    <a:pt x="795595" y="11198"/>
                    <a:pt x="797024" y="17919"/>
                    <a:pt x="800100" y="22225"/>
                  </a:cubicBezTo>
                  <a:cubicBezTo>
                    <a:pt x="802318" y="25330"/>
                    <a:pt x="804743" y="28337"/>
                    <a:pt x="806450" y="31750"/>
                  </a:cubicBezTo>
                  <a:cubicBezTo>
                    <a:pt x="808727" y="36305"/>
                    <a:pt x="811783" y="49906"/>
                    <a:pt x="812800" y="53975"/>
                  </a:cubicBezTo>
                  <a:cubicBezTo>
                    <a:pt x="817033" y="52917"/>
                    <a:pt x="821489" y="52519"/>
                    <a:pt x="825500" y="50800"/>
                  </a:cubicBezTo>
                  <a:cubicBezTo>
                    <a:pt x="830414" y="48694"/>
                    <a:pt x="844472" y="36784"/>
                    <a:pt x="847725" y="34925"/>
                  </a:cubicBezTo>
                  <a:cubicBezTo>
                    <a:pt x="850631" y="33265"/>
                    <a:pt x="853989" y="32503"/>
                    <a:pt x="857250" y="31750"/>
                  </a:cubicBezTo>
                  <a:cubicBezTo>
                    <a:pt x="877043" y="27182"/>
                    <a:pt x="889251" y="25358"/>
                    <a:pt x="908050" y="22225"/>
                  </a:cubicBezTo>
                  <a:cubicBezTo>
                    <a:pt x="912283" y="23283"/>
                    <a:pt x="917119" y="22979"/>
                    <a:pt x="920750" y="25400"/>
                  </a:cubicBezTo>
                  <a:cubicBezTo>
                    <a:pt x="927574" y="29950"/>
                    <a:pt x="927106" y="38111"/>
                    <a:pt x="930275" y="44450"/>
                  </a:cubicBezTo>
                  <a:cubicBezTo>
                    <a:pt x="933865" y="51630"/>
                    <a:pt x="935335" y="52685"/>
                    <a:pt x="939800" y="5715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TextBox 82"/>
            <p:cNvSpPr txBox="1"/>
            <p:nvPr/>
          </p:nvSpPr>
          <p:spPr>
            <a:xfrm>
              <a:off x="2588894" y="1713649"/>
              <a:ext cx="364215" cy="369332"/>
            </a:xfrm>
            <a:prstGeom prst="rect">
              <a:avLst/>
            </a:prstGeom>
            <a:noFill/>
          </p:spPr>
          <p:txBody>
            <a:bodyPr wrap="none" rtlCol="0">
              <a:spAutoFit/>
            </a:bodyPr>
            <a:lstStyle/>
            <a:p>
              <a:r>
                <a:rPr lang="en-US" dirty="0">
                  <a:solidFill>
                    <a:srgbClr val="FF6600"/>
                  </a:solidFill>
                </a:rPr>
                <a:t>G</a:t>
              </a:r>
              <a:endParaRPr lang="en-US" dirty="0" smtClean="0">
                <a:solidFill>
                  <a:srgbClr val="FF6600"/>
                </a:solidFill>
              </a:endParaRPr>
            </a:p>
          </p:txBody>
        </p:sp>
      </p:grpSp>
      <p:sp>
        <p:nvSpPr>
          <p:cNvPr id="86" name="TextBox 85"/>
          <p:cNvSpPr txBox="1"/>
          <p:nvPr/>
        </p:nvSpPr>
        <p:spPr>
          <a:xfrm>
            <a:off x="3912507" y="3428762"/>
            <a:ext cx="184666" cy="369332"/>
          </a:xfrm>
          <a:prstGeom prst="rect">
            <a:avLst/>
          </a:prstGeom>
          <a:noFill/>
        </p:spPr>
        <p:txBody>
          <a:bodyPr wrap="none" rtlCol="0">
            <a:spAutoFit/>
          </a:bodyPr>
          <a:lstStyle/>
          <a:p>
            <a:endParaRPr lang="en-US" dirty="0" smtClean="0">
              <a:solidFill>
                <a:srgbClr val="FF6600"/>
              </a:solidFill>
            </a:endParaRPr>
          </a:p>
        </p:txBody>
      </p:sp>
      <p:sp>
        <p:nvSpPr>
          <p:cNvPr id="93" name="TextBox 92"/>
          <p:cNvSpPr txBox="1"/>
          <p:nvPr/>
        </p:nvSpPr>
        <p:spPr>
          <a:xfrm>
            <a:off x="1770937" y="2430118"/>
            <a:ext cx="877163" cy="369332"/>
          </a:xfrm>
          <a:prstGeom prst="rect">
            <a:avLst/>
          </a:prstGeom>
          <a:noFill/>
        </p:spPr>
        <p:txBody>
          <a:bodyPr wrap="none" rtlCol="0">
            <a:spAutoFit/>
          </a:bodyPr>
          <a:lstStyle/>
          <a:p>
            <a:r>
              <a:rPr lang="en-US" dirty="0" smtClean="0"/>
              <a:t>chr8</a:t>
            </a:r>
            <a:r>
              <a:rPr lang="en-US" baseline="30000" dirty="0" smtClean="0"/>
              <a:t>risk</a:t>
            </a:r>
            <a:endParaRPr lang="en-US" baseline="30000" dirty="0"/>
          </a:p>
        </p:txBody>
      </p:sp>
      <p:sp>
        <p:nvSpPr>
          <p:cNvPr id="94" name="TextBox 93"/>
          <p:cNvSpPr txBox="1"/>
          <p:nvPr/>
        </p:nvSpPr>
        <p:spPr>
          <a:xfrm>
            <a:off x="1799161" y="3446117"/>
            <a:ext cx="1184940" cy="369332"/>
          </a:xfrm>
          <a:prstGeom prst="rect">
            <a:avLst/>
          </a:prstGeom>
          <a:noFill/>
        </p:spPr>
        <p:txBody>
          <a:bodyPr wrap="none" rtlCol="0">
            <a:spAutoFit/>
          </a:bodyPr>
          <a:lstStyle/>
          <a:p>
            <a:r>
              <a:rPr lang="en-US" dirty="0"/>
              <a:t>c</a:t>
            </a:r>
            <a:r>
              <a:rPr lang="en-US" dirty="0" smtClean="0"/>
              <a:t>hr8</a:t>
            </a:r>
            <a:r>
              <a:rPr lang="en-US" baseline="30000" dirty="0" smtClean="0"/>
              <a:t>non-risk</a:t>
            </a:r>
            <a:endParaRPr lang="en-US" baseline="30000" dirty="0"/>
          </a:p>
        </p:txBody>
      </p:sp>
      <p:sp>
        <p:nvSpPr>
          <p:cNvPr id="95" name="Left Brace 94"/>
          <p:cNvSpPr/>
          <p:nvPr/>
        </p:nvSpPr>
        <p:spPr>
          <a:xfrm>
            <a:off x="1622778" y="2527568"/>
            <a:ext cx="282223" cy="1386777"/>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6" name="Straight Connector 95"/>
          <p:cNvCxnSpPr/>
          <p:nvPr/>
        </p:nvCxnSpPr>
        <p:spPr>
          <a:xfrm>
            <a:off x="2554166" y="5131458"/>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115266" y="5131458"/>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3810468" y="4940288"/>
            <a:ext cx="351378" cy="369332"/>
          </a:xfrm>
          <a:prstGeom prst="rect">
            <a:avLst/>
          </a:prstGeom>
          <a:noFill/>
        </p:spPr>
        <p:txBody>
          <a:bodyPr wrap="none" rtlCol="0">
            <a:spAutoFit/>
          </a:bodyPr>
          <a:lstStyle/>
          <a:p>
            <a:r>
              <a:rPr lang="en-US" dirty="0" smtClean="0"/>
              <a:t>A</a:t>
            </a:r>
          </a:p>
        </p:txBody>
      </p:sp>
      <p:sp>
        <p:nvSpPr>
          <p:cNvPr id="100" name="TextBox 99"/>
          <p:cNvSpPr txBox="1"/>
          <p:nvPr/>
        </p:nvSpPr>
        <p:spPr>
          <a:xfrm>
            <a:off x="5248668" y="4946792"/>
            <a:ext cx="325730" cy="369332"/>
          </a:xfrm>
          <a:prstGeom prst="rect">
            <a:avLst/>
          </a:prstGeom>
          <a:noFill/>
        </p:spPr>
        <p:txBody>
          <a:bodyPr wrap="none" rtlCol="0">
            <a:spAutoFit/>
          </a:bodyPr>
          <a:lstStyle/>
          <a:p>
            <a:r>
              <a:rPr lang="en-US" dirty="0" smtClean="0"/>
              <a:t>//</a:t>
            </a:r>
            <a:endParaRPr lang="en-US" dirty="0"/>
          </a:p>
        </p:txBody>
      </p:sp>
      <p:cxnSp>
        <p:nvCxnSpPr>
          <p:cNvPr id="101" name="Straight Connector 100"/>
          <p:cNvCxnSpPr/>
          <p:nvPr/>
        </p:nvCxnSpPr>
        <p:spPr>
          <a:xfrm>
            <a:off x="5442033" y="5131458"/>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694549" y="5131458"/>
            <a:ext cx="153870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6562383" y="4831058"/>
            <a:ext cx="0" cy="30040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546759" y="4831058"/>
            <a:ext cx="1524214" cy="0"/>
          </a:xfrm>
          <a:prstGeom prst="line">
            <a:avLst/>
          </a:prstGeom>
          <a:ln>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2554166" y="5683240"/>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4115266" y="5683240"/>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a:off x="3810468" y="5492070"/>
            <a:ext cx="364215" cy="369332"/>
          </a:xfrm>
          <a:prstGeom prst="rect">
            <a:avLst/>
          </a:prstGeom>
          <a:noFill/>
        </p:spPr>
        <p:txBody>
          <a:bodyPr wrap="none" rtlCol="0">
            <a:spAutoFit/>
          </a:bodyPr>
          <a:lstStyle/>
          <a:p>
            <a:r>
              <a:rPr lang="en-US" dirty="0"/>
              <a:t>G</a:t>
            </a:r>
            <a:endParaRPr lang="en-US" dirty="0" smtClean="0"/>
          </a:p>
        </p:txBody>
      </p:sp>
      <p:sp>
        <p:nvSpPr>
          <p:cNvPr id="139" name="TextBox 138"/>
          <p:cNvSpPr txBox="1"/>
          <p:nvPr/>
        </p:nvSpPr>
        <p:spPr>
          <a:xfrm>
            <a:off x="5248668" y="5498574"/>
            <a:ext cx="325730" cy="369332"/>
          </a:xfrm>
          <a:prstGeom prst="rect">
            <a:avLst/>
          </a:prstGeom>
          <a:noFill/>
        </p:spPr>
        <p:txBody>
          <a:bodyPr wrap="none" rtlCol="0">
            <a:spAutoFit/>
          </a:bodyPr>
          <a:lstStyle/>
          <a:p>
            <a:r>
              <a:rPr lang="en-US" dirty="0" smtClean="0"/>
              <a:t>//</a:t>
            </a:r>
            <a:endParaRPr lang="en-US" dirty="0"/>
          </a:p>
        </p:txBody>
      </p:sp>
      <p:cxnSp>
        <p:nvCxnSpPr>
          <p:cNvPr id="140" name="Straight Connector 139"/>
          <p:cNvCxnSpPr/>
          <p:nvPr/>
        </p:nvCxnSpPr>
        <p:spPr>
          <a:xfrm>
            <a:off x="5442033" y="5683240"/>
            <a:ext cx="12562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V="1">
            <a:off x="6694549" y="5683240"/>
            <a:ext cx="1538707"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6562383" y="5382840"/>
            <a:ext cx="0" cy="30040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6546759" y="5382840"/>
            <a:ext cx="1524214" cy="0"/>
          </a:xfrm>
          <a:prstGeom prst="line">
            <a:avLst/>
          </a:prstGeom>
          <a:ln>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763888" y="5102924"/>
            <a:ext cx="184666" cy="369332"/>
          </a:xfrm>
          <a:prstGeom prst="rect">
            <a:avLst/>
          </a:prstGeom>
          <a:noFill/>
        </p:spPr>
        <p:txBody>
          <a:bodyPr wrap="none" rtlCol="0">
            <a:spAutoFit/>
          </a:bodyPr>
          <a:lstStyle/>
          <a:p>
            <a:endParaRPr lang="en-US" dirty="0" smtClean="0">
              <a:solidFill>
                <a:srgbClr val="FF6600"/>
              </a:solidFill>
            </a:endParaRPr>
          </a:p>
        </p:txBody>
      </p:sp>
      <p:sp>
        <p:nvSpPr>
          <p:cNvPr id="153" name="TextBox 152"/>
          <p:cNvSpPr txBox="1"/>
          <p:nvPr/>
        </p:nvSpPr>
        <p:spPr>
          <a:xfrm>
            <a:off x="3916288" y="5382323"/>
            <a:ext cx="184666" cy="369332"/>
          </a:xfrm>
          <a:prstGeom prst="rect">
            <a:avLst/>
          </a:prstGeom>
          <a:noFill/>
        </p:spPr>
        <p:txBody>
          <a:bodyPr wrap="none" rtlCol="0">
            <a:spAutoFit/>
          </a:bodyPr>
          <a:lstStyle/>
          <a:p>
            <a:endParaRPr lang="en-US" dirty="0" smtClean="0">
              <a:solidFill>
                <a:srgbClr val="FF6600"/>
              </a:solidFill>
            </a:endParaRPr>
          </a:p>
        </p:txBody>
      </p:sp>
      <p:sp>
        <p:nvSpPr>
          <p:cNvPr id="154" name="TextBox 153"/>
          <p:cNvSpPr txBox="1"/>
          <p:nvPr/>
        </p:nvSpPr>
        <p:spPr>
          <a:xfrm>
            <a:off x="1714238" y="4879578"/>
            <a:ext cx="877163" cy="369332"/>
          </a:xfrm>
          <a:prstGeom prst="rect">
            <a:avLst/>
          </a:prstGeom>
          <a:noFill/>
        </p:spPr>
        <p:txBody>
          <a:bodyPr wrap="none" rtlCol="0">
            <a:spAutoFit/>
          </a:bodyPr>
          <a:lstStyle/>
          <a:p>
            <a:r>
              <a:rPr lang="en-US" dirty="0" smtClean="0"/>
              <a:t>chr8</a:t>
            </a:r>
            <a:r>
              <a:rPr lang="en-US" baseline="30000" dirty="0" smtClean="0"/>
              <a:t>risk</a:t>
            </a:r>
            <a:endParaRPr lang="en-US" baseline="30000" dirty="0"/>
          </a:p>
        </p:txBody>
      </p:sp>
      <p:sp>
        <p:nvSpPr>
          <p:cNvPr id="155" name="TextBox 154"/>
          <p:cNvSpPr txBox="1"/>
          <p:nvPr/>
        </p:nvSpPr>
        <p:spPr>
          <a:xfrm>
            <a:off x="1742462" y="5429914"/>
            <a:ext cx="1184940" cy="369332"/>
          </a:xfrm>
          <a:prstGeom prst="rect">
            <a:avLst/>
          </a:prstGeom>
          <a:noFill/>
        </p:spPr>
        <p:txBody>
          <a:bodyPr wrap="none" rtlCol="0">
            <a:spAutoFit/>
          </a:bodyPr>
          <a:lstStyle/>
          <a:p>
            <a:r>
              <a:rPr lang="en-US" dirty="0"/>
              <a:t>c</a:t>
            </a:r>
            <a:r>
              <a:rPr lang="en-US" dirty="0" smtClean="0"/>
              <a:t>hr8</a:t>
            </a:r>
            <a:r>
              <a:rPr lang="en-US" baseline="30000" dirty="0" smtClean="0"/>
              <a:t>non-risk</a:t>
            </a:r>
            <a:endParaRPr lang="en-US" baseline="30000" dirty="0"/>
          </a:p>
        </p:txBody>
      </p:sp>
      <p:sp>
        <p:nvSpPr>
          <p:cNvPr id="156" name="TextBox 155"/>
          <p:cNvSpPr txBox="1"/>
          <p:nvPr/>
        </p:nvSpPr>
        <p:spPr>
          <a:xfrm>
            <a:off x="0" y="5038312"/>
            <a:ext cx="1548584" cy="646331"/>
          </a:xfrm>
          <a:prstGeom prst="rect">
            <a:avLst/>
          </a:prstGeom>
          <a:noFill/>
        </p:spPr>
        <p:txBody>
          <a:bodyPr wrap="none" rtlCol="0">
            <a:spAutoFit/>
          </a:bodyPr>
          <a:lstStyle/>
          <a:p>
            <a:r>
              <a:rPr lang="en-US" dirty="0" smtClean="0"/>
              <a:t>Non-relevant</a:t>
            </a:r>
          </a:p>
          <a:p>
            <a:r>
              <a:rPr lang="en-US" dirty="0" smtClean="0"/>
              <a:t>Cells/Tissues</a:t>
            </a:r>
            <a:endParaRPr lang="en-US" dirty="0"/>
          </a:p>
        </p:txBody>
      </p:sp>
      <p:sp>
        <p:nvSpPr>
          <p:cNvPr id="201" name="Left Brace 200"/>
          <p:cNvSpPr/>
          <p:nvPr/>
        </p:nvSpPr>
        <p:spPr>
          <a:xfrm>
            <a:off x="1568097" y="4987015"/>
            <a:ext cx="272840" cy="75163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ectangle 15"/>
          <p:cNvSpPr/>
          <p:nvPr/>
        </p:nvSpPr>
        <p:spPr>
          <a:xfrm>
            <a:off x="6562383" y="2414243"/>
            <a:ext cx="1302092" cy="28211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548509" y="2348783"/>
            <a:ext cx="1352466" cy="369332"/>
          </a:xfrm>
          <a:prstGeom prst="rect">
            <a:avLst/>
          </a:prstGeom>
          <a:noFill/>
        </p:spPr>
        <p:txBody>
          <a:bodyPr wrap="none" rtlCol="0">
            <a:spAutoFit/>
          </a:bodyPr>
          <a:lstStyle/>
          <a:p>
            <a:r>
              <a:rPr lang="en-US" dirty="0"/>
              <a:t>g</a:t>
            </a:r>
            <a:r>
              <a:rPr lang="en-US" dirty="0" smtClean="0"/>
              <a:t>ene (high)</a:t>
            </a:r>
            <a:endParaRPr lang="en-US" dirty="0"/>
          </a:p>
        </p:txBody>
      </p:sp>
      <p:sp>
        <p:nvSpPr>
          <p:cNvPr id="120" name="Rectangle 119"/>
          <p:cNvSpPr/>
          <p:nvPr/>
        </p:nvSpPr>
        <p:spPr>
          <a:xfrm>
            <a:off x="6562383" y="3439139"/>
            <a:ext cx="1302092" cy="28211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6589784" y="3387008"/>
            <a:ext cx="1262410" cy="369332"/>
          </a:xfrm>
          <a:prstGeom prst="rect">
            <a:avLst/>
          </a:prstGeom>
          <a:noFill/>
        </p:spPr>
        <p:txBody>
          <a:bodyPr wrap="none" rtlCol="0">
            <a:spAutoFit/>
          </a:bodyPr>
          <a:lstStyle/>
          <a:p>
            <a:r>
              <a:rPr lang="en-US" dirty="0"/>
              <a:t>g</a:t>
            </a:r>
            <a:r>
              <a:rPr lang="en-US" dirty="0" smtClean="0"/>
              <a:t>ene (low)</a:t>
            </a:r>
            <a:endParaRPr lang="en-US" dirty="0"/>
          </a:p>
        </p:txBody>
      </p:sp>
      <p:sp>
        <p:nvSpPr>
          <p:cNvPr id="123" name="Rectangle 122"/>
          <p:cNvSpPr/>
          <p:nvPr/>
        </p:nvSpPr>
        <p:spPr>
          <a:xfrm>
            <a:off x="6562383" y="4842993"/>
            <a:ext cx="1302092" cy="28211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6639283" y="4776949"/>
            <a:ext cx="1168521" cy="369332"/>
          </a:xfrm>
          <a:prstGeom prst="rect">
            <a:avLst/>
          </a:prstGeom>
          <a:noFill/>
        </p:spPr>
        <p:txBody>
          <a:bodyPr wrap="none" rtlCol="0">
            <a:spAutoFit/>
          </a:bodyPr>
          <a:lstStyle/>
          <a:p>
            <a:r>
              <a:rPr lang="en-US" dirty="0">
                <a:solidFill>
                  <a:schemeClr val="bg1"/>
                </a:solidFill>
              </a:rPr>
              <a:t>g</a:t>
            </a:r>
            <a:r>
              <a:rPr lang="en-US" dirty="0" smtClean="0">
                <a:solidFill>
                  <a:schemeClr val="bg1"/>
                </a:solidFill>
              </a:rPr>
              <a:t>ene (off)</a:t>
            </a:r>
            <a:endParaRPr lang="en-US" dirty="0">
              <a:solidFill>
                <a:schemeClr val="bg1"/>
              </a:solidFill>
            </a:endParaRPr>
          </a:p>
        </p:txBody>
      </p:sp>
      <p:sp>
        <p:nvSpPr>
          <p:cNvPr id="124" name="Rectangle 123"/>
          <p:cNvSpPr/>
          <p:nvPr/>
        </p:nvSpPr>
        <p:spPr>
          <a:xfrm>
            <a:off x="6572368" y="5393002"/>
            <a:ext cx="1302092" cy="28211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6650683" y="5317981"/>
            <a:ext cx="1168521" cy="369332"/>
          </a:xfrm>
          <a:prstGeom prst="rect">
            <a:avLst/>
          </a:prstGeom>
          <a:noFill/>
        </p:spPr>
        <p:txBody>
          <a:bodyPr wrap="none" rtlCol="0">
            <a:spAutoFit/>
          </a:bodyPr>
          <a:lstStyle/>
          <a:p>
            <a:r>
              <a:rPr lang="en-US" dirty="0">
                <a:solidFill>
                  <a:schemeClr val="bg1"/>
                </a:solidFill>
              </a:rPr>
              <a:t>g</a:t>
            </a:r>
            <a:r>
              <a:rPr lang="en-US" dirty="0" smtClean="0">
                <a:solidFill>
                  <a:schemeClr val="bg1"/>
                </a:solidFill>
              </a:rPr>
              <a:t>ene (off)</a:t>
            </a:r>
            <a:endParaRPr lang="en-US" dirty="0">
              <a:solidFill>
                <a:schemeClr val="bg1"/>
              </a:solidFill>
            </a:endParaRPr>
          </a:p>
        </p:txBody>
      </p:sp>
      <p:sp>
        <p:nvSpPr>
          <p:cNvPr id="204" name="Rectangle 203"/>
          <p:cNvSpPr/>
          <p:nvPr/>
        </p:nvSpPr>
        <p:spPr>
          <a:xfrm>
            <a:off x="0" y="4050896"/>
            <a:ext cx="9144000" cy="2822222"/>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descr="NHGRI-852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2879"/>
            <a:ext cx="839364" cy="736068"/>
          </a:xfrm>
          <a:prstGeom prst="rect">
            <a:avLst/>
          </a:prstGeom>
        </p:spPr>
      </p:pic>
    </p:spTree>
    <p:extLst>
      <p:ext uri="{BB962C8B-B14F-4D97-AF65-F5344CB8AC3E}">
        <p14:creationId xmlns:p14="http://schemas.microsoft.com/office/powerpoint/2010/main" val="22446456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A11"/>
          <p:cNvPicPr>
            <a:picLocks noChangeAspect="1" noChangeArrowheads="1"/>
          </p:cNvPicPr>
          <p:nvPr/>
        </p:nvPicPr>
        <p:blipFill>
          <a:blip r:embed="rId3"/>
          <a:srcRect/>
          <a:stretch>
            <a:fillRect/>
          </a:stretch>
        </p:blipFill>
        <p:spPr bwMode="auto">
          <a:xfrm>
            <a:off x="0" y="0"/>
            <a:ext cx="9144000" cy="6859588"/>
          </a:xfrm>
          <a:prstGeom prst="rect">
            <a:avLst/>
          </a:prstGeom>
          <a:noFill/>
        </p:spPr>
      </p:pic>
      <p:cxnSp>
        <p:nvCxnSpPr>
          <p:cNvPr id="3" name="Straight Arrow Connector 2"/>
          <p:cNvCxnSpPr/>
          <p:nvPr/>
        </p:nvCxnSpPr>
        <p:spPr>
          <a:xfrm>
            <a:off x="4831400" y="2079716"/>
            <a:ext cx="174851" cy="3128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344841" y="2392593"/>
            <a:ext cx="174851" cy="3128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361392" y="5656412"/>
            <a:ext cx="174851" cy="3128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1946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1478</TotalTime>
  <Words>2622</Words>
  <Application>Microsoft Macintosh PowerPoint</Application>
  <PresentationFormat>On-screen Show (4:3)</PresentationFormat>
  <Paragraphs>645</Paragraphs>
  <Slides>87</Slides>
  <Notes>38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87</vt:i4>
      </vt:variant>
    </vt:vector>
  </HeadingPairs>
  <TitlesOfParts>
    <vt:vector size="90" baseType="lpstr">
      <vt:lpstr>Office Theme</vt:lpstr>
      <vt:lpstr>Worksheet</vt:lpstr>
      <vt:lpstr>Equation</vt:lpstr>
      <vt:lpstr>Epigenome data mining to understand disease predisposition</vt:lpstr>
      <vt:lpstr>PowerPoint Presentation</vt:lpstr>
      <vt:lpstr>PowerPoint Presentation</vt:lpstr>
      <vt:lpstr>Agenda</vt:lpstr>
      <vt:lpstr>PowerPoint Presentation</vt:lpstr>
      <vt:lpstr>PowerPoint Presentation</vt:lpstr>
      <vt:lpstr>Decoding the Human Genome</vt:lpstr>
      <vt:lpstr>All cells have (generally) the same genetic material</vt:lpstr>
      <vt:lpstr>PowerPoint Presentation</vt:lpstr>
      <vt:lpstr>Protein transcription factors (TFs) recognize DNA regulatory elements</vt:lpstr>
      <vt:lpstr>Regulatory Elements tend to have Motifs</vt:lpstr>
      <vt:lpstr>Example: Transcription Factor Binding Sites</vt:lpstr>
      <vt:lpstr>Example: Transcription Factor Binding Sites</vt:lpstr>
      <vt:lpstr>Example: Transcription Factor Binding Sites</vt:lpstr>
      <vt:lpstr>PowerPoint Presentation</vt:lpstr>
      <vt:lpstr>A Probability Matrix (PWM, PSSM) [Position Weight Matrix, Position-Specific Scoring Matrix]</vt:lpstr>
      <vt:lpstr>TBP binding site (TATA-box)</vt:lpstr>
      <vt:lpstr>Sequence Logos</vt:lpstr>
      <vt:lpstr>Example: Splicing Signals</vt:lpstr>
      <vt:lpstr>Measuring Motif Information:  Shannon Entropy</vt:lpstr>
      <vt:lpstr>Theoretical Question:  Entropy calculation</vt:lpstr>
      <vt:lpstr>Practical Solution</vt:lpstr>
      <vt:lpstr>TBP binding site (TATA-box)</vt:lpstr>
      <vt:lpstr>Agenda</vt:lpstr>
      <vt:lpstr>PowerPoint Presentation</vt:lpstr>
      <vt:lpstr>PowerPoint Presentation</vt:lpstr>
      <vt:lpstr>Mutations in far-away regulatory sequences can have dramatic 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Genome Wide Association Study (GWAS)</vt:lpstr>
      <vt:lpstr>PowerPoint Presentation</vt:lpstr>
      <vt:lpstr>PowerPoint Presentation</vt:lpstr>
      <vt:lpstr>PowerPoint Presentation</vt:lpstr>
      <vt:lpstr>PowerPoint Presentation</vt:lpstr>
      <vt:lpstr>T2D GWAS hits are mostly non-coding</vt:lpstr>
      <vt:lpstr>PowerPoint Presentation</vt:lpstr>
      <vt:lpstr>PowerPoint Presentation</vt:lpstr>
      <vt:lpstr>GWAS hits are non-coding</vt:lpstr>
      <vt:lpstr>Agenda</vt:lpstr>
      <vt:lpstr>Nuclear Organization</vt:lpstr>
      <vt:lpstr>PowerPoint Presentation</vt:lpstr>
      <vt:lpstr>Chromatin signatures illuminate  functional genome landscape</vt:lpstr>
      <vt:lpstr>Pancreatic islet chromatin landscape</vt:lpstr>
      <vt:lpstr>Pancreatic islet chromatin landscape (200 bp sliding window)</vt:lpstr>
      <vt:lpstr>ChromHMM on islets and 9 ENCODE cell types</vt:lpstr>
      <vt:lpstr>Islets have common and unique chromatin states</vt:lpstr>
      <vt:lpstr>Islets have common and unique chromatin states</vt:lpstr>
      <vt:lpstr>PowerPoint Presentation</vt:lpstr>
      <vt:lpstr>Pioneer Factors</vt:lpstr>
      <vt:lpstr>Pioneer Factors</vt:lpstr>
      <vt:lpstr>Chromatin Accessibility is Dynamic</vt:lpstr>
      <vt:lpstr>Chromatin Accessibility Assays</vt:lpstr>
      <vt:lpstr>Early DNase Experiments</vt:lpstr>
      <vt:lpstr>Genome Wide DNase experiments</vt:lpstr>
      <vt:lpstr>Diverse methods to probe open chromatin</vt:lpstr>
      <vt:lpstr>PowerPoint Presentation</vt:lpstr>
      <vt:lpstr>Tn5 Tagmentation</vt:lpstr>
      <vt:lpstr>ATAC-seq advantages</vt:lpstr>
      <vt:lpstr>ATAC-seq fragment size distribution</vt:lpstr>
      <vt:lpstr>ATAC-seq Footprint</vt:lpstr>
      <vt:lpstr>Agenda</vt:lpstr>
      <vt:lpstr>Islets have common and unique chromatin states</vt:lpstr>
      <vt:lpstr>Proinsulin, glucose, and T2D SNPs are significantly enriched in islet enhancers</vt:lpstr>
      <vt:lpstr>PowerPoint Presentation</vt:lpstr>
      <vt:lpstr>The main paper.</vt:lpstr>
      <vt:lpstr>PowerPoint Presentation</vt:lpstr>
      <vt:lpstr>PowerPoint Presentation</vt:lpstr>
      <vt:lpstr>PowerPoint Presentation</vt:lpstr>
      <vt:lpstr>PowerPoint Presentation</vt:lpstr>
      <vt:lpstr>PowerPoint Presentation</vt:lpstr>
      <vt:lpstr>HaploReg</vt:lpstr>
      <vt:lpstr>PowerPoint Presentation</vt:lpstr>
      <vt:lpstr>Future work</vt:lpstr>
      <vt:lpstr>Thanks!</vt:lpstr>
      <vt:lpstr>The Parker Lab, University of Michigan</vt:lpstr>
      <vt:lpstr>Extra slides</vt:lpstr>
      <vt:lpstr>Molecular profiling of cells </vt:lpstr>
      <vt:lpstr>Molecular profiling of diploid cells </vt:lpstr>
      <vt:lpstr>Molecular profiling of diploid cells with heterozygous sites</vt:lpstr>
      <vt:lpstr>Molecular profiling health and disease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Parker</dc:creator>
  <cp:lastModifiedBy>Steve Parker</cp:lastModifiedBy>
  <cp:revision>113</cp:revision>
  <dcterms:created xsi:type="dcterms:W3CDTF">2014-10-11T23:18:12Z</dcterms:created>
  <dcterms:modified xsi:type="dcterms:W3CDTF">2016-03-29T14:31:19Z</dcterms:modified>
</cp:coreProperties>
</file>