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258" r:id="rId4"/>
    <p:sldId id="259" r:id="rId5"/>
    <p:sldId id="260" r:id="rId6"/>
    <p:sldId id="38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84" r:id="rId17"/>
    <p:sldId id="270" r:id="rId18"/>
    <p:sldId id="325" r:id="rId19"/>
    <p:sldId id="324" r:id="rId20"/>
    <p:sldId id="327" r:id="rId21"/>
    <p:sldId id="382" r:id="rId22"/>
    <p:sldId id="328" r:id="rId23"/>
    <p:sldId id="329" r:id="rId24"/>
    <p:sldId id="385" r:id="rId25"/>
    <p:sldId id="347" r:id="rId26"/>
    <p:sldId id="338" r:id="rId27"/>
    <p:sldId id="339" r:id="rId28"/>
    <p:sldId id="340" r:id="rId29"/>
    <p:sldId id="344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276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357" r:id="rId62"/>
    <p:sldId id="358" r:id="rId63"/>
    <p:sldId id="293" r:id="rId64"/>
    <p:sldId id="354" r:id="rId65"/>
    <p:sldId id="295" r:id="rId66"/>
    <p:sldId id="359" r:id="rId67"/>
    <p:sldId id="362" r:id="rId68"/>
    <p:sldId id="365" r:id="rId69"/>
    <p:sldId id="361" r:id="rId70"/>
    <p:sldId id="360" r:id="rId71"/>
    <p:sldId id="363" r:id="rId72"/>
    <p:sldId id="364" r:id="rId73"/>
    <p:sldId id="355" r:id="rId74"/>
    <p:sldId id="356" r:id="rId75"/>
    <p:sldId id="353" r:id="rId76"/>
    <p:sldId id="348" r:id="rId77"/>
    <p:sldId id="349" r:id="rId78"/>
    <p:sldId id="350" r:id="rId79"/>
    <p:sldId id="351" r:id="rId80"/>
    <p:sldId id="352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99"/>
    <a:srgbClr val="339933"/>
    <a:srgbClr val="000033"/>
    <a:srgbClr val="DDDED0"/>
    <a:srgbClr val="F0F1EC"/>
    <a:srgbClr val="006E85"/>
    <a:srgbClr val="B42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0" autoAdjust="0"/>
    <p:restoredTop sz="91159" autoAdjust="0"/>
  </p:normalViewPr>
  <p:slideViewPr>
    <p:cSldViewPr>
      <p:cViewPr varScale="1">
        <p:scale>
          <a:sx n="124" d="100"/>
          <a:sy n="124" d="100"/>
        </p:scale>
        <p:origin x="7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6277F-4BD7-4698-8EC5-1A2DA59272E2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3D94E-93C9-49E9-9D64-0F8910EE7C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2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7DBD9-0AAF-41A9-A936-39DF943E8DBC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3A625-8E21-4788-91C9-CDCF6225C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7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3A625-8E21-4788-91C9-CDCF6225C2C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7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0"/>
            <a:ext cx="7924800" cy="685800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			                     	                   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368" y="1550738"/>
            <a:ext cx="8535737" cy="2049713"/>
          </a:xfrm>
          <a:prstGeom prst="rect">
            <a:avLst/>
          </a:prstGeom>
          <a:effectLst>
            <a:innerShdw blurRad="482600" dist="50800" dir="13500000">
              <a:srgbClr val="000000">
                <a:alpha val="37000"/>
              </a:srgb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>
            <a:lvl1pPr>
              <a:defRPr sz="4000" b="0" i="0" cap="none">
                <a:solidFill>
                  <a:srgbClr val="011C3C"/>
                </a:solidFill>
                <a:latin typeface="Lucida Grande"/>
                <a:cs typeface="Lucida Grand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264" y="3886200"/>
            <a:ext cx="753310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100" b="0" i="1">
                <a:solidFill>
                  <a:srgbClr val="FDC22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ucida Grande"/>
                <a:cs typeface="Lucida Gran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50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236532" y="640987"/>
            <a:ext cx="8755068" cy="3271"/>
          </a:xfrm>
          <a:prstGeom prst="line">
            <a:avLst/>
          </a:prstGeom>
          <a:ln w="25400">
            <a:solidFill>
              <a:srgbClr val="000033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52400" y="6551612"/>
            <a:ext cx="8839200" cy="1588"/>
          </a:xfrm>
          <a:prstGeom prst="line">
            <a:avLst/>
          </a:prstGeom>
          <a:ln w="25400">
            <a:solidFill>
              <a:srgbClr val="000033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UMMSLogoC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200" y="304800"/>
            <a:ext cx="990600" cy="7185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xon.gatech.edu/GeneMark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seqanswers.com/wiki/Software/list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bioinformatics.babraham.ac.uk/projects/fastqc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samtools.sourceforge.net/SAM1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icard.sourceforge.net/" TargetMode="External"/><Relationship Id="rId2" Type="http://schemas.openxmlformats.org/officeDocument/2006/relationships/hyperlink" Target="http://samtools.sourceforge.net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oadinstitute.org/gat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hromosome-upright.png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Phage_injecting_its_genome_into_bacteria-GL.svg" TargetMode="External"/><Relationship Id="rId5" Type="http://schemas.openxmlformats.org/officeDocument/2006/relationships/hyperlink" Target="http://commons.wikimedia.org/wiki/File:Average_prokaryote_cell-_en.svg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deed.en" TargetMode="External"/><Relationship Id="rId2" Type="http://schemas.openxmlformats.org/officeDocument/2006/relationships/hyperlink" Target="http://commons.wikimedia.org/wiki/User:Estevez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genome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genom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mtools/hts-specs" TargetMode="External"/><Relationship Id="rId2" Type="http://schemas.openxmlformats.org/officeDocument/2006/relationships/hyperlink" Target="http://www.ncbi.nlm.nih.gov/SNP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dell-lab.org/software/vaast.html" TargetMode="External"/><Relationship Id="rId2" Type="http://schemas.openxmlformats.org/officeDocument/2006/relationships/hyperlink" Target="http://www.openbioinformatics.org/annova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npeff.sourceforge.net/" TargetMode="External"/><Relationship Id="rId5" Type="http://schemas.openxmlformats.org/officeDocument/2006/relationships/hyperlink" Target="http://snp.gs.washington.edu/SeattleSeqAnnotation134/" TargetMode="External"/><Relationship Id="rId4" Type="http://schemas.openxmlformats.org/officeDocument/2006/relationships/hyperlink" Target="http://http:/grch37.ensembl.org/Homo_sapiens/Tools/VEP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uvadis.org/web/geuvadis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enome.gov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sra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sr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main.g2.bx.psu.edu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508375"/>
          </a:xfrm>
        </p:spPr>
        <p:txBody>
          <a:bodyPr/>
          <a:lstStyle/>
          <a:p>
            <a:r>
              <a:rPr lang="en-US" dirty="0"/>
              <a:t>Genome Informatics</a:t>
            </a:r>
            <a:br>
              <a:rPr lang="en-US" dirty="0"/>
            </a:br>
            <a:br>
              <a:rPr lang="en-US" dirty="0"/>
            </a:br>
            <a:r>
              <a:rPr lang="en-US" sz="2200" b="1" dirty="0"/>
              <a:t>Ryan E. Mills, Ph.D.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1800" dirty="0"/>
              <a:t>Department of Computational Medicine &amp; Bioinformatics</a:t>
            </a:r>
            <a:br>
              <a:rPr lang="en-US" sz="1800" dirty="0"/>
            </a:br>
            <a:r>
              <a:rPr lang="en-US" sz="1800" dirty="0"/>
              <a:t>Department of Human Genetics</a:t>
            </a:r>
            <a:br>
              <a:rPr lang="en-US" sz="1800" dirty="0"/>
            </a:br>
            <a:r>
              <a:rPr lang="en-US" sz="1800" dirty="0"/>
              <a:t>University of Michigan Medical School</a:t>
            </a:r>
            <a:br>
              <a:rPr lang="en-US" sz="1800" dirty="0"/>
            </a:br>
            <a:r>
              <a:rPr lang="en-US" sz="1800" dirty="0"/>
              <a:t>Ann Arbor, MI, USA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069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Human Genome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54" y="1958612"/>
            <a:ext cx="5207746" cy="360398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Human Genome Project (HGP) was an international, public consortium that began in 1990</a:t>
            </a:r>
          </a:p>
          <a:p>
            <a:pPr lvl="1"/>
            <a:r>
              <a:rPr lang="en-US" dirty="0"/>
              <a:t>Initiated by James Watson</a:t>
            </a:r>
          </a:p>
          <a:p>
            <a:pPr lvl="1"/>
            <a:r>
              <a:rPr lang="en-US" dirty="0"/>
              <a:t>Primarily led by Francis Collins</a:t>
            </a:r>
          </a:p>
          <a:p>
            <a:pPr lvl="1"/>
            <a:r>
              <a:rPr lang="en-US" dirty="0"/>
              <a:t>Eventual Cost: $2.7 Billion </a:t>
            </a:r>
          </a:p>
          <a:p>
            <a:r>
              <a:rPr lang="en-US" dirty="0"/>
              <a:t>Celera Genomics was a private corporation that started in 1998</a:t>
            </a:r>
          </a:p>
          <a:p>
            <a:pPr lvl="1"/>
            <a:r>
              <a:rPr lang="en-US" dirty="0"/>
              <a:t>Headed by Craig Venter </a:t>
            </a:r>
          </a:p>
          <a:p>
            <a:pPr lvl="1"/>
            <a:r>
              <a:rPr lang="en-US" dirty="0"/>
              <a:t>Eventual Cost: $300 Million</a:t>
            </a:r>
          </a:p>
          <a:p>
            <a:r>
              <a:rPr lang="en-US" dirty="0"/>
              <a:t>Both initiatives released initial drafts of the human genome in 2001</a:t>
            </a:r>
          </a:p>
          <a:p>
            <a:pPr lvl="1"/>
            <a:r>
              <a:rPr lang="en-US" dirty="0"/>
              <a:t>~3.2 Billion base pairs, </a:t>
            </a:r>
            <a:r>
              <a:rPr lang="en-US" dirty="0" err="1"/>
              <a:t>dsDNA</a:t>
            </a:r>
            <a:endParaRPr lang="en-US" dirty="0"/>
          </a:p>
          <a:p>
            <a:pPr lvl="1"/>
            <a:r>
              <a:rPr lang="en-US" dirty="0"/>
              <a:t>22 autosomes, 2 sex chromosomes</a:t>
            </a:r>
          </a:p>
          <a:p>
            <a:pPr lvl="1"/>
            <a:r>
              <a:rPr lang="en-US" dirty="0"/>
              <a:t>~20,000 genes</a:t>
            </a:r>
          </a:p>
        </p:txBody>
      </p:sp>
      <p:pic>
        <p:nvPicPr>
          <p:cNvPr id="4" name="Picture 3" descr="atcg_peo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81200"/>
            <a:ext cx="3360420" cy="3383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000" y="6352401"/>
            <a:ext cx="25987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/>
              <a:t>Jane </a:t>
            </a:r>
            <a:r>
              <a:rPr lang="en-US" sz="600" dirty="0" err="1"/>
              <a:t>Ades</a:t>
            </a:r>
            <a:r>
              <a:rPr lang="en-US" sz="600" dirty="0"/>
              <a:t>, Courtesy: </a:t>
            </a:r>
            <a:r>
              <a:rPr lang="en-US" sz="600" dirty="0">
                <a:hlinkClick r:id="rId3"/>
              </a:rPr>
              <a:t>National Human Genome Research Institute</a:t>
            </a:r>
            <a:r>
              <a:rPr lang="en-US" sz="600" dirty="0"/>
              <a:t>.</a:t>
            </a:r>
          </a:p>
          <a:p>
            <a:pPr algn="r"/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46269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with a Genome?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039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can </a:t>
            </a:r>
            <a:r>
              <a:rPr lang="en-US" i="1" dirty="0"/>
              <a:t>compare</a:t>
            </a:r>
            <a:r>
              <a:rPr lang="en-US" dirty="0"/>
              <a:t> genomes, both within and between species, to identify regions of variation and of conservation</a:t>
            </a:r>
          </a:p>
          <a:p>
            <a:r>
              <a:rPr lang="en-US" dirty="0"/>
              <a:t>We can </a:t>
            </a:r>
            <a:r>
              <a:rPr lang="en-US" i="1" dirty="0"/>
              <a:t>model</a:t>
            </a:r>
            <a:r>
              <a:rPr lang="en-US" dirty="0"/>
              <a:t> genomes, to find interesting patterns reflecting functional characteristics</a:t>
            </a:r>
          </a:p>
          <a:p>
            <a:r>
              <a:rPr lang="en-US" dirty="0"/>
              <a:t>We can </a:t>
            </a:r>
            <a:r>
              <a:rPr lang="en-US" i="1" dirty="0"/>
              <a:t>edit</a:t>
            </a:r>
            <a:r>
              <a:rPr lang="en-US" dirty="0"/>
              <a:t> genomes, to add, remove, or modify genes and other regions for adjusting individual traits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6711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Genomics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98005" y="6333857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latin typeface="+mj-lt"/>
              </a:rPr>
              <a:t>http://</a:t>
            </a:r>
            <a:r>
              <a:rPr lang="en-US" sz="600" dirty="0" err="1">
                <a:latin typeface="+mj-lt"/>
              </a:rPr>
              <a:t>cbse.soe.ucsc.edu</a:t>
            </a:r>
            <a:r>
              <a:rPr lang="en-US" sz="600" dirty="0">
                <a:latin typeface="+mj-lt"/>
              </a:rPr>
              <a:t>/research/</a:t>
            </a:r>
            <a:r>
              <a:rPr lang="en-US" sz="600" dirty="0" err="1">
                <a:latin typeface="+mj-lt"/>
              </a:rPr>
              <a:t>comp_genomics</a:t>
            </a:r>
            <a:r>
              <a:rPr lang="en-US" sz="600" dirty="0">
                <a:latin typeface="+mj-lt"/>
              </a:rPr>
              <a:t>/</a:t>
            </a:r>
            <a:r>
              <a:rPr lang="en-US" sz="600" dirty="0" err="1">
                <a:latin typeface="+mj-lt"/>
              </a:rPr>
              <a:t>human_chimp_mouse</a:t>
            </a:r>
            <a:endParaRPr lang="en-US" sz="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5295" y="1981200"/>
            <a:ext cx="2073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Lucida Grande"/>
              </a:rPr>
              <a:t>~6-7 million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1999733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Lucida Grande"/>
              </a:rPr>
              <a:t>~60-70 million years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5" y="2452785"/>
            <a:ext cx="4165864" cy="280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731" y="2452785"/>
            <a:ext cx="4165864" cy="280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04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Suggests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495396"/>
          </a:xfrm>
        </p:spPr>
        <p:txBody>
          <a:bodyPr>
            <a:noAutofit/>
          </a:bodyPr>
          <a:lstStyle/>
          <a:p>
            <a:r>
              <a:rPr lang="en-US" sz="2400" dirty="0"/>
              <a:t>Functional regions of the genome tend to mutate slower than nonfunctional regions due to selective pressures</a:t>
            </a:r>
          </a:p>
          <a:p>
            <a:r>
              <a:rPr lang="en-US" sz="2400" dirty="0"/>
              <a:t>Comparing genomes can therefore indicate segments of high similarity that have remained conserved across species as candidate genes or regulatory regions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24" y="4054195"/>
            <a:ext cx="8390751" cy="137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7358889" y="6324600"/>
            <a:ext cx="17688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figure generated from: http://</a:t>
            </a:r>
            <a:r>
              <a:rPr lang="en-US" sz="600" dirty="0" err="1">
                <a:latin typeface="+mj-lt"/>
              </a:rPr>
              <a:t>genome.ucsc.edu</a:t>
            </a:r>
            <a:r>
              <a:rPr lang="en-US" sz="600" dirty="0">
                <a:latin typeface="+mj-lt"/>
              </a:rPr>
              <a:t>/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90063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Indicates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30" y="1494405"/>
            <a:ext cx="8456032" cy="2391795"/>
          </a:xfrm>
        </p:spPr>
        <p:txBody>
          <a:bodyPr>
            <a:noAutofit/>
          </a:bodyPr>
          <a:lstStyle/>
          <a:p>
            <a:r>
              <a:rPr lang="en-US" sz="2800" dirty="0"/>
              <a:t>Comparing genomes allows us to also see what we have lost over evolutionary time</a:t>
            </a:r>
          </a:p>
          <a:p>
            <a:r>
              <a:rPr lang="en-US" sz="2800" dirty="0"/>
              <a:t>A model example of this is the loss of “penile spines” in the human lineage due to a human-specific deletion of an enhancer for the androgen receptor gene (McLean et al, Nature, 2011)</a:t>
            </a:r>
          </a:p>
        </p:txBody>
      </p:sp>
      <p:sp>
        <p:nvSpPr>
          <p:cNvPr id="5" name="Rectangle 4"/>
          <p:cNvSpPr/>
          <p:nvPr/>
        </p:nvSpPr>
        <p:spPr>
          <a:xfrm>
            <a:off x="7298919" y="6299404"/>
            <a:ext cx="17688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figure generated from: http://</a:t>
            </a:r>
            <a:r>
              <a:rPr lang="en-US" sz="600" dirty="0" err="1">
                <a:latin typeface="+mj-lt"/>
              </a:rPr>
              <a:t>genome.ucsc.edu</a:t>
            </a:r>
            <a:r>
              <a:rPr lang="en-US" sz="600" dirty="0">
                <a:latin typeface="+mj-lt"/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8" y="4648200"/>
            <a:ext cx="8721451" cy="1164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2714" y="5052606"/>
            <a:ext cx="12234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  <a:latin typeface="Lucida Grande"/>
                <a:cs typeface="Lucida Grande"/>
              </a:rPr>
              <a:t>human specific deletion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656828" y="5178044"/>
            <a:ext cx="1175887" cy="1413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7" idx="3"/>
          </p:cNvCxnSpPr>
          <p:nvPr/>
        </p:nvCxnSpPr>
        <p:spPr>
          <a:xfrm flipH="1" flipV="1">
            <a:off x="4056126" y="5152634"/>
            <a:ext cx="899069" cy="166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2714" y="5988166"/>
            <a:ext cx="14472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0090"/>
                </a:solidFill>
                <a:latin typeface="Lucida Grande"/>
                <a:cs typeface="Lucida Grande"/>
              </a:rPr>
              <a:t>conserved in other mammals</a:t>
            </a:r>
          </a:p>
        </p:txBody>
      </p:sp>
      <p:cxnSp>
        <p:nvCxnSpPr>
          <p:cNvPr id="15" name="Straight Connector 14"/>
          <p:cNvCxnSpPr>
            <a:stCxn id="14" idx="1"/>
          </p:cNvCxnSpPr>
          <p:nvPr/>
        </p:nvCxnSpPr>
        <p:spPr>
          <a:xfrm flipH="1" flipV="1">
            <a:off x="2062508" y="5891480"/>
            <a:ext cx="770206" cy="19671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62143" y="5891480"/>
            <a:ext cx="376748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6861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Modeling and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3138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Genomic features such as codon usage patterns can be modeled to identify novel genic regions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591" y="3312517"/>
            <a:ext cx="210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urier New"/>
                <a:cs typeface="Courier New"/>
              </a:rPr>
              <a:t>ATGACGGTCTGACTGACCATTCAT…</a:t>
            </a:r>
          </a:p>
          <a:p>
            <a:r>
              <a:rPr lang="en-US" sz="1000" dirty="0">
                <a:latin typeface="Courier New"/>
                <a:cs typeface="Courier New"/>
              </a:rPr>
              <a:t>ATGCGGTATGCCTGGAAGCCAGCC…</a:t>
            </a:r>
          </a:p>
          <a:p>
            <a:r>
              <a:rPr lang="en-US" sz="1000" dirty="0">
                <a:latin typeface="Courier New"/>
                <a:cs typeface="Courier New"/>
              </a:rPr>
              <a:t>ATGCTATGGCAAGCCATTGGAGAG…</a:t>
            </a:r>
          </a:p>
          <a:p>
            <a:r>
              <a:rPr lang="en-US" sz="1000" dirty="0">
                <a:latin typeface="Courier New"/>
                <a:cs typeface="Courier New"/>
              </a:rPr>
              <a:t>ATGCCGTTGTTATATGAGCAGATA…</a:t>
            </a:r>
          </a:p>
          <a:p>
            <a:endParaRPr lang="en-US" sz="1000" dirty="0">
              <a:latin typeface="Courier New"/>
              <a:cs typeface="Courier New"/>
            </a:endParaRPr>
          </a:p>
          <a:p>
            <a:endParaRPr lang="en-US" sz="1000" dirty="0">
              <a:latin typeface="Courier New"/>
              <a:cs typeface="Courier N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544" y="3026429"/>
            <a:ext cx="128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Grande"/>
                <a:cs typeface="Lucida Grande"/>
              </a:rPr>
              <a:t>Genic Regions: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6854" y="4316849"/>
            <a:ext cx="12620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urier New"/>
                <a:cs typeface="Courier New"/>
              </a:rPr>
              <a:t>P(AAA) = 0.001</a:t>
            </a:r>
          </a:p>
          <a:p>
            <a:r>
              <a:rPr lang="en-US" sz="1000" dirty="0">
                <a:latin typeface="Courier New"/>
                <a:cs typeface="Courier New"/>
              </a:rPr>
              <a:t>P(AAC) = 0.020</a:t>
            </a:r>
          </a:p>
          <a:p>
            <a:r>
              <a:rPr lang="en-US" sz="1000" dirty="0">
                <a:latin typeface="Courier New"/>
                <a:cs typeface="Courier New"/>
              </a:rPr>
              <a:t>P(AAG) = 0.025</a:t>
            </a:r>
          </a:p>
          <a:p>
            <a:r>
              <a:rPr lang="en-US" sz="1000" dirty="0">
                <a:latin typeface="Courier New"/>
                <a:cs typeface="Courier New"/>
              </a:rPr>
              <a:t>P(AAT) = 0.003</a:t>
            </a:r>
          </a:p>
          <a:p>
            <a:r>
              <a:rPr lang="en-US" sz="1000" dirty="0">
                <a:latin typeface="Courier New"/>
                <a:cs typeface="Courier New"/>
              </a:rPr>
              <a:t>.</a:t>
            </a:r>
          </a:p>
          <a:p>
            <a:r>
              <a:rPr lang="en-US" sz="1000" dirty="0">
                <a:latin typeface="Courier New"/>
                <a:cs typeface="Courier New"/>
              </a:rPr>
              <a:t>.</a:t>
            </a:r>
          </a:p>
          <a:p>
            <a:r>
              <a:rPr lang="en-US" sz="1000" dirty="0">
                <a:latin typeface="Courier New"/>
                <a:cs typeface="Courier New"/>
              </a:rPr>
              <a:t>P(TTT) = 0.022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210329" y="3948360"/>
            <a:ext cx="423262" cy="1029168"/>
          </a:xfrm>
          <a:prstGeom prst="curvedRightArrow">
            <a:avLst>
              <a:gd name="adj1" fmla="val 28369"/>
              <a:gd name="adj2" fmla="val 50000"/>
              <a:gd name="adj3" fmla="val 25000"/>
            </a:avLst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1262" y="3312517"/>
            <a:ext cx="210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urier New"/>
                <a:cs typeface="Courier New"/>
              </a:rPr>
              <a:t>TTAGATTAAAGCCAGGACTGAACG…</a:t>
            </a:r>
          </a:p>
          <a:p>
            <a:r>
              <a:rPr lang="en-US" sz="1000" dirty="0">
                <a:latin typeface="Courier New"/>
                <a:cs typeface="Courier New"/>
              </a:rPr>
              <a:t>TAATGAATGGAACCATACAGAACG…</a:t>
            </a:r>
          </a:p>
          <a:p>
            <a:r>
              <a:rPr lang="en-US" sz="1000" dirty="0">
                <a:latin typeface="Courier New"/>
                <a:cs typeface="Courier New"/>
              </a:rPr>
              <a:t>GACTTAGCCCGAATTTATAGATAC…</a:t>
            </a:r>
          </a:p>
          <a:p>
            <a:r>
              <a:rPr lang="en-US" sz="1000" dirty="0">
                <a:latin typeface="Courier New"/>
                <a:cs typeface="Courier New"/>
              </a:rPr>
              <a:t>TAACTGAATCGATTTAGCCAGGAA…</a:t>
            </a:r>
          </a:p>
          <a:p>
            <a:endParaRPr lang="en-US" sz="1000" dirty="0">
              <a:latin typeface="Courier New"/>
              <a:cs typeface="Courier New"/>
            </a:endParaRPr>
          </a:p>
          <a:p>
            <a:endParaRPr lang="en-US" sz="1000" dirty="0">
              <a:latin typeface="Courier New"/>
              <a:cs typeface="Courier Ne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0213" y="3026429"/>
            <a:ext cx="1620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Lucida Grande"/>
                <a:cs typeface="Lucida Grande"/>
              </a:rPr>
              <a:t>Intergenic</a:t>
            </a:r>
            <a:r>
              <a:rPr lang="en-US" sz="1200" dirty="0">
                <a:latin typeface="Lucida Grande"/>
                <a:cs typeface="Lucida Grande"/>
              </a:rPr>
              <a:t> Regions: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4524" y="4316849"/>
            <a:ext cx="12620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urier New"/>
                <a:cs typeface="Courier New"/>
              </a:rPr>
              <a:t>P(AAA) = 0.020</a:t>
            </a:r>
          </a:p>
          <a:p>
            <a:r>
              <a:rPr lang="en-US" sz="1000" dirty="0">
                <a:latin typeface="Courier New"/>
                <a:cs typeface="Courier New"/>
              </a:rPr>
              <a:t>P(AAC) = 0.001</a:t>
            </a:r>
          </a:p>
          <a:p>
            <a:r>
              <a:rPr lang="en-US" sz="1000" dirty="0">
                <a:latin typeface="Courier New"/>
                <a:cs typeface="Courier New"/>
              </a:rPr>
              <a:t>P(AAG) = 0.003</a:t>
            </a:r>
          </a:p>
          <a:p>
            <a:r>
              <a:rPr lang="en-US" sz="1000" dirty="0">
                <a:latin typeface="Courier New"/>
                <a:cs typeface="Courier New"/>
              </a:rPr>
              <a:t>P(AAT) = 0.040</a:t>
            </a:r>
          </a:p>
          <a:p>
            <a:r>
              <a:rPr lang="en-US" sz="1000" dirty="0">
                <a:latin typeface="Courier New"/>
                <a:cs typeface="Courier New"/>
              </a:rPr>
              <a:t>.</a:t>
            </a:r>
          </a:p>
          <a:p>
            <a:r>
              <a:rPr lang="en-US" sz="1000" dirty="0">
                <a:latin typeface="Courier New"/>
                <a:cs typeface="Courier New"/>
              </a:rPr>
              <a:t>.</a:t>
            </a:r>
          </a:p>
          <a:p>
            <a:r>
              <a:rPr lang="en-US" sz="1000" dirty="0">
                <a:latin typeface="Courier New"/>
                <a:cs typeface="Courier New"/>
              </a:rPr>
              <a:t>P(TTT) = 0.030</a:t>
            </a:r>
          </a:p>
        </p:txBody>
      </p:sp>
      <p:sp>
        <p:nvSpPr>
          <p:cNvPr id="13" name="Curved Right Arrow 12"/>
          <p:cNvSpPr/>
          <p:nvPr/>
        </p:nvSpPr>
        <p:spPr>
          <a:xfrm flipH="1">
            <a:off x="8561775" y="3933490"/>
            <a:ext cx="423262" cy="1029168"/>
          </a:xfrm>
          <a:prstGeom prst="curvedRightArrow">
            <a:avLst>
              <a:gd name="adj1" fmla="val 28369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742174" y="4098905"/>
            <a:ext cx="148545" cy="645569"/>
          </a:xfrm>
          <a:prstGeom prst="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6331669" y="4098905"/>
            <a:ext cx="148545" cy="64556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94190" y="4316848"/>
            <a:ext cx="2932816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40518" y="4316848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83918" y="4316848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92564" y="4316848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2703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Prediction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4648200" cy="5009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993" y="753070"/>
            <a:ext cx="3544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GeneMark</a:t>
            </a:r>
            <a:r>
              <a:rPr lang="en-US" dirty="0"/>
              <a:t>: </a:t>
            </a:r>
          </a:p>
          <a:p>
            <a:pPr algn="ctr"/>
            <a:r>
              <a:rPr lang="en-US" dirty="0">
                <a:hlinkClick r:id="rId3"/>
              </a:rPr>
              <a:t>http://exon.gatech.edu/GeneMark/</a:t>
            </a:r>
            <a:endParaRPr lang="en-US" dirty="0"/>
          </a:p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629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4942"/>
            <a:ext cx="8229600" cy="2568084"/>
          </a:xfrm>
        </p:spPr>
        <p:txBody>
          <a:bodyPr>
            <a:normAutofit fontScale="92500"/>
          </a:bodyPr>
          <a:lstStyle/>
          <a:p>
            <a:r>
              <a:rPr lang="en-US" dirty="0"/>
              <a:t>Next Generation Sequencing (NGS) technologies have resulted in a paradigm shift from long reads at low coverage to short reads at high coverage</a:t>
            </a:r>
          </a:p>
          <a:p>
            <a:r>
              <a:rPr lang="en-US" dirty="0"/>
              <a:t>This provides numerous opportunities for new and expanded genomic applications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7174" y="4873378"/>
            <a:ext cx="3088832" cy="209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37079" y="4830329"/>
            <a:ext cx="3088832" cy="418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4200354" y="4550593"/>
            <a:ext cx="148545" cy="64556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23166" y="5071971"/>
            <a:ext cx="783968" cy="10453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5150" y="5196162"/>
            <a:ext cx="783968" cy="10453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59534" y="5054437"/>
            <a:ext cx="783968" cy="10453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303918" y="5183235"/>
            <a:ext cx="783968" cy="10453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48302" y="5034427"/>
            <a:ext cx="783968" cy="10453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993221" y="502920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145621" y="523240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298021" y="543560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450421" y="563880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312805" y="502576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465205" y="522896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617605" y="543216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770005" y="563536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623841" y="502232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776241" y="522552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928641" y="542872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081041" y="563192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943425" y="501888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095825" y="522208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248225" y="542528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400625" y="5628480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265083" y="501874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417483" y="522194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569883" y="542514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722283" y="562834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584667" y="501530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6737067" y="521850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6889467" y="542170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7041867" y="562490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895703" y="501186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7048103" y="521506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200503" y="541826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352903" y="562146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7215287" y="500842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7367687" y="521162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520087" y="541482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7672487" y="5618028"/>
            <a:ext cx="237744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53931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96" r="-8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5078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96" r="-8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414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 and Genomics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/>
              <a:t>Genetics is primarily the study of individual genes, mutations within those genes, and their inheritance patterns in order to understand specific traits.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Genomics expands upon classical genetics and considers aspects of the entire genome, typically using computer aided approaches.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1999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104" r="-12104"/>
          <a:stretch>
            <a:fillRect/>
          </a:stretch>
        </p:blipFill>
        <p:spPr>
          <a:xfrm>
            <a:off x="457200" y="990600"/>
            <a:ext cx="8229600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Sequencing Capacity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0" y="6322368"/>
            <a:ext cx="2286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Mardis</a:t>
            </a:r>
            <a:r>
              <a:rPr lang="en-US" sz="900" dirty="0"/>
              <a:t>, ER (2011), Nature, 470, pp. 198-203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08679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Sequencing by Synthesis: Uses a polymerase to incorporate and assess nucleotides to a primer sequence</a:t>
            </a:r>
          </a:p>
          <a:p>
            <a:pPr lvl="1"/>
            <a:r>
              <a:rPr lang="en-US" dirty="0"/>
              <a:t>1 nucleotide at a time</a:t>
            </a:r>
          </a:p>
          <a:p>
            <a:r>
              <a:rPr lang="en-US" dirty="0"/>
              <a:t>Sequencing by Ligation: Uses a ligase to attach hybridized sequences to a primer sequence</a:t>
            </a:r>
          </a:p>
          <a:p>
            <a:pPr lvl="1"/>
            <a:r>
              <a:rPr lang="en-US" dirty="0"/>
              <a:t>1 or more nucleotides at a time (e.g. </a:t>
            </a:r>
            <a:r>
              <a:rPr lang="en-US" dirty="0" err="1"/>
              <a:t>dibase</a:t>
            </a:r>
            <a:r>
              <a:rPr lang="en-US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Sequencing Concepts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715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NGS Sequencing Platforms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1537" r="21253" b="-41537"/>
          <a:stretch/>
        </p:blipFill>
        <p:spPr>
          <a:xfrm>
            <a:off x="914400" y="990600"/>
            <a:ext cx="7696200" cy="5374971"/>
          </a:xfrm>
        </p:spPr>
      </p:pic>
      <p:sp>
        <p:nvSpPr>
          <p:cNvPr id="8" name="Rectangle 7"/>
          <p:cNvSpPr/>
          <p:nvPr/>
        </p:nvSpPr>
        <p:spPr>
          <a:xfrm>
            <a:off x="6096000" y="6322368"/>
            <a:ext cx="304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Modified from </a:t>
            </a:r>
            <a:r>
              <a:rPr lang="en-US" sz="900" dirty="0" err="1"/>
              <a:t>Mardis</a:t>
            </a:r>
            <a:r>
              <a:rPr lang="en-US" sz="900" dirty="0"/>
              <a:t>, ER (2011), Nature, 470, pp. 198-203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705600" y="1905000"/>
            <a:ext cx="1981200" cy="3657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Illumina</a:t>
            </a:r>
            <a:r>
              <a:rPr lang="en-US" dirty="0"/>
              <a:t> – Reversible terminators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0" y="6322368"/>
            <a:ext cx="2667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Metzker</a:t>
            </a:r>
            <a:r>
              <a:rPr lang="en-US" sz="900" dirty="0"/>
              <a:t>, ML (2010), </a:t>
            </a:r>
            <a:r>
              <a:rPr lang="en-US" sz="900" i="1" dirty="0"/>
              <a:t>Nat. Rev. Genet</a:t>
            </a:r>
            <a:r>
              <a:rPr lang="en-US" sz="900" dirty="0"/>
              <a:t>, 11, pp. 31-46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019800"/>
            <a:ext cx="457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(other sequencing platforms summarized at end of slide set)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85800" y="914400"/>
            <a:ext cx="8305800" cy="5177604"/>
            <a:chOff x="685800" y="914400"/>
            <a:chExt cx="8305800" cy="51776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0" y="1828799"/>
              <a:ext cx="3352800" cy="42632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4114800"/>
              <a:ext cx="3829755" cy="14986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914400"/>
              <a:ext cx="4292718" cy="2506019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2700000">
              <a:off x="5037651" y="2484951"/>
              <a:ext cx="152400" cy="6858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flipH="1">
              <a:off x="4876800" y="4267200"/>
              <a:ext cx="152400" cy="6858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5400" y="9144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105323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29698" y="18288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5461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Illumina Sequencing - Video</a:t>
            </a:r>
          </a:p>
        </p:txBody>
      </p:sp>
      <p:pic>
        <p:nvPicPr>
          <p:cNvPr id="5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19200"/>
            <a:ext cx="8229600" cy="4629150"/>
          </a:xfrm>
        </p:spPr>
      </p:pic>
      <p:sp>
        <p:nvSpPr>
          <p:cNvPr id="6" name="Rectangle 5"/>
          <p:cNvSpPr/>
          <p:nvPr/>
        </p:nvSpPr>
        <p:spPr>
          <a:xfrm>
            <a:off x="152400" y="584835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https://www.youtube.com/watch?src_vid=womKfikWlxM&amp;v=fCd6B5HRaZ8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NGS Sequencing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5758" y="1447800"/>
            <a:ext cx="2232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/>
              </a:rPr>
              <a:t>Sequence Coverage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6924" y="1447800"/>
            <a:ext cx="1250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/>
              </a:rPr>
              <a:t>Insert Size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1413277" y="2518239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3739" y="2624074"/>
            <a:ext cx="901938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3739" y="2520358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1957013" y="2715042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13277" y="2829391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13276" y="272567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1114708" y="283957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9828" y="2947527"/>
            <a:ext cx="102728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9827" y="2841694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597081" y="307640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53345" y="3190754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53344" y="3087038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2453711" y="2408126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9975" y="2522475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909974" y="2418759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2490283" y="2942494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6547" y="3056843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946546" y="2953127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wn Arrow 28"/>
          <p:cNvSpPr/>
          <p:nvPr/>
        </p:nvSpPr>
        <p:spPr>
          <a:xfrm>
            <a:off x="1359663" y="3494615"/>
            <a:ext cx="489911" cy="251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39818" y="1978605"/>
            <a:ext cx="61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Lucida Grande"/>
                <a:cs typeface="Lucida Grande"/>
              </a:rPr>
              <a:t>length</a:t>
            </a:r>
          </a:p>
        </p:txBody>
      </p:sp>
      <p:cxnSp>
        <p:nvCxnSpPr>
          <p:cNvPr id="33" name="Straight Connector 32"/>
          <p:cNvCxnSpPr>
            <a:stCxn id="31" idx="2"/>
          </p:cNvCxnSpPr>
          <p:nvPr/>
        </p:nvCxnSpPr>
        <p:spPr>
          <a:xfrm flipH="1">
            <a:off x="663742" y="2240215"/>
            <a:ext cx="385998" cy="180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1" idx="2"/>
          </p:cNvCxnSpPr>
          <p:nvPr/>
        </p:nvCxnSpPr>
        <p:spPr>
          <a:xfrm>
            <a:off x="1049740" y="2240215"/>
            <a:ext cx="515936" cy="180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926872" y="4054228"/>
            <a:ext cx="1480588" cy="1859520"/>
            <a:chOff x="1509202" y="3460393"/>
            <a:chExt cx="1480588" cy="1394640"/>
          </a:xfrm>
        </p:grpSpPr>
        <p:sp>
          <p:nvSpPr>
            <p:cNvPr id="46" name="Freeform 45"/>
            <p:cNvSpPr/>
            <p:nvPr/>
          </p:nvSpPr>
          <p:spPr>
            <a:xfrm>
              <a:off x="1584538" y="3514209"/>
              <a:ext cx="1296869" cy="1232395"/>
            </a:xfrm>
            <a:custGeom>
              <a:avLst/>
              <a:gdLst>
                <a:gd name="connsiteX0" fmla="*/ 0 w 1296869"/>
                <a:gd name="connsiteY0" fmla="*/ 1227014 h 1232395"/>
                <a:gd name="connsiteX1" fmla="*/ 188342 w 1296869"/>
                <a:gd name="connsiteY1" fmla="*/ 1227014 h 1232395"/>
                <a:gd name="connsiteX2" fmla="*/ 301348 w 1296869"/>
                <a:gd name="connsiteY2" fmla="*/ 1178579 h 1232395"/>
                <a:gd name="connsiteX3" fmla="*/ 382066 w 1296869"/>
                <a:gd name="connsiteY3" fmla="*/ 1006366 h 1232395"/>
                <a:gd name="connsiteX4" fmla="*/ 419734 w 1296869"/>
                <a:gd name="connsiteY4" fmla="*/ 818009 h 1232395"/>
                <a:gd name="connsiteX5" fmla="*/ 495071 w 1296869"/>
                <a:gd name="connsiteY5" fmla="*/ 306754 h 1232395"/>
                <a:gd name="connsiteX6" fmla="*/ 565026 w 1296869"/>
                <a:gd name="connsiteY6" fmla="*/ 0 h 1232395"/>
                <a:gd name="connsiteX7" fmla="*/ 565026 w 1296869"/>
                <a:gd name="connsiteY7" fmla="*/ 0 h 1232395"/>
                <a:gd name="connsiteX8" fmla="*/ 645744 w 1296869"/>
                <a:gd name="connsiteY8" fmla="*/ 166831 h 1232395"/>
                <a:gd name="connsiteX9" fmla="*/ 672650 w 1296869"/>
                <a:gd name="connsiteY9" fmla="*/ 312135 h 1232395"/>
                <a:gd name="connsiteX10" fmla="*/ 704937 w 1296869"/>
                <a:gd name="connsiteY10" fmla="*/ 478966 h 1232395"/>
                <a:gd name="connsiteX11" fmla="*/ 726462 w 1296869"/>
                <a:gd name="connsiteY11" fmla="*/ 678087 h 1232395"/>
                <a:gd name="connsiteX12" fmla="*/ 747987 w 1296869"/>
                <a:gd name="connsiteY12" fmla="*/ 823391 h 1232395"/>
                <a:gd name="connsiteX13" fmla="*/ 801799 w 1296869"/>
                <a:gd name="connsiteY13" fmla="*/ 1011748 h 1232395"/>
                <a:gd name="connsiteX14" fmla="*/ 850230 w 1296869"/>
                <a:gd name="connsiteY14" fmla="*/ 1119381 h 1232395"/>
                <a:gd name="connsiteX15" fmla="*/ 947091 w 1296869"/>
                <a:gd name="connsiteY15" fmla="*/ 1194724 h 1232395"/>
                <a:gd name="connsiteX16" fmla="*/ 1033190 w 1296869"/>
                <a:gd name="connsiteY16" fmla="*/ 1221632 h 1232395"/>
                <a:gd name="connsiteX17" fmla="*/ 1296869 w 1296869"/>
                <a:gd name="connsiteY17" fmla="*/ 1232395 h 1232395"/>
                <a:gd name="connsiteX18" fmla="*/ 0 w 1296869"/>
                <a:gd name="connsiteY18" fmla="*/ 1227014 h 123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96869" h="1232395">
                  <a:moveTo>
                    <a:pt x="0" y="1227014"/>
                  </a:moveTo>
                  <a:lnTo>
                    <a:pt x="188342" y="1227014"/>
                  </a:lnTo>
                  <a:lnTo>
                    <a:pt x="301348" y="1178579"/>
                  </a:lnTo>
                  <a:lnTo>
                    <a:pt x="382066" y="1006366"/>
                  </a:lnTo>
                  <a:lnTo>
                    <a:pt x="419734" y="818009"/>
                  </a:lnTo>
                  <a:lnTo>
                    <a:pt x="495071" y="306754"/>
                  </a:lnTo>
                  <a:lnTo>
                    <a:pt x="565026" y="0"/>
                  </a:lnTo>
                  <a:lnTo>
                    <a:pt x="565026" y="0"/>
                  </a:lnTo>
                  <a:lnTo>
                    <a:pt x="645744" y="166831"/>
                  </a:lnTo>
                  <a:lnTo>
                    <a:pt x="672650" y="312135"/>
                  </a:lnTo>
                  <a:lnTo>
                    <a:pt x="704937" y="478966"/>
                  </a:lnTo>
                  <a:lnTo>
                    <a:pt x="726462" y="678087"/>
                  </a:lnTo>
                  <a:lnTo>
                    <a:pt x="747987" y="823391"/>
                  </a:lnTo>
                  <a:lnTo>
                    <a:pt x="801799" y="1011748"/>
                  </a:lnTo>
                  <a:lnTo>
                    <a:pt x="850230" y="1119381"/>
                  </a:lnTo>
                  <a:lnTo>
                    <a:pt x="947091" y="1194724"/>
                  </a:lnTo>
                  <a:lnTo>
                    <a:pt x="1033190" y="1221632"/>
                  </a:lnTo>
                  <a:lnTo>
                    <a:pt x="1296869" y="1232395"/>
                  </a:lnTo>
                  <a:lnTo>
                    <a:pt x="0" y="122701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509202" y="4746604"/>
              <a:ext cx="14421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514583" y="3460393"/>
              <a:ext cx="0" cy="12915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570125" y="4741217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003166" y="4751986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485230" y="4751986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913855" y="4746604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542663" y="4797325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0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35913" y="4797325"/>
              <a:ext cx="143188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200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16800" y="4797325"/>
              <a:ext cx="143188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400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46602" y="4797325"/>
              <a:ext cx="143188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600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315053" y="5958759"/>
            <a:ext cx="9098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+mj-lt"/>
                <a:cs typeface="Arial"/>
              </a:rPr>
              <a:t>insert size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511081" y="1447800"/>
            <a:ext cx="2051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/>
              </a:rPr>
              <a:t>Physical Coverage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3635417" y="3211822"/>
            <a:ext cx="19094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3783909" y="3059327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4538583" y="3081990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4415572" y="2874395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4643672" y="2744254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035467" y="2781784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3882755" y="2907435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5170641" y="3054907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954859" y="2901827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3568859" y="2672451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4826891" y="2631151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164014" y="2631151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4347233" y="2988092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3488949" y="2781784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4881948" y="2981370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4515125" y="2518920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3924184" y="2529552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218879" y="2252013"/>
            <a:ext cx="6195" cy="11036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Down Arrow 105"/>
          <p:cNvSpPr/>
          <p:nvPr/>
        </p:nvSpPr>
        <p:spPr>
          <a:xfrm>
            <a:off x="4336981" y="3494615"/>
            <a:ext cx="489911" cy="251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5110048" y="2408126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4606931" y="2403408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4087424" y="2410244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>
            <a:off x="3512407" y="2422047"/>
            <a:ext cx="479658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5205143" y="2732566"/>
            <a:ext cx="503117" cy="0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/>
          <p:cNvGrpSpPr/>
          <p:nvPr/>
        </p:nvGrpSpPr>
        <p:grpSpPr>
          <a:xfrm>
            <a:off x="3882756" y="4015084"/>
            <a:ext cx="1442161" cy="1860616"/>
            <a:chOff x="3882755" y="3431035"/>
            <a:chExt cx="1442161" cy="1395462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3882755" y="4717246"/>
              <a:ext cx="14421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3888136" y="3431035"/>
              <a:ext cx="0" cy="12915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3943678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4049055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4154432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3922566" y="4767967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0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V="1">
              <a:off x="4259809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4365186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4470563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4575940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4681317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4786694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4892071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4997448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5102825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5208202" y="4711859"/>
              <a:ext cx="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4025657" y="4768378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1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131572" y="4768378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2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238697" y="4768378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3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341788" y="4768789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4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47703" y="4768789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5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554828" y="4767967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6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657919" y="4768378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7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763834" y="4768378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8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870959" y="4768378"/>
              <a:ext cx="45719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9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955000" y="4768789"/>
              <a:ext cx="105915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10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064090" y="4768789"/>
              <a:ext cx="105377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11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172642" y="4768789"/>
              <a:ext cx="94683" cy="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500" dirty="0">
                  <a:latin typeface="Lucida Grande"/>
                  <a:cs typeface="Lucida Grande"/>
                </a:rPr>
                <a:t>12</a:t>
              </a: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590791" y="3625850"/>
              <a:ext cx="77894" cy="10656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483500" y="3841750"/>
              <a:ext cx="77894" cy="8497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698082" y="3841750"/>
              <a:ext cx="77894" cy="8497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76209" y="4121150"/>
              <a:ext cx="77894" cy="5703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805373" y="4121149"/>
              <a:ext cx="77894" cy="5703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268918" y="4387849"/>
              <a:ext cx="77894" cy="3036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12664" y="4387849"/>
              <a:ext cx="77894" cy="3036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161627" y="4568825"/>
              <a:ext cx="77894" cy="12268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019955" y="4568825"/>
              <a:ext cx="77894" cy="12268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4054336" y="4645789"/>
              <a:ext cx="7789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5127248" y="4645789"/>
              <a:ext cx="7789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3919924" y="5938451"/>
            <a:ext cx="22162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+mj-lt"/>
                <a:cs typeface="Arial"/>
              </a:rPr>
              <a:t>base coverage by sequence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4912664" y="4125984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ucida Grande"/>
                <a:cs typeface="Lucida Grande"/>
              </a:rPr>
              <a:t>6X</a:t>
            </a:r>
          </a:p>
        </p:txBody>
      </p:sp>
      <p:cxnSp>
        <p:nvCxnSpPr>
          <p:cNvPr id="171" name="Straight Arrow Connector 170"/>
          <p:cNvCxnSpPr>
            <a:stCxn id="169" idx="1"/>
          </p:cNvCxnSpPr>
          <p:nvPr/>
        </p:nvCxnSpPr>
        <p:spPr>
          <a:xfrm flipH="1">
            <a:off x="4703638" y="4279873"/>
            <a:ext cx="209026" cy="114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6643222" y="3184570"/>
            <a:ext cx="19094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7226684" y="2224761"/>
            <a:ext cx="6195" cy="11036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Down Arrow 189"/>
          <p:cNvSpPr/>
          <p:nvPr/>
        </p:nvSpPr>
        <p:spPr>
          <a:xfrm>
            <a:off x="7344786" y="3467363"/>
            <a:ext cx="489911" cy="251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/>
          <p:cNvCxnSpPr/>
          <p:nvPr/>
        </p:nvCxnSpPr>
        <p:spPr>
          <a:xfrm>
            <a:off x="6890561" y="5702780"/>
            <a:ext cx="14421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V="1">
            <a:off x="6895941" y="3987833"/>
            <a:ext cx="0" cy="17221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V="1">
            <a:off x="6951483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V="1">
            <a:off x="7162237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6930372" y="5770408"/>
            <a:ext cx="457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0</a:t>
            </a:r>
          </a:p>
        </p:txBody>
      </p:sp>
      <p:cxnSp>
        <p:nvCxnSpPr>
          <p:cNvPr id="204" name="Straight Connector 203"/>
          <p:cNvCxnSpPr/>
          <p:nvPr/>
        </p:nvCxnSpPr>
        <p:spPr>
          <a:xfrm flipV="1">
            <a:off x="7372991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V="1">
            <a:off x="7583745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7794499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V="1">
            <a:off x="8005253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V="1">
            <a:off x="8216007" y="5695598"/>
            <a:ext cx="0" cy="73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7139378" y="5770956"/>
            <a:ext cx="457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1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7349594" y="5771504"/>
            <a:ext cx="457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2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455509" y="5771504"/>
            <a:ext cx="457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500" dirty="0">
              <a:latin typeface="Lucida Grande"/>
              <a:cs typeface="Lucida Grande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7562634" y="5770408"/>
            <a:ext cx="457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3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7771640" y="5770956"/>
            <a:ext cx="457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4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7987806" y="5771504"/>
            <a:ext cx="10591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5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8195448" y="5771504"/>
            <a:ext cx="9468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latin typeface="Lucida Grande"/>
                <a:cs typeface="Lucida Grande"/>
              </a:rPr>
              <a:t>6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7598596" y="4394541"/>
            <a:ext cx="173043" cy="12739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TextBox 235"/>
          <p:cNvSpPr txBox="1"/>
          <p:nvPr/>
        </p:nvSpPr>
        <p:spPr>
          <a:xfrm>
            <a:off x="6927729" y="5911199"/>
            <a:ext cx="22162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+mj-lt"/>
                <a:cs typeface="Arial"/>
              </a:rPr>
              <a:t>base coverage by fragment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8075969" y="411437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ucida Grande"/>
                <a:cs typeface="Lucida Grande"/>
              </a:rPr>
              <a:t>3X</a:t>
            </a:r>
          </a:p>
        </p:txBody>
      </p:sp>
      <p:cxnSp>
        <p:nvCxnSpPr>
          <p:cNvPr id="238" name="Straight Arrow Connector 237"/>
          <p:cNvCxnSpPr>
            <a:stCxn id="237" idx="1"/>
          </p:cNvCxnSpPr>
          <p:nvPr/>
        </p:nvCxnSpPr>
        <p:spPr>
          <a:xfrm flipH="1">
            <a:off x="7866943" y="4268262"/>
            <a:ext cx="209026" cy="114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rot="10800000">
            <a:off x="7271080" y="2966582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6727344" y="3080931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V="1">
            <a:off x="6727343" y="297721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rot="10800000">
            <a:off x="7484120" y="2777926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940384" y="2892275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6940383" y="2788559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rot="10800000">
            <a:off x="8091775" y="2949943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548039" y="3064293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flipV="1">
            <a:off x="7548038" y="2960577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rot="10800000">
            <a:off x="8297553" y="2732049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7753817" y="2846398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7753816" y="2742682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rot="10800000">
            <a:off x="8524620" y="251468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7980884" y="2629034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7980883" y="2525318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rot="10800000">
            <a:off x="7622917" y="251889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7079181" y="2633245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7079180" y="2529529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rot="10800000">
            <a:off x="7263542" y="2311834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6719806" y="2426183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/>
          <p:nvPr/>
        </p:nvCxnSpPr>
        <p:spPr>
          <a:xfrm flipV="1">
            <a:off x="6719805" y="2322467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 rot="10800000">
            <a:off x="8084237" y="2286942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7540501" y="2401291"/>
            <a:ext cx="703675" cy="2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/>
          <p:nvPr/>
        </p:nvCxnSpPr>
        <p:spPr>
          <a:xfrm flipV="1">
            <a:off x="7540500" y="2297575"/>
            <a:ext cx="152400" cy="2117"/>
          </a:xfrm>
          <a:prstGeom prst="straightConnector1">
            <a:avLst/>
          </a:prstGeom>
          <a:ln w="254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/>
          <p:cNvSpPr/>
          <p:nvPr/>
        </p:nvSpPr>
        <p:spPr>
          <a:xfrm>
            <a:off x="7384073" y="4780111"/>
            <a:ext cx="173043" cy="8883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7815897" y="4780111"/>
            <a:ext cx="173043" cy="8883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7171743" y="5290837"/>
            <a:ext cx="173043" cy="37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8022405" y="5290837"/>
            <a:ext cx="173043" cy="37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6964612" y="5610113"/>
            <a:ext cx="173043" cy="6095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112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9" grpId="0" animBg="1"/>
      <p:bldP spid="31" grpId="0"/>
      <p:bldP spid="69" grpId="0"/>
      <p:bldP spid="71" grpId="0"/>
      <p:bldP spid="106" grpId="0" animBg="1"/>
      <p:bldP spid="167" grpId="0"/>
      <p:bldP spid="169" grpId="0"/>
      <p:bldP spid="190" grpId="0" animBg="1"/>
      <p:bldP spid="202" grpId="0"/>
      <p:bldP spid="214" grpId="0"/>
      <p:bldP spid="216" grpId="0"/>
      <p:bldP spid="217" grpId="0"/>
      <p:bldP spid="218" grpId="0"/>
      <p:bldP spid="220" grpId="0"/>
      <p:bldP spid="222" grpId="0"/>
      <p:bldP spid="224" grpId="0"/>
      <p:bldP spid="225" grpId="0" animBg="1"/>
      <p:bldP spid="236" grpId="0"/>
      <p:bldP spid="237" grpId="0"/>
      <p:bldP spid="275" grpId="0" animBg="1"/>
      <p:bldP spid="276" grpId="0" animBg="1"/>
      <p:bldP spid="277" grpId="0" animBg="1"/>
      <p:bldP spid="278" grpId="0" animBg="1"/>
      <p:bldP spid="2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in transition / development</a:t>
            </a:r>
          </a:p>
          <a:p>
            <a:r>
              <a:rPr lang="en-US" dirty="0"/>
              <a:t>Hard to define what “3</a:t>
            </a:r>
            <a:r>
              <a:rPr lang="en-US" baseline="30000" dirty="0"/>
              <a:t>rd</a:t>
            </a:r>
            <a:r>
              <a:rPr lang="en-US" dirty="0"/>
              <a:t>” generation means</a:t>
            </a:r>
          </a:p>
          <a:p>
            <a:r>
              <a:rPr lang="en-US" dirty="0"/>
              <a:t>Typical characteristics:</a:t>
            </a:r>
          </a:p>
          <a:p>
            <a:pPr lvl="1"/>
            <a:r>
              <a:rPr lang="en-US" dirty="0"/>
              <a:t>Long (1,000bp+) sequence reads</a:t>
            </a:r>
          </a:p>
          <a:p>
            <a:pPr lvl="1"/>
            <a:r>
              <a:rPr lang="en-US" dirty="0"/>
              <a:t>Single molecule (no amplification step)</a:t>
            </a:r>
          </a:p>
          <a:p>
            <a:pPr lvl="1"/>
            <a:r>
              <a:rPr lang="en-US" dirty="0"/>
              <a:t>Often associated with </a:t>
            </a:r>
            <a:r>
              <a:rPr lang="en-US" dirty="0" err="1"/>
              <a:t>nanopore</a:t>
            </a:r>
            <a:r>
              <a:rPr lang="en-US" dirty="0"/>
              <a:t> technology</a:t>
            </a:r>
          </a:p>
          <a:p>
            <a:pPr lvl="2"/>
            <a:r>
              <a:rPr lang="en-US" dirty="0"/>
              <a:t>But not necessarily!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Generation Sequencing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1261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849" b="-1849"/>
          <a:stretch>
            <a:fillRect/>
          </a:stretch>
        </p:blipFill>
        <p:spPr>
          <a:xfrm>
            <a:off x="1600200" y="3154716"/>
            <a:ext cx="5867400" cy="322684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Pacific </a:t>
            </a:r>
            <a:r>
              <a:rPr lang="en-US" sz="3200" dirty="0" err="1"/>
              <a:t>Biosystems</a:t>
            </a:r>
            <a:r>
              <a:rPr lang="en-US" sz="3200" dirty="0"/>
              <a:t> – Real Time Sequencing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6322368"/>
            <a:ext cx="2667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Metzker</a:t>
            </a:r>
            <a:r>
              <a:rPr lang="en-US" sz="900" dirty="0"/>
              <a:t>, ML (2010), </a:t>
            </a:r>
            <a:r>
              <a:rPr lang="en-US" sz="900" i="1" dirty="0"/>
              <a:t>Nat. Rev. Genet</a:t>
            </a:r>
            <a:r>
              <a:rPr lang="en-US" sz="900" dirty="0"/>
              <a:t>, 11, pp. 31-46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972" y="914400"/>
            <a:ext cx="3779857" cy="1905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4457700" y="27813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4038600"/>
            <a:ext cx="1288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zero mode </a:t>
            </a:r>
          </a:p>
          <a:p>
            <a:r>
              <a:rPr lang="en-US" dirty="0"/>
              <a:t>waveguides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872936" y="4684931"/>
            <a:ext cx="727264" cy="2680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19917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Pacific </a:t>
            </a:r>
            <a:r>
              <a:rPr lang="en-US" dirty="0" err="1"/>
              <a:t>Biosystems</a:t>
            </a:r>
            <a:r>
              <a:rPr lang="en-US" dirty="0"/>
              <a:t> – Circular Consensus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3831177" cy="30793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322368"/>
            <a:ext cx="2971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Travers, KJ et al (2010), </a:t>
            </a:r>
            <a:r>
              <a:rPr lang="en-US" sz="900" i="1" dirty="0" err="1"/>
              <a:t>Nucl</a:t>
            </a:r>
            <a:r>
              <a:rPr lang="en-US" sz="900" i="1" dirty="0"/>
              <a:t>. Acids. Res.</a:t>
            </a:r>
            <a:r>
              <a:rPr lang="en-US" sz="900" dirty="0"/>
              <a:t>, 38(15) pp. e159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1676400"/>
            <a:ext cx="1306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SMRTbell</a:t>
            </a:r>
            <a:r>
              <a:rPr lang="en-US" sz="1100" b="1" dirty="0"/>
              <a:t> template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057400"/>
            <a:ext cx="4545531" cy="339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1676400"/>
            <a:ext cx="2022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Subread</a:t>
            </a:r>
            <a:r>
              <a:rPr lang="en-US" sz="1100" b="1" dirty="0"/>
              <a:t> Consensus Sequencing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53166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619" b="-461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Summary: Generations of DNA Sequencing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6322368"/>
            <a:ext cx="3124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Schadt</a:t>
            </a:r>
            <a:r>
              <a:rPr lang="en-US" sz="900" dirty="0"/>
              <a:t>, EE et al (2010), </a:t>
            </a:r>
            <a:r>
              <a:rPr lang="en-US" sz="900" i="1" dirty="0"/>
              <a:t>Hum. Mol. Biol.</a:t>
            </a:r>
            <a:r>
              <a:rPr lang="en-US" sz="900" dirty="0"/>
              <a:t>, 19(RI2), pp. R227-R240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8370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Genome?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0252"/>
            <a:ext cx="4318000" cy="3603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total genetic material of an organism by which individual traits are encoded, controlled, and ultimately passed on to future generations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 descr="male_blu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1676400"/>
            <a:ext cx="456524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woman_yellow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03" y="1676400"/>
            <a:ext cx="537087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woman_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32" y="1676400"/>
            <a:ext cx="537082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le_gree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41" y="1676400"/>
            <a:ext cx="456524" cy="853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/>
          <p:cNvCxnSpPr/>
          <p:nvPr/>
        </p:nvCxnSpPr>
        <p:spPr>
          <a:xfrm>
            <a:off x="6075966" y="2529839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59673" y="2529839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63982" y="3073086"/>
            <a:ext cx="4672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99724" y="3082762"/>
            <a:ext cx="4672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male_blueyellow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3" y="2646366"/>
            <a:ext cx="456524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woman_greenred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47" y="2646366"/>
            <a:ext cx="537083" cy="853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/>
          <p:cNvCxnSpPr/>
          <p:nvPr/>
        </p:nvCxnSpPr>
        <p:spPr>
          <a:xfrm>
            <a:off x="7010073" y="3499806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57900" y="4041775"/>
            <a:ext cx="1904738" cy="109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81894" y="4055076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015014" y="4055076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953402" y="4055076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male_blue_red_green_yellow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37" y="4610800"/>
            <a:ext cx="456524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woman_blue_red_green_yellow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92" y="4610800"/>
            <a:ext cx="537083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woman_blue_red_green_yellow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16" y="4610800"/>
            <a:ext cx="537083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27376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2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good repository of analysis software can be found at </a:t>
            </a:r>
            <a:r>
              <a:rPr lang="en-US" sz="2800" dirty="0">
                <a:hlinkClick r:id="rId2"/>
              </a:rPr>
              <a:t>http://seqanswers.com/wiki/Software/list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SeqAnswers</a:t>
            </a:r>
            <a:r>
              <a:rPr lang="en-US" dirty="0"/>
              <a:t> Wiki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67000"/>
            <a:ext cx="5943600" cy="33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92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/>
          <a:lstStyle/>
          <a:p>
            <a:r>
              <a:rPr lang="en-US" dirty="0"/>
              <a:t>There are many different ways to analyze sequences generated from NGS, depending on the specific question you are investigating</a:t>
            </a:r>
          </a:p>
          <a:p>
            <a:r>
              <a:rPr lang="en-US" dirty="0"/>
              <a:t>For the analysis of genomic sequence data, a typical (if generic) approach is as follows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Workflow for 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724400"/>
            <a:ext cx="81724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20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Quality checks of raw sequence data are </a:t>
            </a:r>
            <a:r>
              <a:rPr lang="en-US" i="1" dirty="0">
                <a:solidFill>
                  <a:srgbClr val="FF0000"/>
                </a:solidFill>
              </a:rPr>
              <a:t>very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important</a:t>
            </a:r>
          </a:p>
          <a:p>
            <a:r>
              <a:rPr lang="en-US" dirty="0"/>
              <a:t>Common problems can include:</a:t>
            </a:r>
          </a:p>
          <a:p>
            <a:pPr lvl="1"/>
            <a:r>
              <a:rPr lang="en-US" dirty="0"/>
              <a:t>Sample mix-up</a:t>
            </a:r>
          </a:p>
          <a:p>
            <a:pPr lvl="1"/>
            <a:r>
              <a:rPr lang="en-US" dirty="0"/>
              <a:t>Sample contamination</a:t>
            </a:r>
          </a:p>
          <a:p>
            <a:pPr lvl="1"/>
            <a:r>
              <a:rPr lang="en-US" dirty="0"/>
              <a:t>Machine interruption</a:t>
            </a:r>
          </a:p>
          <a:p>
            <a:pPr lvl="1"/>
            <a:r>
              <a:rPr lang="en-US" dirty="0"/>
              <a:t>DNA quality</a:t>
            </a:r>
          </a:p>
          <a:p>
            <a:r>
              <a:rPr lang="en-US" dirty="0"/>
              <a:t>It is crucial that investigators examine their sequences upon first receipt before any downstream analysis is conducted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(QC)</a:t>
            </a:r>
          </a:p>
        </p:txBody>
      </p:sp>
    </p:spTree>
    <p:extLst>
      <p:ext uri="{BB962C8B-B14F-4D97-AF65-F5344CB8AC3E}">
        <p14:creationId xmlns:p14="http://schemas.microsoft.com/office/powerpoint/2010/main" val="3671401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219200"/>
            <a:ext cx="8305800" cy="1219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FASTQC is one approach which provides a visual interpretation of the raw sequence reads </a:t>
            </a:r>
          </a:p>
          <a:p>
            <a:pPr lvl="1"/>
            <a:r>
              <a:rPr lang="en-US" dirty="0">
                <a:hlinkClick r:id="rId2"/>
              </a:rPr>
              <a:t>http://www.bioinformatics.babraham.ac.uk/projects/fastqc/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FASTQC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362200"/>
            <a:ext cx="5471247" cy="37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70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59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Once sequence quality has been assessed, the next step is to align the sequence to a reference genome</a:t>
            </a:r>
          </a:p>
          <a:p>
            <a:r>
              <a:rPr lang="en-US" dirty="0"/>
              <a:t>There are </a:t>
            </a:r>
            <a:r>
              <a:rPr lang="en-US" i="1" dirty="0"/>
              <a:t>many</a:t>
            </a:r>
            <a:r>
              <a:rPr lang="en-US" dirty="0"/>
              <a:t> distinct tools for doing this; which one you choose is often a reflection of your specific experiment and personal preference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Alignment	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91641"/>
              </p:ext>
            </p:extLst>
          </p:nvPr>
        </p:nvGraphicFramePr>
        <p:xfrm>
          <a:off x="1371600" y="3810000"/>
          <a:ext cx="6096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BWA</a:t>
                      </a:r>
                    </a:p>
                    <a:p>
                      <a:r>
                        <a:rPr lang="en-US" dirty="0"/>
                        <a:t>Bowtie</a:t>
                      </a:r>
                    </a:p>
                    <a:p>
                      <a:r>
                        <a:rPr lang="en-US" dirty="0"/>
                        <a:t>SOAP2</a:t>
                      </a:r>
                    </a:p>
                    <a:p>
                      <a:r>
                        <a:rPr lang="en-US" dirty="0" err="1"/>
                        <a:t>Novoalign</a:t>
                      </a:r>
                      <a:endParaRPr lang="en-US" dirty="0"/>
                    </a:p>
                    <a:p>
                      <a:r>
                        <a:rPr lang="en-US" dirty="0" err="1"/>
                        <a:t>mr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mrsFast</a:t>
                      </a:r>
                      <a:endParaRPr lang="en-US" dirty="0"/>
                    </a:p>
                    <a:p>
                      <a:r>
                        <a:rPr lang="en-US" dirty="0"/>
                        <a:t>Eland</a:t>
                      </a:r>
                    </a:p>
                    <a:p>
                      <a:r>
                        <a:rPr lang="en-US" dirty="0"/>
                        <a:t>Blat</a:t>
                      </a:r>
                    </a:p>
                    <a:p>
                      <a:r>
                        <a:rPr lang="en-US" dirty="0" err="1"/>
                        <a:t>Bfast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BarraCUDA</a:t>
                      </a:r>
                      <a:endParaRPr lang="en-US" dirty="0"/>
                    </a:p>
                    <a:p>
                      <a:r>
                        <a:rPr lang="en-US" dirty="0" err="1"/>
                        <a:t>CASHx</a:t>
                      </a:r>
                      <a:endParaRPr lang="en-US" dirty="0"/>
                    </a:p>
                    <a:p>
                      <a:r>
                        <a:rPr lang="en-US" dirty="0"/>
                        <a:t>GSNAP</a:t>
                      </a:r>
                    </a:p>
                    <a:p>
                      <a:r>
                        <a:rPr lang="en-US" dirty="0" err="1"/>
                        <a:t>Mosiak</a:t>
                      </a:r>
                      <a:endParaRPr lang="en-US" dirty="0"/>
                    </a:p>
                    <a:p>
                      <a:r>
                        <a:rPr lang="en-US" dirty="0" err="1"/>
                        <a:t>Stampy</a:t>
                      </a:r>
                      <a:endParaRPr lang="en-US" dirty="0"/>
                    </a:p>
                    <a:p>
                      <a:r>
                        <a:rPr lang="en-US" dirty="0" err="1"/>
                        <a:t>SHRiMP</a:t>
                      </a:r>
                      <a:endParaRPr lang="en-US" dirty="0"/>
                    </a:p>
                    <a:p>
                      <a:r>
                        <a:rPr lang="en-US" dirty="0" err="1"/>
                        <a:t>SeqMap</a:t>
                      </a:r>
                      <a:endParaRPr lang="en-US" dirty="0"/>
                    </a:p>
                    <a:p>
                      <a:r>
                        <a:rPr lang="en-US" dirty="0"/>
                        <a:t>SLIDER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RMAP</a:t>
                      </a:r>
                    </a:p>
                    <a:p>
                      <a:r>
                        <a:rPr lang="en-US" dirty="0"/>
                        <a:t>SSAHA</a:t>
                      </a:r>
                    </a:p>
                    <a:p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456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 Alignment/Map (SAM) format is the almost-universal sequence alignment format for NGS </a:t>
            </a:r>
          </a:p>
          <a:p>
            <a:pPr lvl="1"/>
            <a:r>
              <a:rPr lang="en-US" dirty="0"/>
              <a:t>binary version is BAM</a:t>
            </a:r>
          </a:p>
          <a:p>
            <a:r>
              <a:rPr lang="en-US" dirty="0"/>
              <a:t>It consists of a header section (lines start with ‘@’) and an alignment section</a:t>
            </a:r>
          </a:p>
          <a:p>
            <a:r>
              <a:rPr lang="en-US" dirty="0"/>
              <a:t>The official specification can be found here:</a:t>
            </a:r>
          </a:p>
          <a:p>
            <a:pPr lvl="1"/>
            <a:r>
              <a:rPr lang="en-US" dirty="0">
                <a:hlinkClick r:id="rId2"/>
              </a:rPr>
              <a:t>http://samtools.sourceforge.net/SAM1.pdf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Format</a:t>
            </a:r>
          </a:p>
        </p:txBody>
      </p:sp>
    </p:spTree>
    <p:extLst>
      <p:ext uri="{BB962C8B-B14F-4D97-AF65-F5344CB8AC3E}">
        <p14:creationId xmlns:p14="http://schemas.microsoft.com/office/powerpoint/2010/main" val="1548922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SAM 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99" y="2286000"/>
            <a:ext cx="8991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" dirty="0">
                <a:latin typeface="Courier New"/>
                <a:cs typeface="Courier New"/>
              </a:rPr>
              <a:t>@HD	VN:1.0	</a:t>
            </a:r>
            <a:r>
              <a:rPr lang="nl-NL" sz="600" dirty="0" err="1">
                <a:latin typeface="Courier New"/>
                <a:cs typeface="Courier New"/>
              </a:rPr>
              <a:t>SO:coordinate</a:t>
            </a:r>
            <a:endParaRPr lang="nl-NL" sz="600" dirty="0">
              <a:latin typeface="Courier New"/>
              <a:cs typeface="Courier New"/>
            </a:endParaRPr>
          </a:p>
          <a:p>
            <a:r>
              <a:rPr lang="nl-NL" sz="600" dirty="0">
                <a:latin typeface="Courier New"/>
                <a:cs typeface="Courier New"/>
              </a:rPr>
              <a:t>@SQ	SN:1	LN:249250621	AS:NCBI37	</a:t>
            </a:r>
            <a:r>
              <a:rPr lang="nl-NL" sz="600" dirty="0" err="1">
                <a:latin typeface="Courier New"/>
                <a:cs typeface="Courier New"/>
              </a:rPr>
              <a:t>UR:file</a:t>
            </a:r>
            <a:r>
              <a:rPr lang="nl-NL" sz="600" dirty="0">
                <a:latin typeface="Courier New"/>
                <a:cs typeface="Courier New"/>
              </a:rPr>
              <a:t>:/data/</a:t>
            </a:r>
            <a:r>
              <a:rPr lang="nl-NL" sz="600" dirty="0" err="1">
                <a:latin typeface="Courier New"/>
                <a:cs typeface="Courier New"/>
              </a:rPr>
              <a:t>local</a:t>
            </a:r>
            <a:r>
              <a:rPr lang="nl-NL" sz="600" dirty="0">
                <a:latin typeface="Courier New"/>
                <a:cs typeface="Courier New"/>
              </a:rPr>
              <a:t>/ref/GATK/human_g1k_v37.fasta	M5:1b22b98cdeb4a9304cb5d48026a85128</a:t>
            </a:r>
          </a:p>
          <a:p>
            <a:r>
              <a:rPr lang="nl-NL" sz="600" dirty="0">
                <a:latin typeface="Courier New"/>
                <a:cs typeface="Courier New"/>
              </a:rPr>
              <a:t>@SQ	SN:2	LN:243199373	AS:NCBI37	</a:t>
            </a:r>
            <a:r>
              <a:rPr lang="nl-NL" sz="600" dirty="0" err="1">
                <a:latin typeface="Courier New"/>
                <a:cs typeface="Courier New"/>
              </a:rPr>
              <a:t>UR:file</a:t>
            </a:r>
            <a:r>
              <a:rPr lang="nl-NL" sz="600" dirty="0">
                <a:latin typeface="Courier New"/>
                <a:cs typeface="Courier New"/>
              </a:rPr>
              <a:t>:/data/</a:t>
            </a:r>
            <a:r>
              <a:rPr lang="nl-NL" sz="600" dirty="0" err="1">
                <a:latin typeface="Courier New"/>
                <a:cs typeface="Courier New"/>
              </a:rPr>
              <a:t>local</a:t>
            </a:r>
            <a:r>
              <a:rPr lang="nl-NL" sz="600" dirty="0">
                <a:latin typeface="Courier New"/>
                <a:cs typeface="Courier New"/>
              </a:rPr>
              <a:t>/ref/GATK/human_g1k_v37.fasta	M5:a0d9851da00400dec1098a9255ac712e</a:t>
            </a:r>
          </a:p>
          <a:p>
            <a:r>
              <a:rPr lang="nl-NL" sz="600" dirty="0">
                <a:latin typeface="Courier New"/>
                <a:cs typeface="Courier New"/>
              </a:rPr>
              <a:t>@SQ	SN:3	LN:198022430	AS:NCBI37	</a:t>
            </a:r>
            <a:r>
              <a:rPr lang="nl-NL" sz="600" dirty="0" err="1">
                <a:latin typeface="Courier New"/>
                <a:cs typeface="Courier New"/>
              </a:rPr>
              <a:t>UR:file</a:t>
            </a:r>
            <a:r>
              <a:rPr lang="nl-NL" sz="600" dirty="0">
                <a:latin typeface="Courier New"/>
                <a:cs typeface="Courier New"/>
              </a:rPr>
              <a:t>:/data/</a:t>
            </a:r>
            <a:r>
              <a:rPr lang="nl-NL" sz="600" dirty="0" err="1">
                <a:latin typeface="Courier New"/>
                <a:cs typeface="Courier New"/>
              </a:rPr>
              <a:t>local</a:t>
            </a:r>
            <a:r>
              <a:rPr lang="nl-NL" sz="600" dirty="0">
                <a:latin typeface="Courier New"/>
                <a:cs typeface="Courier New"/>
              </a:rPr>
              <a:t>/ref/GATK/human_g1k_v37.fasta	M5:fdfd811849cc2fadebc929bb925902e5</a:t>
            </a:r>
          </a:p>
          <a:p>
            <a:r>
              <a:rPr lang="nl-NL" sz="600" dirty="0">
                <a:latin typeface="Courier New"/>
                <a:cs typeface="Courier New"/>
              </a:rPr>
              <a:t>@RG	ID:UM0098:1	PL:ILLUMINA	PU:HWUSI-EAS1707-615LHAAXX-L001	LB:80	DT:2010-05-05T20:00:00-0400	SM:SD37743	CN:UMCORE</a:t>
            </a:r>
          </a:p>
          <a:p>
            <a:r>
              <a:rPr lang="nl-NL" sz="600" dirty="0">
                <a:latin typeface="Courier New"/>
                <a:cs typeface="Courier New"/>
              </a:rPr>
              <a:t>@RG	ID:UM0098:2	PL:ILLUMINA	PU:HWUSI-EAS1707-615LHAAXX-L002	LB:80	DT:2010-05-05T20:00:00-0400	SM:SD37743	CN:UMCORE</a:t>
            </a:r>
          </a:p>
          <a:p>
            <a:r>
              <a:rPr lang="nl-NL" sz="600" dirty="0">
                <a:latin typeface="Courier New"/>
                <a:cs typeface="Courier New"/>
              </a:rPr>
              <a:t>@PG	</a:t>
            </a:r>
            <a:r>
              <a:rPr lang="nl-NL" sz="600" dirty="0" err="1">
                <a:latin typeface="Courier New"/>
                <a:cs typeface="Courier New"/>
              </a:rPr>
              <a:t>ID:bwa</a:t>
            </a:r>
            <a:r>
              <a:rPr lang="nl-NL" sz="600" dirty="0">
                <a:latin typeface="Courier New"/>
                <a:cs typeface="Courier New"/>
              </a:rPr>
              <a:t>	VN:0.5.4</a:t>
            </a:r>
            <a:endParaRPr lang="en-US" sz="600" dirty="0">
              <a:latin typeface="Courier New"/>
              <a:cs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3600272"/>
            <a:ext cx="8839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/>
                <a:cs typeface="Courier New"/>
              </a:rPr>
              <a:t>1:497:R:-272+13M17D24M	113	1	497	37	37M	15	100338662	0	CGGGTCTGACCTGAGGAGAACTGTGCTCCGCCTTCAG	0;==-==9;&gt;&gt;&gt;&gt;&gt;=&gt;&gt;&gt;&gt;&gt;&gt;&gt;&gt;&gt;&gt;&gt;=&gt;&gt;&gt;&gt;&gt;&gt;&gt;&gt;&gt;&gt;	XT:A:U	NM:i:0	SM:i:37	AM:i:0	X0:i:1	X1:i:0	XM:i:0	XO:i:0	XG:i:0	MD:Z:37</a:t>
            </a:r>
          </a:p>
          <a:p>
            <a:r>
              <a:rPr lang="en-US" sz="600" dirty="0">
                <a:latin typeface="Courier New"/>
                <a:cs typeface="Courier New"/>
              </a:rPr>
              <a:t>19:20389:F:275+18M2D19M	99	1	17644	0	37M	=	17919	314	TATGACTGCTAATAATACCTACACATGTTAGAACCAT	&gt;&gt;&gt;&gt;&gt;&gt;&gt;&gt;&gt;&gt;&gt;&gt;&gt;&gt;&gt;&gt;&gt;&gt;&gt;&gt;&lt;&lt;&gt;&gt;&gt;&lt;&lt;&gt;&gt;4::&gt;&gt;:&lt;9	RG:Z:UM0098:1	XT:A:R	NM:i:0	SM:i:0	AM:i:0	X0:i:4	X1:i:0	XM:i:0	XO:i:0	XG:i:0	MD:Z:37</a:t>
            </a:r>
          </a:p>
          <a:p>
            <a:r>
              <a:rPr lang="en-US" sz="600" dirty="0">
                <a:latin typeface="Courier New"/>
                <a:cs typeface="Courier New"/>
              </a:rPr>
              <a:t>19:20389:F:275+18M2D19M	147	1	17919	0	18M2D19M	=	17644	-314	GTAGTACCAACTGTAAGTCCTTATCTTCATACTTTGT	;44999;499&lt;8&lt;8&lt;&lt;&lt;8&lt;&lt;&gt;&lt;&lt;&lt;&lt;&gt;&lt;7&lt;;&lt;&lt;&lt;&gt;&gt;&lt;&lt;	XT:A:R	NM:i:2	SM:i:0	AM:i:0	X0:i:4	X1:i:0	XM:i:0	XO:i:1	XG:i:2	MD:Z:18^CA19</a:t>
            </a:r>
          </a:p>
          <a:p>
            <a:r>
              <a:rPr lang="en-US" sz="600" dirty="0">
                <a:latin typeface="Courier New"/>
                <a:cs typeface="Courier New"/>
              </a:rPr>
              <a:t>9:21597+10M2I25M:R:-209	83	1	21678	0	8M2I27M	=	21469	-244	CACCACATCACATATACCAAGCCTGGCTGTGTCTTCT	&lt;;9&lt;&lt;5&gt;&lt;&lt;&lt;&lt;&gt;&lt;&lt;&lt;&gt;&gt;&lt;&lt;&gt;&lt;&gt;&gt;&lt;9&gt;&gt;&lt;&gt;&gt;&gt;9&gt;&gt;&gt;&lt;&gt;	XT:A:R	NM:i:2	SM:i:0	AM:i:0	X0:i:5	X1:i:0	XM:i:0	XO:i:1	XG:i:2	MD:Z:35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981200"/>
            <a:ext cx="15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Header section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3276600"/>
            <a:ext cx="187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Alignment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6169968"/>
            <a:ext cx="20989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genome.sph.umich.edu</a:t>
            </a:r>
            <a:r>
              <a:rPr lang="en-US" sz="900" dirty="0"/>
              <a:t>/wiki/SAM</a:t>
            </a:r>
          </a:p>
        </p:txBody>
      </p:sp>
    </p:spTree>
    <p:extLst>
      <p:ext uri="{BB962C8B-B14F-4D97-AF65-F5344CB8AC3E}">
        <p14:creationId xmlns:p14="http://schemas.microsoft.com/office/powerpoint/2010/main" val="366872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Samtools</a:t>
            </a:r>
            <a:r>
              <a:rPr lang="en-US" dirty="0"/>
              <a:t> is a common toolkit for analyzing and manipulating files in SAM/BAM format</a:t>
            </a:r>
          </a:p>
          <a:p>
            <a:pPr lvl="1"/>
            <a:r>
              <a:rPr lang="en-US" dirty="0">
                <a:hlinkClick r:id="rId2"/>
              </a:rPr>
              <a:t>http://samtools.sourceforge.net/</a:t>
            </a:r>
            <a:endParaRPr lang="en-US" dirty="0"/>
          </a:p>
          <a:p>
            <a:r>
              <a:rPr lang="en-US" dirty="0"/>
              <a:t>Picard is a another set of utilities that can used to manipulate and modify SAM files</a:t>
            </a:r>
          </a:p>
          <a:p>
            <a:pPr lvl="1"/>
            <a:r>
              <a:rPr lang="en-US" dirty="0">
                <a:hlinkClick r:id="rId3"/>
              </a:rPr>
              <a:t>http://picard.sourceforge.net/</a:t>
            </a:r>
            <a:endParaRPr lang="en-US" dirty="0"/>
          </a:p>
          <a:p>
            <a:r>
              <a:rPr lang="en-US" dirty="0"/>
              <a:t>These can be used for viewing, parsing, sorting, and filtering SAM files as well as adding new information (e.g. Read Groups)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Utilities</a:t>
            </a:r>
          </a:p>
        </p:txBody>
      </p:sp>
    </p:spTree>
    <p:extLst>
      <p:ext uri="{BB962C8B-B14F-4D97-AF65-F5344CB8AC3E}">
        <p14:creationId xmlns:p14="http://schemas.microsoft.com/office/powerpoint/2010/main" val="1164950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lot of research has been conducted to improve and optimize sequence alignments</a:t>
            </a:r>
          </a:p>
          <a:p>
            <a:r>
              <a:rPr lang="en-US" dirty="0"/>
              <a:t>However, genomic sequences are very complex and by their very nature can preclude the ability to accurately determine where a sequence read originated</a:t>
            </a:r>
          </a:p>
          <a:p>
            <a:r>
              <a:rPr lang="en-US" dirty="0"/>
              <a:t>New tools and approaches have been developed to help address these shortcomings and improve our overall ability to interpret the alignments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Post-alignment Optimization </a:t>
            </a:r>
          </a:p>
        </p:txBody>
      </p:sp>
    </p:spTree>
    <p:extLst>
      <p:ext uri="{BB962C8B-B14F-4D97-AF65-F5344CB8AC3E}">
        <p14:creationId xmlns:p14="http://schemas.microsoft.com/office/powerpoint/2010/main" val="807741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in part to aid in the analysis of 1000 Genomes Project data</a:t>
            </a:r>
          </a:p>
          <a:p>
            <a:r>
              <a:rPr lang="en-US" dirty="0"/>
              <a:t>Includes many tools for manipulating, filtering, and utilizing next generation sequence data</a:t>
            </a:r>
          </a:p>
          <a:p>
            <a:r>
              <a:rPr lang="en-US" dirty="0">
                <a:hlinkClick r:id="rId2"/>
              </a:rPr>
              <a:t>http://www.broadinstitute.org/gatk/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Toolkit (GATK)</a:t>
            </a:r>
          </a:p>
        </p:txBody>
      </p:sp>
    </p:spTree>
    <p:extLst>
      <p:ext uri="{BB962C8B-B14F-4D97-AF65-F5344CB8AC3E}">
        <p14:creationId xmlns:p14="http://schemas.microsoft.com/office/powerpoint/2010/main" val="161521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Genomes come in many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778" y="1920344"/>
            <a:ext cx="4470400" cy="36039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Primarily DNA, but can be RNA in the case of some viruses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 genomes are circular, others linear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Can be organized into discrete units (chromosomes) or freestanding molecules (plasmids)</a:t>
            </a:r>
          </a:p>
        </p:txBody>
      </p:sp>
      <p:pic>
        <p:nvPicPr>
          <p:cNvPr id="13" name="Picture 12" descr="486px-Chromosom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3" y="3602119"/>
            <a:ext cx="1420718" cy="23347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1036" y="2674256"/>
            <a:ext cx="125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prokaryote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6423" y="5524332"/>
            <a:ext cx="141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eukaryote</a:t>
            </a:r>
          </a:p>
        </p:txBody>
      </p:sp>
      <p:pic>
        <p:nvPicPr>
          <p:cNvPr id="16" name="Picture 15" descr="2316px-Phage_injecting_its_genome_into_bacteria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32" y="1807540"/>
            <a:ext cx="972936" cy="2019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14853" y="3738464"/>
            <a:ext cx="153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bacteriophage</a:t>
            </a:r>
          </a:p>
        </p:txBody>
      </p:sp>
      <p:pic>
        <p:nvPicPr>
          <p:cNvPr id="18" name="Picture 17" descr="494px-Average_prokaryote_cell-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4" y="1143000"/>
            <a:ext cx="1553958" cy="16860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" y="6334623"/>
            <a:ext cx="6247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Lucida Grande"/>
                <a:cs typeface="Lucida Grande"/>
              </a:rPr>
              <a:t>Prokaryote by </a:t>
            </a:r>
            <a:r>
              <a:rPr lang="en-US" sz="600" dirty="0">
                <a:latin typeface="Lucida Grande"/>
                <a:cs typeface="Lucida Grande"/>
                <a:hlinkClick r:id="rId5"/>
              </a:rPr>
              <a:t>Mariana Ruiz Villarreal</a:t>
            </a:r>
            <a:r>
              <a:rPr lang="en-US" sz="600" dirty="0">
                <a:latin typeface="Lucida Grande"/>
                <a:cs typeface="Lucida Grande"/>
              </a:rPr>
              <a:t>| Bacteriophage image by </a:t>
            </a:r>
            <a:r>
              <a:rPr lang="en-US" sz="600" dirty="0">
                <a:latin typeface="Lucida Grande"/>
                <a:cs typeface="Lucida Grande"/>
                <a:hlinkClick r:id="rId6"/>
              </a:rPr>
              <a:t>Splette </a:t>
            </a:r>
            <a:r>
              <a:rPr lang="en-US" sz="600" dirty="0">
                <a:latin typeface="Lucida Grande"/>
                <a:cs typeface="Lucida Grande"/>
              </a:rPr>
              <a:t>/ </a:t>
            </a:r>
            <a:r>
              <a:rPr lang="en-US" sz="600" dirty="0">
                <a:latin typeface="Lucida Grande"/>
                <a:cs typeface="Lucida Grande"/>
                <a:hlinkClick r:id="rId7"/>
              </a:rPr>
              <a:t>CC BY-SA</a:t>
            </a:r>
            <a:r>
              <a:rPr lang="en-US" sz="600" dirty="0">
                <a:latin typeface="Lucida Grande"/>
                <a:cs typeface="Lucida Grande"/>
              </a:rPr>
              <a:t>  | Eukaryote image by </a:t>
            </a:r>
            <a:r>
              <a:rPr lang="en-US" sz="600" dirty="0">
                <a:latin typeface="Lucida Grande"/>
                <a:cs typeface="Lucida Grande"/>
                <a:hlinkClick r:id="rId8"/>
              </a:rPr>
              <a:t>Magnus Manske</a:t>
            </a:r>
            <a:r>
              <a:rPr lang="en-US" sz="600" dirty="0">
                <a:latin typeface="Lucida Grande"/>
                <a:cs typeface="Lucida Grande"/>
              </a:rPr>
              <a:t>/ </a:t>
            </a:r>
            <a:r>
              <a:rPr lang="en-US" sz="600" dirty="0">
                <a:latin typeface="Lucida Grande"/>
                <a:cs typeface="Lucida Grande"/>
                <a:hlinkClick r:id="rId7"/>
              </a:rPr>
              <a:t>CC BY-SA</a:t>
            </a:r>
            <a:endParaRPr lang="en-US" sz="600" dirty="0">
              <a:latin typeface="Lucida Grande"/>
              <a:cs typeface="Lucida Grande"/>
            </a:endParaRPr>
          </a:p>
          <a:p>
            <a:endParaRPr lang="en-US" sz="600" dirty="0">
              <a:latin typeface="Lucida Grande"/>
              <a:cs typeface="Lucida Grande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53731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GATK Workflow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2200" y="6172200"/>
            <a:ext cx="28194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DePristo MA et al. (2011) Nat. Genet. 43, pp. 491-498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7310" r="-17310"/>
          <a:stretch>
            <a:fillRect/>
          </a:stretch>
        </p:blipFill>
        <p:spPr>
          <a:xfrm>
            <a:off x="457200" y="914400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2966492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106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One approach is to allow reads to map to a “decoy” alignment of extra-chromosomal or unassembled sequences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Decoy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38" r="-35"/>
          <a:stretch/>
        </p:blipFill>
        <p:spPr>
          <a:xfrm>
            <a:off x="228600" y="2438400"/>
            <a:ext cx="8534400" cy="3558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172200"/>
            <a:ext cx="918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</a:t>
            </a:r>
            <a:r>
              <a:rPr lang="en-US" sz="1100" dirty="0" err="1"/>
              <a:t>Heng</a:t>
            </a:r>
            <a:r>
              <a:rPr lang="en-US" sz="1100" dirty="0"/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4031658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2057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Insertions and deletions in samples can cause misalignments, resulting in false variant detection</a:t>
            </a:r>
          </a:p>
          <a:p>
            <a:r>
              <a:rPr lang="en-US" dirty="0"/>
              <a:t>By identifying regions with known INDELs or reads which may have INDEL characteristics and performing multiple sequence alignments, these alignments can be rescued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Realignment around INDELs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581400"/>
            <a:ext cx="6705600" cy="26516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72200" y="6324600"/>
            <a:ext cx="28194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DePristo MA et al. (2011) Nat. Genet. 43, pp. 491-498</a:t>
            </a:r>
          </a:p>
        </p:txBody>
      </p:sp>
    </p:spTree>
    <p:extLst>
      <p:ext uri="{BB962C8B-B14F-4D97-AF65-F5344CB8AC3E}">
        <p14:creationId xmlns:p14="http://schemas.microsoft.com/office/powerpoint/2010/main" val="2877865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biases can arise from PCR amplification effects during the construction of the library</a:t>
            </a:r>
          </a:p>
          <a:p>
            <a:r>
              <a:rPr lang="en-US" dirty="0"/>
              <a:t>There can also be optical duplicates which occur when sequences from one cluster are accidentally identified as arising as well from adjacent clusters</a:t>
            </a:r>
          </a:p>
          <a:p>
            <a:r>
              <a:rPr lang="en-US" dirty="0"/>
              <a:t>Both Picard (</a:t>
            </a:r>
            <a:r>
              <a:rPr lang="en-US" dirty="0" err="1"/>
              <a:t>MarkDuplicates</a:t>
            </a:r>
            <a:r>
              <a:rPr lang="en-US" dirty="0"/>
              <a:t>) and </a:t>
            </a:r>
            <a:r>
              <a:rPr lang="en-US" dirty="0" err="1"/>
              <a:t>Samtools</a:t>
            </a:r>
            <a:r>
              <a:rPr lang="en-US" dirty="0"/>
              <a:t> (</a:t>
            </a:r>
            <a:r>
              <a:rPr lang="en-US" dirty="0" err="1"/>
              <a:t>rmdup</a:t>
            </a:r>
            <a:r>
              <a:rPr lang="en-US" dirty="0"/>
              <a:t>) have utilities for addressing one or both of these issues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Marking/Removing Duplicate Sequences</a:t>
            </a:r>
          </a:p>
        </p:txBody>
      </p:sp>
    </p:spTree>
    <p:extLst>
      <p:ext uri="{BB962C8B-B14F-4D97-AF65-F5344CB8AC3E}">
        <p14:creationId xmlns:p14="http://schemas.microsoft.com/office/powerpoint/2010/main" val="911976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Provides empirically accurate base quality scores for each base in every read</a:t>
            </a:r>
          </a:p>
          <a:p>
            <a:r>
              <a:rPr lang="en-US" dirty="0"/>
              <a:t>Also corrects for error covariates like machine cycle and dinucleotide content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Recalibration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09800"/>
            <a:ext cx="6705600" cy="3685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324600"/>
            <a:ext cx="28194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DePristo MA et al. (2011) Nat. Genet. 43, pp. 491-498</a:t>
            </a:r>
          </a:p>
        </p:txBody>
      </p:sp>
    </p:spTree>
    <p:extLst>
      <p:ext uri="{BB962C8B-B14F-4D97-AF65-F5344CB8AC3E}">
        <p14:creationId xmlns:p14="http://schemas.microsoft.com/office/powerpoint/2010/main" val="756225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Scale Analysis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175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 can now begin to assess genetic differences on a very large scale, both as naturally occurring variation in human and non-human populations as well somatically within tumors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57600"/>
            <a:ext cx="6271158" cy="7180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181600"/>
            <a:ext cx="5076609" cy="7309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800600"/>
            <a:ext cx="2508451" cy="8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82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9885"/>
            <a:ext cx="8229600" cy="2147516"/>
          </a:xfrm>
        </p:spPr>
        <p:txBody>
          <a:bodyPr>
            <a:noAutofit/>
          </a:bodyPr>
          <a:lstStyle/>
          <a:p>
            <a:r>
              <a:rPr lang="en-US" sz="2000" dirty="0"/>
              <a:t>While the sequencing of the human genome was a great milestone, the DNA from a single person is not representative of the millions of potential differences that can occur between individuals</a:t>
            </a:r>
          </a:p>
          <a:p>
            <a:r>
              <a:rPr lang="en-US" sz="2000" dirty="0"/>
              <a:t>These unknown genetic variants could be the cause of many phenotypes such as differing morphology, susceptibility to disease, or be completely benign.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62" y="1736556"/>
            <a:ext cx="1768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Lucida Grande"/>
                <a:cs typeface="Lucida Grande"/>
              </a:rPr>
              <a:t>-William Cowper, 1785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110363"/>
            <a:ext cx="7213600" cy="9357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0" i="0" kern="1200" cap="none">
                <a:solidFill>
                  <a:srgbClr val="FDC22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ucida Grande"/>
                <a:ea typeface="+mj-ea"/>
                <a:cs typeface="Lucida Grande"/>
              </a:defRPr>
            </a:lvl1pPr>
          </a:lstStyle>
          <a:p>
            <a:pPr algn="r"/>
            <a:r>
              <a:rPr lang="en-US" dirty="0"/>
              <a:t>“Variation is the spice of life”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2963" y="2743200"/>
            <a:ext cx="2182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Lucida Grande"/>
                <a:cs typeface="Lucida Grande"/>
              </a:rPr>
              <a:t>-</a:t>
            </a:r>
            <a:r>
              <a:rPr lang="en-US" sz="1100" dirty="0" err="1">
                <a:latin typeface="Lucida Grande"/>
                <a:cs typeface="Lucida Grande"/>
              </a:rPr>
              <a:t>Kruglyak</a:t>
            </a:r>
            <a:r>
              <a:rPr lang="en-US" sz="1100" dirty="0">
                <a:latin typeface="Lucida Grande"/>
                <a:cs typeface="Lucida Grande"/>
              </a:rPr>
              <a:t> &amp; Nickerson, 2001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1143000"/>
            <a:ext cx="7213600" cy="9357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0" i="0" kern="1200" cap="none">
                <a:solidFill>
                  <a:srgbClr val="FDC22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ucida Grande"/>
                <a:ea typeface="+mj-ea"/>
                <a:cs typeface="Lucida Grande"/>
              </a:defRPr>
            </a:lvl1pPr>
          </a:lstStyle>
          <a:p>
            <a:pPr algn="r"/>
            <a:r>
              <a:rPr lang="en-US" dirty="0"/>
              <a:t>“Variety’s the very spice of life”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86042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woman_blu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70" y="2009456"/>
            <a:ext cx="407924" cy="771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570894" cy="3603988"/>
          </a:xfrm>
        </p:spPr>
        <p:txBody>
          <a:bodyPr>
            <a:normAutofit fontScale="92500"/>
          </a:bodyPr>
          <a:lstStyle/>
          <a:p>
            <a:r>
              <a:rPr lang="en-US" dirty="0"/>
              <a:t>Mutations in the germline are passed along to offspring and are present in the DNA over every cell </a:t>
            </a:r>
          </a:p>
          <a:p>
            <a:r>
              <a:rPr lang="en-US" dirty="0"/>
              <a:t>In animals, these typically occur in meiosis during gamete differentiation</a:t>
            </a:r>
          </a:p>
        </p:txBody>
      </p:sp>
      <p:pic>
        <p:nvPicPr>
          <p:cNvPr id="4" name="Picture 3" descr="male_blu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610" y="1999296"/>
            <a:ext cx="349250" cy="7767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0550" y="2862895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91043" y="2862895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58566" y="3406142"/>
            <a:ext cx="4672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31094" y="3415818"/>
            <a:ext cx="4672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27877" y="3832862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92229" y="4366433"/>
            <a:ext cx="2978066" cy="193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46210" y="4388132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79630" y="4388132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13050" y="4388132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woman_blu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00" y="2009456"/>
            <a:ext cx="407924" cy="771144"/>
          </a:xfrm>
          <a:prstGeom prst="rect">
            <a:avLst/>
          </a:prstGeom>
        </p:spPr>
      </p:pic>
      <p:pic>
        <p:nvPicPr>
          <p:cNvPr id="24" name="Picture 23" descr="male_blu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4140" y="1999296"/>
            <a:ext cx="349250" cy="77673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7202115" y="1515976"/>
            <a:ext cx="342507" cy="493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202114" y="1671589"/>
            <a:ext cx="228980" cy="693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92921" y="1537712"/>
            <a:ext cx="61595" cy="3418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woman_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76" y="2979422"/>
            <a:ext cx="407924" cy="771144"/>
          </a:xfrm>
          <a:prstGeom prst="rect">
            <a:avLst/>
          </a:prstGeom>
        </p:spPr>
      </p:pic>
      <p:pic>
        <p:nvPicPr>
          <p:cNvPr id="36" name="Picture 35" descr="male_blu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5588" y="2969262"/>
            <a:ext cx="349250" cy="776732"/>
          </a:xfrm>
          <a:prstGeom prst="rect">
            <a:avLst/>
          </a:prstGeom>
        </p:spPr>
      </p:pic>
      <p:pic>
        <p:nvPicPr>
          <p:cNvPr id="37" name="Picture 36" descr="male_blu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4399" y="4928548"/>
            <a:ext cx="349250" cy="776732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8546471" y="4390933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12790" y="4385785"/>
            <a:ext cx="0" cy="552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woman_blu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93" y="4943856"/>
            <a:ext cx="407924" cy="77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male_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66" y="4928548"/>
            <a:ext cx="349250" cy="776732"/>
          </a:xfrm>
          <a:prstGeom prst="rect">
            <a:avLst/>
          </a:prstGeom>
        </p:spPr>
      </p:pic>
      <p:pic>
        <p:nvPicPr>
          <p:cNvPr id="44" name="Picture 43" descr="woman_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33" y="4943856"/>
            <a:ext cx="407924" cy="771144"/>
          </a:xfrm>
          <a:prstGeom prst="rect">
            <a:avLst/>
          </a:prstGeom>
        </p:spPr>
      </p:pic>
      <p:pic>
        <p:nvPicPr>
          <p:cNvPr id="45" name="Picture 44" descr="male_blu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679" y="4933696"/>
            <a:ext cx="349250" cy="776732"/>
          </a:xfrm>
          <a:prstGeom prst="rect">
            <a:avLst/>
          </a:prstGeom>
        </p:spPr>
      </p:pic>
      <p:sp>
        <p:nvSpPr>
          <p:cNvPr id="3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37451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548" y="2236678"/>
            <a:ext cx="4191852" cy="3603988"/>
          </a:xfrm>
        </p:spPr>
        <p:txBody>
          <a:bodyPr>
            <a:noAutofit/>
          </a:bodyPr>
          <a:lstStyle/>
          <a:p>
            <a:r>
              <a:rPr lang="en-US" sz="2000" dirty="0"/>
              <a:t>Mutations in non-germline cells that are not passed along to offspring</a:t>
            </a:r>
          </a:p>
          <a:p>
            <a:r>
              <a:rPr lang="en-US" sz="2000" dirty="0"/>
              <a:t>Can occur during mitosis or from the environment itself</a:t>
            </a:r>
          </a:p>
          <a:p>
            <a:r>
              <a:rPr lang="en-US" sz="2000" dirty="0"/>
              <a:t>Are an integral part in tumor progression and evolution</a:t>
            </a:r>
          </a:p>
        </p:txBody>
      </p:sp>
      <p:pic>
        <p:nvPicPr>
          <p:cNvPr id="4" name="Picture 3" descr="tumor_mutations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8" y="2396232"/>
            <a:ext cx="3993192" cy="2249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97" y="6352401"/>
            <a:ext cx="34266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Darryl </a:t>
            </a:r>
            <a:r>
              <a:rPr lang="en-US" sz="600" dirty="0" err="1">
                <a:latin typeface="+mj-lt"/>
              </a:rPr>
              <a:t>Leja</a:t>
            </a:r>
            <a:r>
              <a:rPr lang="en-US" sz="600" dirty="0">
                <a:latin typeface="+mj-lt"/>
              </a:rPr>
              <a:t>, </a:t>
            </a:r>
            <a:r>
              <a:rPr lang="en-US" sz="600" dirty="0"/>
              <a:t>Courtesy: </a:t>
            </a:r>
            <a:r>
              <a:rPr lang="en-US" sz="600" dirty="0">
                <a:hlinkClick r:id="rId3"/>
              </a:rPr>
              <a:t>National Human Genome Research Institute</a:t>
            </a:r>
            <a:r>
              <a:rPr lang="en-US" sz="600" dirty="0"/>
              <a:t>.</a:t>
            </a:r>
          </a:p>
          <a:p>
            <a:endParaRPr lang="en-US" sz="600" dirty="0">
              <a:latin typeface="+mj-lt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276897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</a:t>
            </a:r>
            <a:r>
              <a:rPr lang="en-US" dirty="0" err="1"/>
              <a:t>vs</a:t>
            </a:r>
            <a:r>
              <a:rPr lang="en-US" dirty="0"/>
              <a:t> Polymorphism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2201673"/>
          </a:xfrm>
        </p:spPr>
        <p:txBody>
          <a:bodyPr>
            <a:noAutofit/>
          </a:bodyPr>
          <a:lstStyle/>
          <a:p>
            <a:r>
              <a:rPr lang="en-US" sz="2400" dirty="0"/>
              <a:t>A mutation must persist to some extent within a population to be considered polymorphic</a:t>
            </a:r>
          </a:p>
          <a:p>
            <a:pPr lvl="1"/>
            <a:r>
              <a:rPr lang="en-US" sz="2000" dirty="0"/>
              <a:t>&gt;1% frequency is often used</a:t>
            </a:r>
          </a:p>
          <a:p>
            <a:r>
              <a:rPr lang="en-US" sz="2400" dirty="0"/>
              <a:t>Germline mutations that are not polymorphic are considered rare variants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24280" y="3541455"/>
            <a:ext cx="7181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“From the standpoint of the neutral theory, the rare variant alleles are simple those alleles whose frequencies within a species happen to be in a low-frequency range (0,q), whereas polymorphic alleles are those whose frequencies happen to be in the higher-frequency range (q, 1-q), where I arbitrarily take q = 0.01. Both represent a phase of molecular evolution.”</a:t>
            </a:r>
          </a:p>
          <a:p>
            <a:r>
              <a:rPr lang="en-US" sz="2000" i="1" dirty="0"/>
              <a:t>												-Motoo Kimura</a:t>
            </a:r>
          </a:p>
        </p:txBody>
      </p:sp>
      <p:sp>
        <p:nvSpPr>
          <p:cNvPr id="8" name="Rectangle 7"/>
          <p:cNvSpPr/>
          <p:nvPr/>
        </p:nvSpPr>
        <p:spPr>
          <a:xfrm>
            <a:off x="7333767" y="6368534"/>
            <a:ext cx="181023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Kimura M (1983) Mol. Biol. Evol., 1(1), pp. 84-93  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328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Genomes come in many sizes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1092" y="6352401"/>
            <a:ext cx="2230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/>
              <a:t>Modified from image by </a:t>
            </a:r>
            <a:r>
              <a:rPr lang="en-US" sz="600" dirty="0">
                <a:hlinkClick r:id="rId2"/>
              </a:rPr>
              <a:t>Estevezj</a:t>
            </a:r>
            <a:r>
              <a:rPr lang="en-US" sz="600" dirty="0"/>
              <a:t> / </a:t>
            </a:r>
            <a:r>
              <a:rPr lang="en-US" sz="600" dirty="0">
                <a:latin typeface="Lucida Grande"/>
                <a:cs typeface="Lucida Grande"/>
                <a:hlinkClick r:id="rId3"/>
              </a:rPr>
              <a:t>CC BY-SA</a:t>
            </a:r>
            <a:endParaRPr lang="en-US" sz="600" dirty="0">
              <a:latin typeface="Lucida Grande"/>
              <a:cs typeface="Lucida Grande"/>
            </a:endParaRPr>
          </a:p>
          <a:p>
            <a:pPr algn="r"/>
            <a:endParaRPr lang="en-US" sz="6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6" name="Picture 5" descr="genomeSiz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" y="1447800"/>
            <a:ext cx="751554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8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Genomic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531" y="1905000"/>
            <a:ext cx="4615069" cy="40104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Single Nucleotide Polymorphisms (SNPs) – mutations of one nucleotide to another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Insertion/Deletion Polymorphisms (INDELs) – small mutations removing or adding one or more nucleotides at a particular locus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Structural Variation (SVs) – medium to large sized rearrangements of chromosomal DNA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0948" y="1927948"/>
            <a:ext cx="1662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AATCT</a:t>
            </a:r>
            <a:r>
              <a:rPr lang="en-US" sz="1600" dirty="0">
                <a:solidFill>
                  <a:srgbClr val="0000FF"/>
                </a:solidFill>
                <a:latin typeface="Courier New"/>
                <a:cs typeface="Courier New"/>
              </a:rPr>
              <a:t>G</a:t>
            </a:r>
            <a:r>
              <a:rPr lang="en-US" sz="1600" dirty="0">
                <a:latin typeface="Courier New"/>
                <a:cs typeface="Courier New"/>
              </a:rPr>
              <a:t>AGGCAT</a:t>
            </a:r>
          </a:p>
          <a:p>
            <a:r>
              <a:rPr lang="en-US" sz="1600" dirty="0">
                <a:latin typeface="Courier New"/>
                <a:cs typeface="Courier New"/>
              </a:rPr>
              <a:t>AATCT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sz="1600" dirty="0">
                <a:latin typeface="Courier New"/>
                <a:cs typeface="Courier New"/>
              </a:rPr>
              <a:t>AGGCAT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9319" y="1927948"/>
            <a:ext cx="250869" cy="861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0949" y="3279691"/>
            <a:ext cx="17853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AATCT</a:t>
            </a:r>
            <a:r>
              <a:rPr lang="en-US" sz="1600" dirty="0">
                <a:solidFill>
                  <a:srgbClr val="0000FF"/>
                </a:solidFill>
                <a:latin typeface="Courier New"/>
                <a:cs typeface="Courier New"/>
              </a:rPr>
              <a:t>GA</a:t>
            </a:r>
            <a:r>
              <a:rPr lang="en-US" sz="1600" dirty="0">
                <a:latin typeface="Courier New"/>
                <a:cs typeface="Courier New"/>
              </a:rPr>
              <a:t>AGGCAT</a:t>
            </a:r>
          </a:p>
          <a:p>
            <a:r>
              <a:rPr lang="en-US" sz="1600" dirty="0">
                <a:latin typeface="Courier New"/>
                <a:cs typeface="Courier New"/>
              </a:rPr>
              <a:t>AATCT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--</a:t>
            </a:r>
            <a:r>
              <a:rPr lang="en-US" sz="1600" dirty="0">
                <a:latin typeface="Courier New"/>
                <a:cs typeface="Courier New"/>
              </a:rPr>
              <a:t>AGGCAT</a:t>
            </a:r>
          </a:p>
        </p:txBody>
      </p:sp>
      <p:sp>
        <p:nvSpPr>
          <p:cNvPr id="7" name="Rectangle 6"/>
          <p:cNvSpPr/>
          <p:nvPr/>
        </p:nvSpPr>
        <p:spPr>
          <a:xfrm>
            <a:off x="6961638" y="3279691"/>
            <a:ext cx="376294" cy="861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ranslocation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4495800"/>
            <a:ext cx="1253170" cy="13441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77000" y="6352401"/>
            <a:ext cx="25876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latin typeface="+mj-lt"/>
              </a:rPr>
              <a:t>Darryl </a:t>
            </a:r>
            <a:r>
              <a:rPr lang="en-US" sz="600" dirty="0" err="1">
                <a:latin typeface="+mj-lt"/>
              </a:rPr>
              <a:t>Leja</a:t>
            </a:r>
            <a:r>
              <a:rPr lang="en-US" sz="600" dirty="0">
                <a:latin typeface="+mj-lt"/>
              </a:rPr>
              <a:t>, </a:t>
            </a:r>
            <a:r>
              <a:rPr lang="en-US" sz="600" dirty="0"/>
              <a:t>Courtesy: </a:t>
            </a:r>
            <a:r>
              <a:rPr lang="en-US" sz="600" dirty="0">
                <a:hlinkClick r:id="rId3"/>
              </a:rPr>
              <a:t>National Human Genome Research Institute</a:t>
            </a:r>
            <a:r>
              <a:rPr lang="en-US" sz="600" dirty="0"/>
              <a:t>.</a:t>
            </a:r>
          </a:p>
          <a:p>
            <a:pPr algn="r"/>
            <a:endParaRPr lang="en-US" sz="600" dirty="0">
              <a:latin typeface="+mj-lt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27070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Subtypes: Repetitive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36" y="1676400"/>
            <a:ext cx="3636682" cy="11832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Mobile Elements / Retrotransposons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23409" y="1879600"/>
            <a:ext cx="3636682" cy="1836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rgbClr val="011C3C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Repeat Expansions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9757" y="3796557"/>
            <a:ext cx="2530285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6085" y="3796557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3793" y="3437187"/>
            <a:ext cx="479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Grande"/>
                <a:cs typeface="Lucida Grande"/>
              </a:rPr>
              <a:t>ALU</a:t>
            </a:r>
          </a:p>
        </p:txBody>
      </p:sp>
      <p:sp>
        <p:nvSpPr>
          <p:cNvPr id="29" name="Freeform 28"/>
          <p:cNvSpPr/>
          <p:nvPr/>
        </p:nvSpPr>
        <p:spPr>
          <a:xfrm>
            <a:off x="1612865" y="3212555"/>
            <a:ext cx="1314824" cy="443944"/>
          </a:xfrm>
          <a:custGeom>
            <a:avLst/>
            <a:gdLst>
              <a:gd name="connsiteX0" fmla="*/ 0 w 1314824"/>
              <a:gd name="connsiteY0" fmla="*/ 176076 h 332958"/>
              <a:gd name="connsiteX1" fmla="*/ 784412 w 1314824"/>
              <a:gd name="connsiteY1" fmla="*/ 4252 h 332958"/>
              <a:gd name="connsiteX2" fmla="*/ 1314824 w 1314824"/>
              <a:gd name="connsiteY2" fmla="*/ 332958 h 33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4824" h="332958">
                <a:moveTo>
                  <a:pt x="0" y="176076"/>
                </a:moveTo>
                <a:cubicBezTo>
                  <a:pt x="282637" y="77090"/>
                  <a:pt x="565275" y="-21895"/>
                  <a:pt x="784412" y="4252"/>
                </a:cubicBezTo>
                <a:cubicBezTo>
                  <a:pt x="1003549" y="30399"/>
                  <a:pt x="1217706" y="249537"/>
                  <a:pt x="1314824" y="332958"/>
                </a:cubicBezTo>
              </a:path>
            </a:pathLst>
          </a:cu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2105925" y="4387446"/>
            <a:ext cx="433294" cy="2888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69757" y="5035679"/>
            <a:ext cx="2530285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16085" y="5035679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63793" y="4676309"/>
            <a:ext cx="479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Grande"/>
                <a:cs typeface="Lucida Grande"/>
              </a:rPr>
              <a:t>ALU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27689" y="5035679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873382" y="4684886"/>
            <a:ext cx="479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Grande"/>
                <a:cs typeface="Lucida Grande"/>
              </a:rPr>
              <a:t>ALU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360281" y="3754120"/>
            <a:ext cx="3178601" cy="2179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296649" y="3686384"/>
            <a:ext cx="276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/>
                <a:cs typeface="Courier New"/>
              </a:rPr>
              <a:t>ACTTACTTACTTACTTACTTACTT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59825" y="3164057"/>
            <a:ext cx="615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urier New"/>
                <a:cs typeface="Courier New"/>
              </a:rPr>
              <a:t>ACTT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067637" y="3524619"/>
            <a:ext cx="140423" cy="222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569636" y="4387445"/>
            <a:ext cx="433294" cy="2888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60281" y="4983480"/>
            <a:ext cx="3178601" cy="2179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296649" y="4925505"/>
            <a:ext cx="3242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/>
                <a:cs typeface="Courier New"/>
              </a:rPr>
              <a:t>ACTTACTT</a:t>
            </a:r>
            <a:r>
              <a:rPr lang="en-US" sz="1400" dirty="0">
                <a:solidFill>
                  <a:srgbClr val="FF0000"/>
                </a:solidFill>
                <a:latin typeface="Courier New"/>
                <a:cs typeface="Courier New"/>
              </a:rPr>
              <a:t>ACTT</a:t>
            </a:r>
            <a:r>
              <a:rPr lang="en-US" sz="1400" dirty="0">
                <a:latin typeface="Courier New"/>
                <a:cs typeface="Courier New"/>
              </a:rPr>
              <a:t>ACTTACTTACTTACTT</a:t>
            </a: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486400"/>
            <a:ext cx="2790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(in humans, primarily ALU, LINE, and SVA)</a:t>
            </a:r>
          </a:p>
        </p:txBody>
      </p:sp>
    </p:spTree>
    <p:extLst>
      <p:ext uri="{BB962C8B-B14F-4D97-AF65-F5344CB8AC3E}">
        <p14:creationId xmlns:p14="http://schemas.microsoft.com/office/powerpoint/2010/main" val="112748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Length Distribution</a:t>
            </a:r>
          </a:p>
        </p:txBody>
      </p:sp>
      <p:pic>
        <p:nvPicPr>
          <p:cNvPr id="5" name="Picture 4" descr="lendist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324600" cy="403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36243" y="6368534"/>
            <a:ext cx="148395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1000 Genomes Project, Nature, 2010 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97772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Differences Between Individuals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658" y="1981200"/>
            <a:ext cx="8320742" cy="3603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average number of genetic differences in the germline between two random humans can be broken down as follows:</a:t>
            </a:r>
          </a:p>
          <a:p>
            <a:r>
              <a:rPr lang="en-US" sz="2800" dirty="0"/>
              <a:t>3,600,000 single nucleotide differences</a:t>
            </a:r>
          </a:p>
          <a:p>
            <a:r>
              <a:rPr lang="en-US" sz="2800" dirty="0"/>
              <a:t>344,000 small insertion and deletions</a:t>
            </a:r>
          </a:p>
          <a:p>
            <a:r>
              <a:rPr lang="en-US" sz="2800" dirty="0"/>
              <a:t>1,000 larger deletion and duplications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7736243" y="6368534"/>
            <a:ext cx="148395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1000 Genomes Project, Nature, 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5334000"/>
            <a:ext cx="529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Grande"/>
                <a:cs typeface="Lucida Grande"/>
              </a:rPr>
              <a:t>Numbers change depending on ancestry!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45075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1391"/>
            <a:ext cx="8733681" cy="935791"/>
          </a:xfrm>
        </p:spPr>
        <p:txBody>
          <a:bodyPr/>
          <a:lstStyle/>
          <a:p>
            <a:r>
              <a:rPr lang="en-US" dirty="0"/>
              <a:t>Discovering Variation: SNPs and INDELs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11636"/>
            <a:ext cx="8607429" cy="3727164"/>
          </a:xfrm>
        </p:spPr>
        <p:txBody>
          <a:bodyPr>
            <a:normAutofit/>
          </a:bodyPr>
          <a:lstStyle/>
          <a:p>
            <a:r>
              <a:rPr lang="en-US" sz="2800" dirty="0"/>
              <a:t>Small variants require the use of sequence data to initially be discovered</a:t>
            </a:r>
          </a:p>
          <a:p>
            <a:r>
              <a:rPr lang="en-US" sz="2800" dirty="0"/>
              <a:t>Most approaches align sequences to a reference genome to identify differing positions </a:t>
            </a:r>
          </a:p>
          <a:p>
            <a:r>
              <a:rPr lang="en-US" sz="2800" dirty="0"/>
              <a:t>The amount of DNA sequenced is proportional to the number of times a region is covered by a sequence read</a:t>
            </a:r>
          </a:p>
          <a:p>
            <a:pPr lvl="1"/>
            <a:r>
              <a:rPr lang="en-US" sz="1800" dirty="0"/>
              <a:t>More sequence coverage equates to more support for a candidate variant site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855618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2846874" y="765714"/>
            <a:ext cx="8218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>
                <a:latin typeface="+mj-lt"/>
              </a:rPr>
              <a:t>SNP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1848" y="18261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ATCCTGATTCGGTGAACGTTATCGACGATCCGATCGA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696" y="2029312"/>
            <a:ext cx="4340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        CGGTGAACGTTATCGACGATCCGATCGAACTGTCAGC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696" y="2232512"/>
            <a:ext cx="443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         GGTGAACGTTATCGACGTTCCGATCGAACTGTCAGCG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3904" y="24357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TGAACGTTATCGACGTTCCGATCGAACTGTCATCGGC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0728" y="26389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TGAACGTTATCGACGTTCCGATCGAACTGTCAGCGGC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0728" y="28421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TGAACGTTATCGACGTTCCGATCGAACTGTCAGCGGC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0208" y="30453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GTTATCGACGATCCGATCGAACTGTCAGCGGCAAGCT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4368" y="3248512"/>
            <a:ext cx="350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TTATCGACGATCCGATCGAACTGTCAGCGGCAAGCT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52800" y="1656272"/>
            <a:ext cx="228600" cy="23034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0714" y="3544214"/>
            <a:ext cx="722648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ATCCTGATTCGGTGAACGTTATCGACGATCCGATCGAACTGTCAGCGGCAAGCTGATCGATCGATCGATGCTAGTG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4600" y="3858112"/>
            <a:ext cx="350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TTATCGACGATCCGATCGAACTGTCAGCGGCAAGCT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7458" y="4061312"/>
            <a:ext cx="350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TCGACGATCCGATCGAACTGTCAGCGGCAAGCTGAT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0709" y="4264512"/>
            <a:ext cx="3693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ATCCGATCGAACTGTCAGCGGCAAGCTGATCG  CGAT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45116" y="4467712"/>
            <a:ext cx="3693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TCCGAGCGAACTGTCAGCGGCAAGCTGATCG  CGATC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2648" y="4670912"/>
            <a:ext cx="350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TCCGATCGAACTGTCAGCGGCAAGCTGATCGATCGA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0152" y="48741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GATCGAACTGTCAGCGGCAAGCTGATCG  CGATCGA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0666" y="50773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AACTGTCAGCGGCAAGCTGATCG  CGATCGATGCTA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67845" y="5280512"/>
            <a:ext cx="341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TGTCAGCGGCAAGCTGATCGATCGATCGATGCTAG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605052" y="6096000"/>
            <a:ext cx="1359377" cy="609600"/>
          </a:xfrm>
          <a:prstGeom prst="rect">
            <a:avLst/>
          </a:prstGeom>
        </p:spPr>
        <p:txBody>
          <a:bodyPr vert="horz"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Lucida Grande"/>
              </a:rPr>
              <a:t>INDEL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1848" y="1622912"/>
            <a:ext cx="360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ATCCTGATTCGGTGAACGTTATCGACGATCCGATCGA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677" y="5483712"/>
            <a:ext cx="341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TCAGCGGCAAGCTGATCGATCGATCGATGCTAGTG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7776" y="3515402"/>
            <a:ext cx="304800" cy="23186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38201" y="3858112"/>
            <a:ext cx="1192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  <a:cs typeface="Lucida Grande"/>
              </a:rPr>
              <a:t>reference genome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330519" y="1266385"/>
            <a:ext cx="114300" cy="2809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262460" y="5913227"/>
            <a:ext cx="129805" cy="242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 txBox="1">
            <a:spLocks/>
          </p:cNvSpPr>
          <p:nvPr/>
        </p:nvSpPr>
        <p:spPr>
          <a:xfrm>
            <a:off x="5605050" y="1622912"/>
            <a:ext cx="209115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rgbClr val="011C3C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latin typeface="+mj-lt"/>
              </a:rPr>
              <a:t>sequencing error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or genetic variant?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01401" y="2455708"/>
            <a:ext cx="228600" cy="338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5351186" y="2115850"/>
            <a:ext cx="227428" cy="2221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929785" y="4474746"/>
            <a:ext cx="228600" cy="338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1737824" y="5040244"/>
            <a:ext cx="1785026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rgbClr val="011C3C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latin typeface="+mj-lt"/>
              </a:rPr>
              <a:t>sequencing error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or genetic variant?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3502969" y="5017896"/>
            <a:ext cx="257140" cy="2438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04800" y="-21391"/>
            <a:ext cx="8733681" cy="935791"/>
          </a:xfrm>
        </p:spPr>
        <p:txBody>
          <a:bodyPr/>
          <a:lstStyle/>
          <a:p>
            <a:r>
              <a:rPr lang="en-US" dirty="0"/>
              <a:t>Discovering Variation: SNPs and INDELs</a:t>
            </a:r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720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0" grpId="0" build="allAtOnce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42" grpId="0"/>
      <p:bldP spid="43" grpId="0" animBg="1"/>
      <p:bldP spid="47" grpId="0" animBg="1"/>
      <p:bldP spid="4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Genotyping Small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038600"/>
          </a:xfrm>
        </p:spPr>
        <p:txBody>
          <a:bodyPr>
            <a:normAutofit/>
          </a:bodyPr>
          <a:lstStyle/>
          <a:p>
            <a:r>
              <a:rPr lang="en-US" dirty="0"/>
              <a:t>Once discovered, oligonucleotide probes can be generated with each individual allele of a variant of interest </a:t>
            </a:r>
          </a:p>
          <a:p>
            <a:r>
              <a:rPr lang="en-US" dirty="0"/>
              <a:t>A large number can then be assessed simultaneously on microarrays to detect which combination of alleles is present in a sample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98017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SNP Microarrays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1567" y="6362589"/>
            <a:ext cx="2615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Maggie Bartlett, </a:t>
            </a:r>
            <a:r>
              <a:rPr lang="en-US" sz="600" dirty="0"/>
              <a:t>Courtesy: </a:t>
            </a:r>
            <a:r>
              <a:rPr lang="en-US" sz="600" dirty="0">
                <a:hlinkClick r:id="rId2"/>
              </a:rPr>
              <a:t>National Human Genome Research Institute</a:t>
            </a:r>
            <a:r>
              <a:rPr lang="en-US" sz="600" dirty="0"/>
              <a:t>.</a:t>
            </a:r>
          </a:p>
          <a:p>
            <a:endParaRPr lang="en-US" sz="600" dirty="0">
              <a:latin typeface="+mj-lt"/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6122860" y="1616456"/>
            <a:ext cx="2493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/>
                <a:cs typeface="Courier New"/>
              </a:rPr>
              <a:t>TAACGATGAATC</a:t>
            </a:r>
            <a:r>
              <a:rPr lang="en-US" sz="1200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sz="1200" dirty="0">
                <a:latin typeface="Courier New"/>
                <a:cs typeface="Courier New"/>
              </a:rPr>
              <a:t>TAGGCATCGCGC</a:t>
            </a:r>
          </a:p>
        </p:txBody>
      </p:sp>
      <p:sp>
        <p:nvSpPr>
          <p:cNvPr id="555" name="Rectangle 554"/>
          <p:cNvSpPr/>
          <p:nvPr/>
        </p:nvSpPr>
        <p:spPr>
          <a:xfrm>
            <a:off x="6130328" y="1852633"/>
            <a:ext cx="2493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ourier New"/>
                <a:cs typeface="Courier New"/>
              </a:rPr>
              <a:t>TAACGATGAATC</a:t>
            </a:r>
            <a:r>
              <a:rPr lang="en-US" sz="1200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sz="1200" dirty="0">
                <a:solidFill>
                  <a:srgbClr val="000000"/>
                </a:solidFill>
                <a:latin typeface="Courier New"/>
                <a:cs typeface="Courier New"/>
              </a:rPr>
              <a:t>T</a:t>
            </a:r>
            <a:r>
              <a:rPr lang="en-US" sz="1200" dirty="0">
                <a:latin typeface="Courier New"/>
                <a:cs typeface="Courier New"/>
              </a:rPr>
              <a:t>AGGCATCGCGC</a:t>
            </a:r>
          </a:p>
        </p:txBody>
      </p:sp>
      <p:cxnSp>
        <p:nvCxnSpPr>
          <p:cNvPr id="557" name="Straight Arrow Connector 556"/>
          <p:cNvCxnSpPr>
            <a:stCxn id="553" idx="1"/>
          </p:cNvCxnSpPr>
          <p:nvPr/>
        </p:nvCxnSpPr>
        <p:spPr>
          <a:xfrm flipH="1">
            <a:off x="5643880" y="1754956"/>
            <a:ext cx="478980" cy="359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Arrow Connector 557"/>
          <p:cNvCxnSpPr>
            <a:stCxn id="555" idx="1"/>
          </p:cNvCxnSpPr>
          <p:nvPr/>
        </p:nvCxnSpPr>
        <p:spPr>
          <a:xfrm flipH="1">
            <a:off x="5645378" y="1991133"/>
            <a:ext cx="484950" cy="312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6" name="Picture 5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376679"/>
            <a:ext cx="2057400" cy="3648173"/>
          </a:xfrm>
          <a:prstGeom prst="rect">
            <a:avLst/>
          </a:prstGeom>
        </p:spPr>
      </p:pic>
      <p:sp>
        <p:nvSpPr>
          <p:cNvPr id="567" name="TextBox 566"/>
          <p:cNvSpPr txBox="1"/>
          <p:nvPr/>
        </p:nvSpPr>
        <p:spPr>
          <a:xfrm>
            <a:off x="6130328" y="2608200"/>
            <a:ext cx="2493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 New"/>
                <a:cs typeface="Courier New"/>
              </a:rPr>
              <a:t>GGCTTAAGTACC</a:t>
            </a:r>
            <a:r>
              <a:rPr lang="en-US" sz="1200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sz="1200" dirty="0">
                <a:latin typeface="Courier New"/>
                <a:cs typeface="Courier New"/>
              </a:rPr>
              <a:t>TATGGATTACGG</a:t>
            </a:r>
          </a:p>
        </p:txBody>
      </p:sp>
      <p:sp>
        <p:nvSpPr>
          <p:cNvPr id="568" name="Rectangle 567"/>
          <p:cNvSpPr/>
          <p:nvPr/>
        </p:nvSpPr>
        <p:spPr>
          <a:xfrm>
            <a:off x="6137796" y="2844377"/>
            <a:ext cx="2493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ourier New"/>
                <a:cs typeface="Courier New"/>
              </a:rPr>
              <a:t>GGCTTAAGTACC</a:t>
            </a:r>
            <a:r>
              <a:rPr lang="en-US" sz="1200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sz="1200" dirty="0">
                <a:latin typeface="Courier New"/>
                <a:cs typeface="Courier New"/>
              </a:rPr>
              <a:t>TATGGATTACGG</a:t>
            </a:r>
          </a:p>
        </p:txBody>
      </p:sp>
      <p:cxnSp>
        <p:nvCxnSpPr>
          <p:cNvPr id="569" name="Straight Arrow Connector 568"/>
          <p:cNvCxnSpPr>
            <a:stCxn id="567" idx="1"/>
          </p:cNvCxnSpPr>
          <p:nvPr/>
        </p:nvCxnSpPr>
        <p:spPr>
          <a:xfrm flipH="1">
            <a:off x="5638800" y="2746700"/>
            <a:ext cx="491528" cy="47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Arrow Connector 569"/>
          <p:cNvCxnSpPr>
            <a:stCxn id="568" idx="1"/>
          </p:cNvCxnSpPr>
          <p:nvPr/>
        </p:nvCxnSpPr>
        <p:spPr>
          <a:xfrm flipH="1">
            <a:off x="5633720" y="2982877"/>
            <a:ext cx="504076" cy="476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6742700" y="2057400"/>
            <a:ext cx="158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/>
                <a:cs typeface="Courier New"/>
              </a:rPr>
              <a:t>genotype: T/T</a:t>
            </a:r>
          </a:p>
        </p:txBody>
      </p:sp>
      <p:sp>
        <p:nvSpPr>
          <p:cNvPr id="572" name="TextBox 571"/>
          <p:cNvSpPr txBox="1"/>
          <p:nvPr/>
        </p:nvSpPr>
        <p:spPr>
          <a:xfrm>
            <a:off x="6742700" y="2971800"/>
            <a:ext cx="158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/>
                <a:cs typeface="Courier New"/>
              </a:rPr>
              <a:t>genotype: C/T</a:t>
            </a:r>
          </a:p>
        </p:txBody>
      </p:sp>
      <p:sp>
        <p:nvSpPr>
          <p:cNvPr id="596" name="Freeform 595"/>
          <p:cNvSpPr/>
          <p:nvPr/>
        </p:nvSpPr>
        <p:spPr>
          <a:xfrm>
            <a:off x="161366" y="3151433"/>
            <a:ext cx="1038225" cy="1079500"/>
          </a:xfrm>
          <a:custGeom>
            <a:avLst/>
            <a:gdLst>
              <a:gd name="connsiteX0" fmla="*/ 224853 w 1038101"/>
              <a:gd name="connsiteY0" fmla="*/ 374754 h 809469"/>
              <a:gd name="connsiteX1" fmla="*/ 314794 w 1038101"/>
              <a:gd name="connsiteY1" fmla="*/ 314793 h 809469"/>
              <a:gd name="connsiteX2" fmla="*/ 359764 w 1038101"/>
              <a:gd name="connsiteY2" fmla="*/ 269823 h 809469"/>
              <a:gd name="connsiteX3" fmla="*/ 404735 w 1038101"/>
              <a:gd name="connsiteY3" fmla="*/ 239842 h 809469"/>
              <a:gd name="connsiteX4" fmla="*/ 464695 w 1038101"/>
              <a:gd name="connsiteY4" fmla="*/ 194872 h 809469"/>
              <a:gd name="connsiteX5" fmla="*/ 509666 w 1038101"/>
              <a:gd name="connsiteY5" fmla="*/ 164892 h 809469"/>
              <a:gd name="connsiteX6" fmla="*/ 539646 w 1038101"/>
              <a:gd name="connsiteY6" fmla="*/ 134911 h 809469"/>
              <a:gd name="connsiteX7" fmla="*/ 584616 w 1038101"/>
              <a:gd name="connsiteY7" fmla="*/ 119921 h 809469"/>
              <a:gd name="connsiteX8" fmla="*/ 659567 w 1038101"/>
              <a:gd name="connsiteY8" fmla="*/ 134911 h 809469"/>
              <a:gd name="connsiteX9" fmla="*/ 689548 w 1038101"/>
              <a:gd name="connsiteY9" fmla="*/ 164892 h 809469"/>
              <a:gd name="connsiteX10" fmla="*/ 749508 w 1038101"/>
              <a:gd name="connsiteY10" fmla="*/ 254833 h 809469"/>
              <a:gd name="connsiteX11" fmla="*/ 794479 w 1038101"/>
              <a:gd name="connsiteY11" fmla="*/ 389744 h 809469"/>
              <a:gd name="connsiteX12" fmla="*/ 809469 w 1038101"/>
              <a:gd name="connsiteY12" fmla="*/ 434715 h 809469"/>
              <a:gd name="connsiteX13" fmla="*/ 839449 w 1038101"/>
              <a:gd name="connsiteY13" fmla="*/ 539646 h 809469"/>
              <a:gd name="connsiteX14" fmla="*/ 869430 w 1038101"/>
              <a:gd name="connsiteY14" fmla="*/ 569626 h 809469"/>
              <a:gd name="connsiteX15" fmla="*/ 824459 w 1038101"/>
              <a:gd name="connsiteY15" fmla="*/ 554636 h 809469"/>
              <a:gd name="connsiteX16" fmla="*/ 794479 w 1038101"/>
              <a:gd name="connsiteY16" fmla="*/ 509665 h 809469"/>
              <a:gd name="connsiteX17" fmla="*/ 734518 w 1038101"/>
              <a:gd name="connsiteY17" fmla="*/ 434715 h 809469"/>
              <a:gd name="connsiteX18" fmla="*/ 719528 w 1038101"/>
              <a:gd name="connsiteY18" fmla="*/ 389744 h 809469"/>
              <a:gd name="connsiteX19" fmla="*/ 689548 w 1038101"/>
              <a:gd name="connsiteY19" fmla="*/ 344774 h 809469"/>
              <a:gd name="connsiteX20" fmla="*/ 674557 w 1038101"/>
              <a:gd name="connsiteY20" fmla="*/ 284813 h 809469"/>
              <a:gd name="connsiteX21" fmla="*/ 659567 w 1038101"/>
              <a:gd name="connsiteY21" fmla="*/ 44970 h 809469"/>
              <a:gd name="connsiteX22" fmla="*/ 629587 w 1038101"/>
              <a:gd name="connsiteY22" fmla="*/ 74951 h 809469"/>
              <a:gd name="connsiteX23" fmla="*/ 614597 w 1038101"/>
              <a:gd name="connsiteY23" fmla="*/ 119921 h 809469"/>
              <a:gd name="connsiteX24" fmla="*/ 554636 w 1038101"/>
              <a:gd name="connsiteY24" fmla="*/ 179882 h 809469"/>
              <a:gd name="connsiteX25" fmla="*/ 494675 w 1038101"/>
              <a:gd name="connsiteY25" fmla="*/ 269823 h 809469"/>
              <a:gd name="connsiteX26" fmla="*/ 479685 w 1038101"/>
              <a:gd name="connsiteY26" fmla="*/ 314793 h 809469"/>
              <a:gd name="connsiteX27" fmla="*/ 449705 w 1038101"/>
              <a:gd name="connsiteY27" fmla="*/ 344774 h 809469"/>
              <a:gd name="connsiteX28" fmla="*/ 434715 w 1038101"/>
              <a:gd name="connsiteY28" fmla="*/ 419724 h 809469"/>
              <a:gd name="connsiteX29" fmla="*/ 464695 w 1038101"/>
              <a:gd name="connsiteY29" fmla="*/ 569626 h 809469"/>
              <a:gd name="connsiteX30" fmla="*/ 524656 w 1038101"/>
              <a:gd name="connsiteY30" fmla="*/ 659567 h 809469"/>
              <a:gd name="connsiteX31" fmla="*/ 539646 w 1038101"/>
              <a:gd name="connsiteY31" fmla="*/ 704537 h 809469"/>
              <a:gd name="connsiteX32" fmla="*/ 584616 w 1038101"/>
              <a:gd name="connsiteY32" fmla="*/ 779488 h 809469"/>
              <a:gd name="connsiteX33" fmla="*/ 554636 w 1038101"/>
              <a:gd name="connsiteY33" fmla="*/ 809469 h 809469"/>
              <a:gd name="connsiteX34" fmla="*/ 524656 w 1038101"/>
              <a:gd name="connsiteY34" fmla="*/ 779488 h 809469"/>
              <a:gd name="connsiteX35" fmla="*/ 479685 w 1038101"/>
              <a:gd name="connsiteY35" fmla="*/ 764498 h 809469"/>
              <a:gd name="connsiteX36" fmla="*/ 389744 w 1038101"/>
              <a:gd name="connsiteY36" fmla="*/ 704537 h 809469"/>
              <a:gd name="connsiteX37" fmla="*/ 299803 w 1038101"/>
              <a:gd name="connsiteY37" fmla="*/ 599606 h 809469"/>
              <a:gd name="connsiteX38" fmla="*/ 254833 w 1038101"/>
              <a:gd name="connsiteY38" fmla="*/ 554636 h 809469"/>
              <a:gd name="connsiteX39" fmla="*/ 224853 w 1038101"/>
              <a:gd name="connsiteY39" fmla="*/ 509665 h 809469"/>
              <a:gd name="connsiteX40" fmla="*/ 134912 w 1038101"/>
              <a:gd name="connsiteY40" fmla="*/ 389744 h 809469"/>
              <a:gd name="connsiteX41" fmla="*/ 104931 w 1038101"/>
              <a:gd name="connsiteY41" fmla="*/ 299803 h 809469"/>
              <a:gd name="connsiteX42" fmla="*/ 89941 w 1038101"/>
              <a:gd name="connsiteY42" fmla="*/ 254833 h 809469"/>
              <a:gd name="connsiteX43" fmla="*/ 74951 w 1038101"/>
              <a:gd name="connsiteY43" fmla="*/ 179882 h 809469"/>
              <a:gd name="connsiteX44" fmla="*/ 89941 w 1038101"/>
              <a:gd name="connsiteY44" fmla="*/ 119921 h 809469"/>
              <a:gd name="connsiteX45" fmla="*/ 209862 w 1038101"/>
              <a:gd name="connsiteY45" fmla="*/ 149901 h 809469"/>
              <a:gd name="connsiteX46" fmla="*/ 284813 w 1038101"/>
              <a:gd name="connsiteY46" fmla="*/ 194872 h 809469"/>
              <a:gd name="connsiteX47" fmla="*/ 329784 w 1038101"/>
              <a:gd name="connsiteY47" fmla="*/ 239842 h 809469"/>
              <a:gd name="connsiteX48" fmla="*/ 434715 w 1038101"/>
              <a:gd name="connsiteY48" fmla="*/ 284813 h 809469"/>
              <a:gd name="connsiteX49" fmla="*/ 479685 w 1038101"/>
              <a:gd name="connsiteY49" fmla="*/ 314793 h 809469"/>
              <a:gd name="connsiteX50" fmla="*/ 509666 w 1038101"/>
              <a:gd name="connsiteY50" fmla="*/ 344774 h 809469"/>
              <a:gd name="connsiteX51" fmla="*/ 554636 w 1038101"/>
              <a:gd name="connsiteY51" fmla="*/ 359764 h 809469"/>
              <a:gd name="connsiteX52" fmla="*/ 614597 w 1038101"/>
              <a:gd name="connsiteY52" fmla="*/ 389744 h 809469"/>
              <a:gd name="connsiteX53" fmla="*/ 659567 w 1038101"/>
              <a:gd name="connsiteY53" fmla="*/ 419724 h 809469"/>
              <a:gd name="connsiteX54" fmla="*/ 704538 w 1038101"/>
              <a:gd name="connsiteY54" fmla="*/ 434715 h 809469"/>
              <a:gd name="connsiteX55" fmla="*/ 749508 w 1038101"/>
              <a:gd name="connsiteY55" fmla="*/ 464695 h 809469"/>
              <a:gd name="connsiteX56" fmla="*/ 899410 w 1038101"/>
              <a:gd name="connsiteY56" fmla="*/ 509665 h 809469"/>
              <a:gd name="connsiteX57" fmla="*/ 944380 w 1038101"/>
              <a:gd name="connsiteY57" fmla="*/ 299803 h 809469"/>
              <a:gd name="connsiteX58" fmla="*/ 974361 w 1038101"/>
              <a:gd name="connsiteY58" fmla="*/ 389744 h 809469"/>
              <a:gd name="connsiteX59" fmla="*/ 1004341 w 1038101"/>
              <a:gd name="connsiteY59" fmla="*/ 449705 h 809469"/>
              <a:gd name="connsiteX60" fmla="*/ 989351 w 1038101"/>
              <a:gd name="connsiteY60" fmla="*/ 734518 h 809469"/>
              <a:gd name="connsiteX61" fmla="*/ 974361 w 1038101"/>
              <a:gd name="connsiteY61" fmla="*/ 779488 h 809469"/>
              <a:gd name="connsiteX62" fmla="*/ 929390 w 1038101"/>
              <a:gd name="connsiteY62" fmla="*/ 794478 h 809469"/>
              <a:gd name="connsiteX63" fmla="*/ 854439 w 1038101"/>
              <a:gd name="connsiteY63" fmla="*/ 779488 h 809469"/>
              <a:gd name="connsiteX64" fmla="*/ 809469 w 1038101"/>
              <a:gd name="connsiteY64" fmla="*/ 764498 h 809469"/>
              <a:gd name="connsiteX65" fmla="*/ 749508 w 1038101"/>
              <a:gd name="connsiteY65" fmla="*/ 749508 h 809469"/>
              <a:gd name="connsiteX66" fmla="*/ 704538 w 1038101"/>
              <a:gd name="connsiteY66" fmla="*/ 719528 h 809469"/>
              <a:gd name="connsiteX67" fmla="*/ 674557 w 1038101"/>
              <a:gd name="connsiteY67" fmla="*/ 689547 h 809469"/>
              <a:gd name="connsiteX68" fmla="*/ 629587 w 1038101"/>
              <a:gd name="connsiteY68" fmla="*/ 674557 h 809469"/>
              <a:gd name="connsiteX69" fmla="*/ 599607 w 1038101"/>
              <a:gd name="connsiteY69" fmla="*/ 629587 h 809469"/>
              <a:gd name="connsiteX70" fmla="*/ 494675 w 1038101"/>
              <a:gd name="connsiteY70" fmla="*/ 569626 h 809469"/>
              <a:gd name="connsiteX71" fmla="*/ 449705 w 1038101"/>
              <a:gd name="connsiteY71" fmla="*/ 539646 h 809469"/>
              <a:gd name="connsiteX72" fmla="*/ 419725 w 1038101"/>
              <a:gd name="connsiteY72" fmla="*/ 509665 h 809469"/>
              <a:gd name="connsiteX73" fmla="*/ 329784 w 1038101"/>
              <a:gd name="connsiteY73" fmla="*/ 479685 h 809469"/>
              <a:gd name="connsiteX74" fmla="*/ 269823 w 1038101"/>
              <a:gd name="connsiteY74" fmla="*/ 464695 h 809469"/>
              <a:gd name="connsiteX75" fmla="*/ 179882 w 1038101"/>
              <a:gd name="connsiteY75" fmla="*/ 434715 h 809469"/>
              <a:gd name="connsiteX76" fmla="*/ 149902 w 1038101"/>
              <a:gd name="connsiteY76" fmla="*/ 404734 h 809469"/>
              <a:gd name="connsiteX77" fmla="*/ 104931 w 1038101"/>
              <a:gd name="connsiteY77" fmla="*/ 389744 h 809469"/>
              <a:gd name="connsiteX78" fmla="*/ 74951 w 1038101"/>
              <a:gd name="connsiteY78" fmla="*/ 344774 h 809469"/>
              <a:gd name="connsiteX79" fmla="*/ 59961 w 1038101"/>
              <a:gd name="connsiteY79" fmla="*/ 299803 h 809469"/>
              <a:gd name="connsiteX80" fmla="*/ 29980 w 1038101"/>
              <a:gd name="connsiteY80" fmla="*/ 269823 h 809469"/>
              <a:gd name="connsiteX81" fmla="*/ 0 w 1038101"/>
              <a:gd name="connsiteY81" fmla="*/ 179882 h 809469"/>
              <a:gd name="connsiteX82" fmla="*/ 14990 w 1038101"/>
              <a:gd name="connsiteY82" fmla="*/ 119921 h 809469"/>
              <a:gd name="connsiteX83" fmla="*/ 29980 w 1038101"/>
              <a:gd name="connsiteY83" fmla="*/ 74951 h 809469"/>
              <a:gd name="connsiteX84" fmla="*/ 119921 w 1038101"/>
              <a:gd name="connsiteY84" fmla="*/ 44970 h 809469"/>
              <a:gd name="connsiteX85" fmla="*/ 209862 w 1038101"/>
              <a:gd name="connsiteY85" fmla="*/ 14990 h 809469"/>
              <a:gd name="connsiteX86" fmla="*/ 254833 w 1038101"/>
              <a:gd name="connsiteY86" fmla="*/ 0 h 809469"/>
              <a:gd name="connsiteX87" fmla="*/ 404735 w 1038101"/>
              <a:gd name="connsiteY87" fmla="*/ 14990 h 809469"/>
              <a:gd name="connsiteX88" fmla="*/ 449705 w 1038101"/>
              <a:gd name="connsiteY88" fmla="*/ 29980 h 809469"/>
              <a:gd name="connsiteX89" fmla="*/ 524656 w 1038101"/>
              <a:gd name="connsiteY89" fmla="*/ 104931 h 809469"/>
              <a:gd name="connsiteX90" fmla="*/ 569626 w 1038101"/>
              <a:gd name="connsiteY90" fmla="*/ 149901 h 809469"/>
              <a:gd name="connsiteX91" fmla="*/ 584616 w 1038101"/>
              <a:gd name="connsiteY91" fmla="*/ 194872 h 809469"/>
              <a:gd name="connsiteX92" fmla="*/ 629587 w 1038101"/>
              <a:gd name="connsiteY92" fmla="*/ 224852 h 809469"/>
              <a:gd name="connsiteX93" fmla="*/ 704538 w 1038101"/>
              <a:gd name="connsiteY93" fmla="*/ 269823 h 809469"/>
              <a:gd name="connsiteX94" fmla="*/ 734518 w 1038101"/>
              <a:gd name="connsiteY94" fmla="*/ 239842 h 809469"/>
              <a:gd name="connsiteX95" fmla="*/ 869430 w 1038101"/>
              <a:gd name="connsiteY95" fmla="*/ 194872 h 809469"/>
              <a:gd name="connsiteX96" fmla="*/ 914400 w 1038101"/>
              <a:gd name="connsiteY96" fmla="*/ 179882 h 809469"/>
              <a:gd name="connsiteX97" fmla="*/ 959371 w 1038101"/>
              <a:gd name="connsiteY97" fmla="*/ 164892 h 809469"/>
              <a:gd name="connsiteX98" fmla="*/ 1019331 w 1038101"/>
              <a:gd name="connsiteY98" fmla="*/ 164892 h 809469"/>
              <a:gd name="connsiteX99" fmla="*/ 989351 w 1038101"/>
              <a:gd name="connsiteY99" fmla="*/ 209862 h 809469"/>
              <a:gd name="connsiteX100" fmla="*/ 959371 w 1038101"/>
              <a:gd name="connsiteY100" fmla="*/ 299803 h 809469"/>
              <a:gd name="connsiteX101" fmla="*/ 854439 w 1038101"/>
              <a:gd name="connsiteY101" fmla="*/ 389744 h 809469"/>
              <a:gd name="connsiteX102" fmla="*/ 809469 w 1038101"/>
              <a:gd name="connsiteY102" fmla="*/ 404734 h 809469"/>
              <a:gd name="connsiteX103" fmla="*/ 719528 w 1038101"/>
              <a:gd name="connsiteY103" fmla="*/ 389744 h 809469"/>
              <a:gd name="connsiteX104" fmla="*/ 674557 w 1038101"/>
              <a:gd name="connsiteY104" fmla="*/ 374754 h 809469"/>
              <a:gd name="connsiteX105" fmla="*/ 554636 w 1038101"/>
              <a:gd name="connsiteY105" fmla="*/ 359764 h 80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038101" h="809469">
                <a:moveTo>
                  <a:pt x="224853" y="374754"/>
                </a:moveTo>
                <a:cubicBezTo>
                  <a:pt x="254833" y="354767"/>
                  <a:pt x="289316" y="340271"/>
                  <a:pt x="314794" y="314793"/>
                </a:cubicBezTo>
                <a:cubicBezTo>
                  <a:pt x="329784" y="299803"/>
                  <a:pt x="343478" y="283394"/>
                  <a:pt x="359764" y="269823"/>
                </a:cubicBezTo>
                <a:cubicBezTo>
                  <a:pt x="373604" y="258289"/>
                  <a:pt x="390075" y="250314"/>
                  <a:pt x="404735" y="239842"/>
                </a:cubicBezTo>
                <a:cubicBezTo>
                  <a:pt x="425065" y="225321"/>
                  <a:pt x="444365" y="209393"/>
                  <a:pt x="464695" y="194872"/>
                </a:cubicBezTo>
                <a:cubicBezTo>
                  <a:pt x="479355" y="184400"/>
                  <a:pt x="495598" y="176147"/>
                  <a:pt x="509666" y="164892"/>
                </a:cubicBezTo>
                <a:cubicBezTo>
                  <a:pt x="520702" y="156063"/>
                  <a:pt x="527527" y="142182"/>
                  <a:pt x="539646" y="134911"/>
                </a:cubicBezTo>
                <a:cubicBezTo>
                  <a:pt x="553195" y="126781"/>
                  <a:pt x="569626" y="124918"/>
                  <a:pt x="584616" y="119921"/>
                </a:cubicBezTo>
                <a:cubicBezTo>
                  <a:pt x="609600" y="124918"/>
                  <a:pt x="636149" y="124875"/>
                  <a:pt x="659567" y="134911"/>
                </a:cubicBezTo>
                <a:cubicBezTo>
                  <a:pt x="672557" y="140478"/>
                  <a:pt x="681068" y="153585"/>
                  <a:pt x="689548" y="164892"/>
                </a:cubicBezTo>
                <a:cubicBezTo>
                  <a:pt x="711167" y="193717"/>
                  <a:pt x="738114" y="220650"/>
                  <a:pt x="749508" y="254833"/>
                </a:cubicBezTo>
                <a:lnTo>
                  <a:pt x="794479" y="389744"/>
                </a:lnTo>
                <a:cubicBezTo>
                  <a:pt x="799476" y="404734"/>
                  <a:pt x="805637" y="419386"/>
                  <a:pt x="809469" y="434715"/>
                </a:cubicBezTo>
                <a:cubicBezTo>
                  <a:pt x="812269" y="445914"/>
                  <a:pt x="830233" y="524287"/>
                  <a:pt x="839449" y="539646"/>
                </a:cubicBezTo>
                <a:cubicBezTo>
                  <a:pt x="846720" y="551765"/>
                  <a:pt x="879424" y="559632"/>
                  <a:pt x="869430" y="569626"/>
                </a:cubicBezTo>
                <a:cubicBezTo>
                  <a:pt x="858257" y="580799"/>
                  <a:pt x="839449" y="559633"/>
                  <a:pt x="824459" y="554636"/>
                </a:cubicBezTo>
                <a:cubicBezTo>
                  <a:pt x="814466" y="539646"/>
                  <a:pt x="805734" y="523733"/>
                  <a:pt x="794479" y="509665"/>
                </a:cubicBezTo>
                <a:cubicBezTo>
                  <a:pt x="709034" y="402859"/>
                  <a:pt x="826800" y="573138"/>
                  <a:pt x="734518" y="434715"/>
                </a:cubicBezTo>
                <a:cubicBezTo>
                  <a:pt x="729521" y="419725"/>
                  <a:pt x="726594" y="403877"/>
                  <a:pt x="719528" y="389744"/>
                </a:cubicBezTo>
                <a:cubicBezTo>
                  <a:pt x="711471" y="373630"/>
                  <a:pt x="696645" y="361333"/>
                  <a:pt x="689548" y="344774"/>
                </a:cubicBezTo>
                <a:cubicBezTo>
                  <a:pt x="681432" y="325838"/>
                  <a:pt x="679554" y="304800"/>
                  <a:pt x="674557" y="284813"/>
                </a:cubicBezTo>
                <a:cubicBezTo>
                  <a:pt x="669560" y="204865"/>
                  <a:pt x="676351" y="123296"/>
                  <a:pt x="659567" y="44970"/>
                </a:cubicBezTo>
                <a:cubicBezTo>
                  <a:pt x="656606" y="31151"/>
                  <a:pt x="636858" y="62832"/>
                  <a:pt x="629587" y="74951"/>
                </a:cubicBezTo>
                <a:cubicBezTo>
                  <a:pt x="621458" y="88500"/>
                  <a:pt x="623781" y="107063"/>
                  <a:pt x="614597" y="119921"/>
                </a:cubicBezTo>
                <a:cubicBezTo>
                  <a:pt x="598168" y="142922"/>
                  <a:pt x="570315" y="156363"/>
                  <a:pt x="554636" y="179882"/>
                </a:cubicBezTo>
                <a:lnTo>
                  <a:pt x="494675" y="269823"/>
                </a:lnTo>
                <a:cubicBezTo>
                  <a:pt x="489678" y="284813"/>
                  <a:pt x="487814" y="301244"/>
                  <a:pt x="479685" y="314793"/>
                </a:cubicBezTo>
                <a:cubicBezTo>
                  <a:pt x="472414" y="326912"/>
                  <a:pt x="455272" y="331784"/>
                  <a:pt x="449705" y="344774"/>
                </a:cubicBezTo>
                <a:cubicBezTo>
                  <a:pt x="439669" y="368192"/>
                  <a:pt x="439712" y="394741"/>
                  <a:pt x="434715" y="419724"/>
                </a:cubicBezTo>
                <a:cubicBezTo>
                  <a:pt x="438439" y="445792"/>
                  <a:pt x="444569" y="533400"/>
                  <a:pt x="464695" y="569626"/>
                </a:cubicBezTo>
                <a:cubicBezTo>
                  <a:pt x="482194" y="601124"/>
                  <a:pt x="524656" y="659567"/>
                  <a:pt x="524656" y="659567"/>
                </a:cubicBezTo>
                <a:cubicBezTo>
                  <a:pt x="529653" y="674557"/>
                  <a:pt x="531517" y="690988"/>
                  <a:pt x="539646" y="704537"/>
                </a:cubicBezTo>
                <a:cubicBezTo>
                  <a:pt x="601375" y="807420"/>
                  <a:pt x="542152" y="652096"/>
                  <a:pt x="584616" y="779488"/>
                </a:cubicBezTo>
                <a:cubicBezTo>
                  <a:pt x="574623" y="789482"/>
                  <a:pt x="568769" y="809469"/>
                  <a:pt x="554636" y="809469"/>
                </a:cubicBezTo>
                <a:cubicBezTo>
                  <a:pt x="540503" y="809469"/>
                  <a:pt x="536775" y="786759"/>
                  <a:pt x="524656" y="779488"/>
                </a:cubicBezTo>
                <a:cubicBezTo>
                  <a:pt x="511107" y="771358"/>
                  <a:pt x="494675" y="769495"/>
                  <a:pt x="479685" y="764498"/>
                </a:cubicBezTo>
                <a:cubicBezTo>
                  <a:pt x="449705" y="744511"/>
                  <a:pt x="415222" y="730015"/>
                  <a:pt x="389744" y="704537"/>
                </a:cubicBezTo>
                <a:cubicBezTo>
                  <a:pt x="278158" y="592951"/>
                  <a:pt x="415183" y="734215"/>
                  <a:pt x="299803" y="599606"/>
                </a:cubicBezTo>
                <a:cubicBezTo>
                  <a:pt x="286007" y="583510"/>
                  <a:pt x="268404" y="570922"/>
                  <a:pt x="254833" y="554636"/>
                </a:cubicBezTo>
                <a:cubicBezTo>
                  <a:pt x="243300" y="540796"/>
                  <a:pt x="236108" y="523733"/>
                  <a:pt x="224853" y="509665"/>
                </a:cubicBezTo>
                <a:cubicBezTo>
                  <a:pt x="184263" y="458928"/>
                  <a:pt x="164801" y="479409"/>
                  <a:pt x="134912" y="389744"/>
                </a:cubicBezTo>
                <a:lnTo>
                  <a:pt x="104931" y="299803"/>
                </a:lnTo>
                <a:cubicBezTo>
                  <a:pt x="99934" y="284813"/>
                  <a:pt x="93040" y="270327"/>
                  <a:pt x="89941" y="254833"/>
                </a:cubicBezTo>
                <a:lnTo>
                  <a:pt x="74951" y="179882"/>
                </a:lnTo>
                <a:cubicBezTo>
                  <a:pt x="79948" y="159895"/>
                  <a:pt x="69830" y="124390"/>
                  <a:pt x="89941" y="119921"/>
                </a:cubicBezTo>
                <a:cubicBezTo>
                  <a:pt x="130164" y="110982"/>
                  <a:pt x="209862" y="149901"/>
                  <a:pt x="209862" y="149901"/>
                </a:cubicBezTo>
                <a:cubicBezTo>
                  <a:pt x="303230" y="243269"/>
                  <a:pt x="168060" y="117037"/>
                  <a:pt x="284813" y="194872"/>
                </a:cubicBezTo>
                <a:cubicBezTo>
                  <a:pt x="302452" y="206631"/>
                  <a:pt x="313498" y="226271"/>
                  <a:pt x="329784" y="239842"/>
                </a:cubicBezTo>
                <a:cubicBezTo>
                  <a:pt x="374152" y="276815"/>
                  <a:pt x="377567" y="270526"/>
                  <a:pt x="434715" y="284813"/>
                </a:cubicBezTo>
                <a:cubicBezTo>
                  <a:pt x="449705" y="294806"/>
                  <a:pt x="465617" y="303539"/>
                  <a:pt x="479685" y="314793"/>
                </a:cubicBezTo>
                <a:cubicBezTo>
                  <a:pt x="490721" y="323622"/>
                  <a:pt x="497547" y="337502"/>
                  <a:pt x="509666" y="344774"/>
                </a:cubicBezTo>
                <a:cubicBezTo>
                  <a:pt x="523215" y="352904"/>
                  <a:pt x="540113" y="353540"/>
                  <a:pt x="554636" y="359764"/>
                </a:cubicBezTo>
                <a:cubicBezTo>
                  <a:pt x="575175" y="368566"/>
                  <a:pt x="595195" y="378657"/>
                  <a:pt x="614597" y="389744"/>
                </a:cubicBezTo>
                <a:cubicBezTo>
                  <a:pt x="630239" y="398682"/>
                  <a:pt x="643453" y="411667"/>
                  <a:pt x="659567" y="419724"/>
                </a:cubicBezTo>
                <a:cubicBezTo>
                  <a:pt x="673700" y="426791"/>
                  <a:pt x="690405" y="427648"/>
                  <a:pt x="704538" y="434715"/>
                </a:cubicBezTo>
                <a:cubicBezTo>
                  <a:pt x="720652" y="442772"/>
                  <a:pt x="733045" y="457378"/>
                  <a:pt x="749508" y="464695"/>
                </a:cubicBezTo>
                <a:cubicBezTo>
                  <a:pt x="796431" y="485549"/>
                  <a:pt x="849577" y="497207"/>
                  <a:pt x="899410" y="509665"/>
                </a:cubicBezTo>
                <a:cubicBezTo>
                  <a:pt x="1038101" y="474993"/>
                  <a:pt x="911854" y="527491"/>
                  <a:pt x="944380" y="299803"/>
                </a:cubicBezTo>
                <a:cubicBezTo>
                  <a:pt x="948849" y="268518"/>
                  <a:pt x="960228" y="361478"/>
                  <a:pt x="974361" y="389744"/>
                </a:cubicBezTo>
                <a:lnTo>
                  <a:pt x="1004341" y="449705"/>
                </a:lnTo>
                <a:cubicBezTo>
                  <a:pt x="999344" y="544643"/>
                  <a:pt x="997958" y="639839"/>
                  <a:pt x="989351" y="734518"/>
                </a:cubicBezTo>
                <a:cubicBezTo>
                  <a:pt x="987920" y="750254"/>
                  <a:pt x="985534" y="768315"/>
                  <a:pt x="974361" y="779488"/>
                </a:cubicBezTo>
                <a:cubicBezTo>
                  <a:pt x="963188" y="790661"/>
                  <a:pt x="944380" y="789481"/>
                  <a:pt x="929390" y="794478"/>
                </a:cubicBezTo>
                <a:cubicBezTo>
                  <a:pt x="904406" y="789481"/>
                  <a:pt x="879157" y="785667"/>
                  <a:pt x="854439" y="779488"/>
                </a:cubicBezTo>
                <a:cubicBezTo>
                  <a:pt x="839110" y="775656"/>
                  <a:pt x="824662" y="768839"/>
                  <a:pt x="809469" y="764498"/>
                </a:cubicBezTo>
                <a:cubicBezTo>
                  <a:pt x="789660" y="758838"/>
                  <a:pt x="769495" y="754505"/>
                  <a:pt x="749508" y="749508"/>
                </a:cubicBezTo>
                <a:cubicBezTo>
                  <a:pt x="734518" y="739515"/>
                  <a:pt x="718606" y="730782"/>
                  <a:pt x="704538" y="719528"/>
                </a:cubicBezTo>
                <a:cubicBezTo>
                  <a:pt x="693502" y="710699"/>
                  <a:pt x="686676" y="696819"/>
                  <a:pt x="674557" y="689547"/>
                </a:cubicBezTo>
                <a:cubicBezTo>
                  <a:pt x="661008" y="681417"/>
                  <a:pt x="644577" y="679554"/>
                  <a:pt x="629587" y="674557"/>
                </a:cubicBezTo>
                <a:cubicBezTo>
                  <a:pt x="619594" y="659567"/>
                  <a:pt x="612346" y="642326"/>
                  <a:pt x="599607" y="629587"/>
                </a:cubicBezTo>
                <a:cubicBezTo>
                  <a:pt x="575257" y="605237"/>
                  <a:pt x="522112" y="585304"/>
                  <a:pt x="494675" y="569626"/>
                </a:cubicBezTo>
                <a:cubicBezTo>
                  <a:pt x="479033" y="560688"/>
                  <a:pt x="463773" y="550900"/>
                  <a:pt x="449705" y="539646"/>
                </a:cubicBezTo>
                <a:cubicBezTo>
                  <a:pt x="438669" y="530817"/>
                  <a:pt x="432366" y="515985"/>
                  <a:pt x="419725" y="509665"/>
                </a:cubicBezTo>
                <a:cubicBezTo>
                  <a:pt x="391459" y="495532"/>
                  <a:pt x="360442" y="487349"/>
                  <a:pt x="329784" y="479685"/>
                </a:cubicBezTo>
                <a:cubicBezTo>
                  <a:pt x="309797" y="474688"/>
                  <a:pt x="289556" y="470615"/>
                  <a:pt x="269823" y="464695"/>
                </a:cubicBezTo>
                <a:cubicBezTo>
                  <a:pt x="239554" y="455614"/>
                  <a:pt x="179882" y="434715"/>
                  <a:pt x="179882" y="434715"/>
                </a:cubicBezTo>
                <a:cubicBezTo>
                  <a:pt x="169889" y="424721"/>
                  <a:pt x="162021" y="412005"/>
                  <a:pt x="149902" y="404734"/>
                </a:cubicBezTo>
                <a:cubicBezTo>
                  <a:pt x="136353" y="396604"/>
                  <a:pt x="117270" y="399615"/>
                  <a:pt x="104931" y="389744"/>
                </a:cubicBezTo>
                <a:cubicBezTo>
                  <a:pt x="90863" y="378490"/>
                  <a:pt x="84944" y="359764"/>
                  <a:pt x="74951" y="344774"/>
                </a:cubicBezTo>
                <a:cubicBezTo>
                  <a:pt x="69954" y="329784"/>
                  <a:pt x="68091" y="313352"/>
                  <a:pt x="59961" y="299803"/>
                </a:cubicBezTo>
                <a:cubicBezTo>
                  <a:pt x="52690" y="287684"/>
                  <a:pt x="36300" y="282464"/>
                  <a:pt x="29980" y="269823"/>
                </a:cubicBezTo>
                <a:cubicBezTo>
                  <a:pt x="15847" y="241557"/>
                  <a:pt x="0" y="179882"/>
                  <a:pt x="0" y="179882"/>
                </a:cubicBezTo>
                <a:cubicBezTo>
                  <a:pt x="4997" y="159895"/>
                  <a:pt x="9330" y="139730"/>
                  <a:pt x="14990" y="119921"/>
                </a:cubicBezTo>
                <a:cubicBezTo>
                  <a:pt x="19331" y="104728"/>
                  <a:pt x="17122" y="84135"/>
                  <a:pt x="29980" y="74951"/>
                </a:cubicBezTo>
                <a:cubicBezTo>
                  <a:pt x="55696" y="56583"/>
                  <a:pt x="89941" y="54964"/>
                  <a:pt x="119921" y="44970"/>
                </a:cubicBezTo>
                <a:lnTo>
                  <a:pt x="209862" y="14990"/>
                </a:lnTo>
                <a:lnTo>
                  <a:pt x="254833" y="0"/>
                </a:lnTo>
                <a:cubicBezTo>
                  <a:pt x="304800" y="4997"/>
                  <a:pt x="355102" y="7354"/>
                  <a:pt x="404735" y="14990"/>
                </a:cubicBezTo>
                <a:cubicBezTo>
                  <a:pt x="420352" y="17393"/>
                  <a:pt x="437064" y="20499"/>
                  <a:pt x="449705" y="29980"/>
                </a:cubicBezTo>
                <a:cubicBezTo>
                  <a:pt x="477971" y="51179"/>
                  <a:pt x="499672" y="79947"/>
                  <a:pt x="524656" y="104931"/>
                </a:cubicBezTo>
                <a:lnTo>
                  <a:pt x="569626" y="149901"/>
                </a:lnTo>
                <a:cubicBezTo>
                  <a:pt x="574623" y="164891"/>
                  <a:pt x="574745" y="182533"/>
                  <a:pt x="584616" y="194872"/>
                </a:cubicBezTo>
                <a:cubicBezTo>
                  <a:pt x="595871" y="208940"/>
                  <a:pt x="615519" y="213597"/>
                  <a:pt x="629587" y="224852"/>
                </a:cubicBezTo>
                <a:cubicBezTo>
                  <a:pt x="688379" y="271886"/>
                  <a:pt x="626438" y="243790"/>
                  <a:pt x="704538" y="269823"/>
                </a:cubicBezTo>
                <a:cubicBezTo>
                  <a:pt x="714531" y="259829"/>
                  <a:pt x="721877" y="246162"/>
                  <a:pt x="734518" y="239842"/>
                </a:cubicBezTo>
                <a:cubicBezTo>
                  <a:pt x="734521" y="239840"/>
                  <a:pt x="846943" y="202368"/>
                  <a:pt x="869430" y="194872"/>
                </a:cubicBezTo>
                <a:lnTo>
                  <a:pt x="914400" y="179882"/>
                </a:lnTo>
                <a:lnTo>
                  <a:pt x="959371" y="164892"/>
                </a:lnTo>
                <a:cubicBezTo>
                  <a:pt x="959371" y="164892"/>
                  <a:pt x="1019331" y="84943"/>
                  <a:pt x="1019331" y="164892"/>
                </a:cubicBezTo>
                <a:cubicBezTo>
                  <a:pt x="1019331" y="182908"/>
                  <a:pt x="999344" y="194872"/>
                  <a:pt x="989351" y="209862"/>
                </a:cubicBezTo>
                <a:cubicBezTo>
                  <a:pt x="979358" y="239842"/>
                  <a:pt x="981717" y="277457"/>
                  <a:pt x="959371" y="299803"/>
                </a:cubicBezTo>
                <a:cubicBezTo>
                  <a:pt x="922487" y="336687"/>
                  <a:pt x="900100" y="366914"/>
                  <a:pt x="854439" y="389744"/>
                </a:cubicBezTo>
                <a:cubicBezTo>
                  <a:pt x="840306" y="396810"/>
                  <a:pt x="824459" y="399737"/>
                  <a:pt x="809469" y="404734"/>
                </a:cubicBezTo>
                <a:cubicBezTo>
                  <a:pt x="779489" y="399737"/>
                  <a:pt x="749198" y="396337"/>
                  <a:pt x="719528" y="389744"/>
                </a:cubicBezTo>
                <a:cubicBezTo>
                  <a:pt x="704103" y="386316"/>
                  <a:pt x="689886" y="378586"/>
                  <a:pt x="674557" y="374754"/>
                </a:cubicBezTo>
                <a:cubicBezTo>
                  <a:pt x="602837" y="356824"/>
                  <a:pt x="614536" y="359764"/>
                  <a:pt x="554636" y="359764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97" name="Straight Arrow Connector 596"/>
          <p:cNvCxnSpPr/>
          <p:nvPr/>
        </p:nvCxnSpPr>
        <p:spPr>
          <a:xfrm flipV="1">
            <a:off x="999565" y="2593523"/>
            <a:ext cx="533400" cy="40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>
          <a:xfrm>
            <a:off x="1716739" y="15555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1869139" y="17587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>
          <a:xfrm>
            <a:off x="2021539" y="19619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/>
          <p:nvPr/>
        </p:nvCxnSpPr>
        <p:spPr>
          <a:xfrm>
            <a:off x="2116181" y="2268824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/>
          <p:nvPr/>
        </p:nvCxnSpPr>
        <p:spPr>
          <a:xfrm>
            <a:off x="2402539" y="18603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/>
          <p:nvPr/>
        </p:nvCxnSpPr>
        <p:spPr>
          <a:xfrm>
            <a:off x="2402539" y="20635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>
            <a:off x="1564339" y="22667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5" name="Straight Connector 604"/>
          <p:cNvCxnSpPr/>
          <p:nvPr/>
        </p:nvCxnSpPr>
        <p:spPr>
          <a:xfrm>
            <a:off x="2250139" y="16571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1640539" y="2063506"/>
            <a:ext cx="457200" cy="2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7" name="Straight Arrow Connector 606"/>
          <p:cNvCxnSpPr/>
          <p:nvPr/>
        </p:nvCxnSpPr>
        <p:spPr>
          <a:xfrm>
            <a:off x="2389607" y="2544310"/>
            <a:ext cx="117522" cy="7509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2143731" y="3795846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2507129" y="3778313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0" name="Straight Connector 609"/>
          <p:cNvCxnSpPr/>
          <p:nvPr/>
        </p:nvCxnSpPr>
        <p:spPr>
          <a:xfrm>
            <a:off x="2690576" y="4003281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1" name="Straight Connector 610"/>
          <p:cNvCxnSpPr/>
          <p:nvPr/>
        </p:nvCxnSpPr>
        <p:spPr>
          <a:xfrm>
            <a:off x="2233376" y="4170589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2" name="Straight Connector 611"/>
          <p:cNvCxnSpPr/>
          <p:nvPr/>
        </p:nvCxnSpPr>
        <p:spPr>
          <a:xfrm>
            <a:off x="2447365" y="4347796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2372331" y="3594764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4" name="Straight Connector 613"/>
          <p:cNvCxnSpPr/>
          <p:nvPr/>
        </p:nvCxnSpPr>
        <p:spPr>
          <a:xfrm>
            <a:off x="2129118" y="4001164"/>
            <a:ext cx="457200" cy="21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5" name="Straight Arrow Connector 614"/>
          <p:cNvCxnSpPr/>
          <p:nvPr/>
        </p:nvCxnSpPr>
        <p:spPr>
          <a:xfrm>
            <a:off x="3149364" y="4172708"/>
            <a:ext cx="344537" cy="102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6" name="TextBox 615"/>
          <p:cNvSpPr txBox="1">
            <a:spLocks noChangeArrowheads="1"/>
          </p:cNvSpPr>
          <p:nvPr/>
        </p:nvSpPr>
        <p:spPr bwMode="auto">
          <a:xfrm>
            <a:off x="497539" y="2294151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Shearing</a:t>
            </a:r>
          </a:p>
        </p:txBody>
      </p:sp>
      <p:sp>
        <p:nvSpPr>
          <p:cNvPr id="617" name="TextBox 616"/>
          <p:cNvSpPr txBox="1">
            <a:spLocks noChangeArrowheads="1"/>
          </p:cNvSpPr>
          <p:nvPr/>
        </p:nvSpPr>
        <p:spPr bwMode="auto">
          <a:xfrm>
            <a:off x="2508384" y="2420132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Labeling</a:t>
            </a:r>
          </a:p>
        </p:txBody>
      </p:sp>
      <p:pic>
        <p:nvPicPr>
          <p:cNvPr id="6" name="Picture 5" descr="affy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00576"/>
            <a:ext cx="1991360" cy="1995424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7372699" y="3436160"/>
            <a:ext cx="0" cy="5519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41" name="Picture 40" descr="affychi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5105400"/>
            <a:ext cx="2218765" cy="14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8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Variation: SVs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1000"/>
          </a:xfrm>
        </p:spPr>
        <p:txBody>
          <a:bodyPr/>
          <a:lstStyle/>
          <a:p>
            <a:r>
              <a:rPr lang="en-US" dirty="0"/>
              <a:t>Structural variants can be discovered by both sequence and microarray approaches</a:t>
            </a:r>
          </a:p>
          <a:p>
            <a:r>
              <a:rPr lang="en-US" dirty="0"/>
              <a:t>Microarrays can only detect genomic imbalances, specifically copy number variants (CNVs)</a:t>
            </a:r>
          </a:p>
          <a:p>
            <a:r>
              <a:rPr lang="en-US" dirty="0"/>
              <a:t>Sequence based approaches can, in principle, identify all types of structural rearrangements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3053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Microarray-based CNV Discovery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3157" b="-4386"/>
          <a:stretch/>
        </p:blipFill>
        <p:spPr bwMode="auto">
          <a:xfrm>
            <a:off x="5239953" y="2481968"/>
            <a:ext cx="3478221" cy="95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9" y="2347258"/>
            <a:ext cx="3789410" cy="268194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713938" y="3221318"/>
            <a:ext cx="216647" cy="4781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33824" y="2064885"/>
            <a:ext cx="3361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Lucida Grande"/>
                <a:cs typeface="Lucida Grande"/>
              </a:rPr>
              <a:t>Comparative Genomic Hybridization (CGH)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954807" y="3358918"/>
            <a:ext cx="4305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97186" y="3511318"/>
            <a:ext cx="4305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239564" y="3663718"/>
            <a:ext cx="4305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100538" y="3435118"/>
            <a:ext cx="4305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242916" y="3587518"/>
            <a:ext cx="4305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385294" y="3739918"/>
            <a:ext cx="4305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4288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Databases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0"/>
            <a:ext cx="5164175" cy="4938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0444" y="838200"/>
            <a:ext cx="3778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NCBI Genome: </a:t>
            </a:r>
          </a:p>
          <a:p>
            <a:pPr algn="ctr"/>
            <a:r>
              <a:rPr lang="en-US" dirty="0">
                <a:hlinkClick r:id="rId3"/>
              </a:rPr>
              <a:t>http://www.ncbi.nlm.nih.gov/genome</a:t>
            </a:r>
            <a:endParaRPr lang="en-US" dirty="0"/>
          </a:p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49242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2" name="Straight Connector 1171"/>
          <p:cNvCxnSpPr/>
          <p:nvPr/>
        </p:nvCxnSpPr>
        <p:spPr>
          <a:xfrm>
            <a:off x="5791200" y="4517833"/>
            <a:ext cx="9906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3" name="Straight Connector 1172"/>
          <p:cNvCxnSpPr/>
          <p:nvPr/>
        </p:nvCxnSpPr>
        <p:spPr>
          <a:xfrm>
            <a:off x="2362200" y="3870133"/>
            <a:ext cx="5334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4" name="TextBox 1173"/>
          <p:cNvSpPr txBox="1">
            <a:spLocks noChangeArrowheads="1"/>
          </p:cNvSpPr>
          <p:nvPr/>
        </p:nvSpPr>
        <p:spPr bwMode="auto">
          <a:xfrm>
            <a:off x="1828800" y="2587433"/>
            <a:ext cx="8240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sequencing</a:t>
            </a:r>
          </a:p>
        </p:txBody>
      </p:sp>
      <p:cxnSp>
        <p:nvCxnSpPr>
          <p:cNvPr id="1175" name="Straight Connector 1174"/>
          <p:cNvCxnSpPr/>
          <p:nvPr/>
        </p:nvCxnSpPr>
        <p:spPr>
          <a:xfrm>
            <a:off x="2743200" y="3578033"/>
            <a:ext cx="15240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6" name="TextBox 1175"/>
          <p:cNvSpPr txBox="1">
            <a:spLocks noChangeArrowheads="1"/>
          </p:cNvSpPr>
          <p:nvPr/>
        </p:nvSpPr>
        <p:spPr bwMode="auto">
          <a:xfrm>
            <a:off x="1752602" y="2587433"/>
            <a:ext cx="9796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fragmentation</a:t>
            </a:r>
          </a:p>
        </p:txBody>
      </p:sp>
      <p:cxnSp>
        <p:nvCxnSpPr>
          <p:cNvPr id="1177" name="Straight Connector 1176"/>
          <p:cNvCxnSpPr/>
          <p:nvPr/>
        </p:nvCxnSpPr>
        <p:spPr>
          <a:xfrm>
            <a:off x="2971800" y="3120833"/>
            <a:ext cx="990600" cy="0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8" name="TextBox 1177"/>
          <p:cNvSpPr txBox="1">
            <a:spLocks noChangeArrowheads="1"/>
          </p:cNvSpPr>
          <p:nvPr/>
        </p:nvSpPr>
        <p:spPr bwMode="auto">
          <a:xfrm>
            <a:off x="1758951" y="1965132"/>
            <a:ext cx="14560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u="sng" dirty="0">
                <a:solidFill>
                  <a:prstClr val="black"/>
                </a:solidFill>
                <a:latin typeface="Lucida Grande"/>
                <a:cs typeface="Lucida Grande"/>
              </a:rPr>
              <a:t>Read Pair Mapping</a:t>
            </a:r>
          </a:p>
        </p:txBody>
      </p:sp>
      <p:sp>
        <p:nvSpPr>
          <p:cNvPr id="1179" name="Right Arrow 1178"/>
          <p:cNvSpPr/>
          <p:nvPr/>
        </p:nvSpPr>
        <p:spPr>
          <a:xfrm>
            <a:off x="838200" y="24350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0" name="Right Arrow 1179"/>
          <p:cNvSpPr/>
          <p:nvPr/>
        </p:nvSpPr>
        <p:spPr>
          <a:xfrm rot="10800000">
            <a:off x="1752600" y="24350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81" name="Straight Connector 1180"/>
          <p:cNvCxnSpPr/>
          <p:nvPr/>
        </p:nvCxnSpPr>
        <p:spPr>
          <a:xfrm>
            <a:off x="838200" y="3120833"/>
            <a:ext cx="21336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2" name="Straight Connector 1181"/>
          <p:cNvCxnSpPr/>
          <p:nvPr/>
        </p:nvCxnSpPr>
        <p:spPr>
          <a:xfrm>
            <a:off x="1143000" y="3578033"/>
            <a:ext cx="6096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3" name="Straight Connector 1182"/>
          <p:cNvCxnSpPr/>
          <p:nvPr/>
        </p:nvCxnSpPr>
        <p:spPr>
          <a:xfrm>
            <a:off x="3962400" y="3120833"/>
            <a:ext cx="5334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4" name="Straight Connector 1183"/>
          <p:cNvCxnSpPr/>
          <p:nvPr/>
        </p:nvCxnSpPr>
        <p:spPr>
          <a:xfrm rot="5400000" flipH="1" flipV="1">
            <a:off x="1981200" y="3120833"/>
            <a:ext cx="1524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5" name="Straight Connector 1184"/>
          <p:cNvCxnSpPr/>
          <p:nvPr/>
        </p:nvCxnSpPr>
        <p:spPr>
          <a:xfrm rot="5400000" flipH="1" flipV="1">
            <a:off x="762000" y="3120833"/>
            <a:ext cx="1524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6" name="Straight Connector 1185"/>
          <p:cNvCxnSpPr/>
          <p:nvPr/>
        </p:nvCxnSpPr>
        <p:spPr>
          <a:xfrm rot="10800000">
            <a:off x="838200" y="3120833"/>
            <a:ext cx="12192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" name="Rectangle 1186"/>
          <p:cNvSpPr/>
          <p:nvPr/>
        </p:nvSpPr>
        <p:spPr>
          <a:xfrm>
            <a:off x="838200" y="3654233"/>
            <a:ext cx="73152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8" name="TextBox 1187"/>
          <p:cNvSpPr txBox="1">
            <a:spLocks noChangeArrowheads="1"/>
          </p:cNvSpPr>
          <p:nvPr/>
        </p:nvSpPr>
        <p:spPr bwMode="auto">
          <a:xfrm>
            <a:off x="3124203" y="3120833"/>
            <a:ext cx="63832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deletion</a:t>
            </a:r>
          </a:p>
        </p:txBody>
      </p:sp>
      <p:sp>
        <p:nvSpPr>
          <p:cNvPr id="1189" name="TextBox 1188"/>
          <p:cNvSpPr txBox="1">
            <a:spLocks noChangeArrowheads="1"/>
          </p:cNvSpPr>
          <p:nvPr/>
        </p:nvSpPr>
        <p:spPr bwMode="auto">
          <a:xfrm>
            <a:off x="838203" y="3806633"/>
            <a:ext cx="9541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800">
                <a:solidFill>
                  <a:prstClr val="black"/>
                </a:solidFill>
                <a:latin typeface="Calibri"/>
              </a:rPr>
              <a:t>reference genome</a:t>
            </a:r>
          </a:p>
        </p:txBody>
      </p:sp>
      <p:sp>
        <p:nvSpPr>
          <p:cNvPr id="1190" name="TextBox 1189"/>
          <p:cNvSpPr txBox="1">
            <a:spLocks noChangeArrowheads="1"/>
          </p:cNvSpPr>
          <p:nvPr/>
        </p:nvSpPr>
        <p:spPr bwMode="auto">
          <a:xfrm>
            <a:off x="838204" y="3120833"/>
            <a:ext cx="9739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800">
                <a:solidFill>
                  <a:prstClr val="black"/>
                </a:solidFill>
                <a:latin typeface="Lucida Grande"/>
                <a:cs typeface="Lucida Grande"/>
              </a:rPr>
              <a:t>sample genome</a:t>
            </a:r>
          </a:p>
        </p:txBody>
      </p:sp>
      <p:cxnSp>
        <p:nvCxnSpPr>
          <p:cNvPr id="1191" name="Straight Connector 1190"/>
          <p:cNvCxnSpPr>
            <a:stCxn id="1176" idx="2"/>
          </p:cNvCxnSpPr>
          <p:nvPr/>
        </p:nvCxnSpPr>
        <p:spPr>
          <a:xfrm flipH="1">
            <a:off x="2057403" y="2818265"/>
            <a:ext cx="185036" cy="1501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2" name="Straight Connector 1191"/>
          <p:cNvCxnSpPr>
            <a:stCxn id="1174" idx="0"/>
          </p:cNvCxnSpPr>
          <p:nvPr/>
        </p:nvCxnSpPr>
        <p:spPr>
          <a:xfrm flipH="1" flipV="1">
            <a:off x="2133600" y="2511233"/>
            <a:ext cx="107238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3" name="TextBox 1192"/>
          <p:cNvSpPr txBox="1">
            <a:spLocks noChangeArrowheads="1"/>
          </p:cNvSpPr>
          <p:nvPr/>
        </p:nvSpPr>
        <p:spPr bwMode="auto">
          <a:xfrm>
            <a:off x="1676403" y="3273233"/>
            <a:ext cx="6959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expected</a:t>
            </a:r>
          </a:p>
        </p:txBody>
      </p:sp>
      <p:cxnSp>
        <p:nvCxnSpPr>
          <p:cNvPr id="1194" name="Straight Connector 1193"/>
          <p:cNvCxnSpPr>
            <a:stCxn id="1193" idx="1"/>
          </p:cNvCxnSpPr>
          <p:nvPr/>
        </p:nvCxnSpPr>
        <p:spPr>
          <a:xfrm flipH="1">
            <a:off x="1447803" y="3388649"/>
            <a:ext cx="228600" cy="1131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5" name="Straight Connector 1194"/>
          <p:cNvCxnSpPr/>
          <p:nvPr/>
        </p:nvCxnSpPr>
        <p:spPr>
          <a:xfrm rot="5400000" flipH="1" flipV="1">
            <a:off x="4419600" y="3120833"/>
            <a:ext cx="15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6" name="Straight Connector 1195"/>
          <p:cNvCxnSpPr/>
          <p:nvPr/>
        </p:nvCxnSpPr>
        <p:spPr>
          <a:xfrm rot="5400000" flipH="1" flipV="1">
            <a:off x="2286000" y="3120833"/>
            <a:ext cx="15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7" name="Straight Connector 1196"/>
          <p:cNvCxnSpPr>
            <a:stCxn id="1176" idx="2"/>
          </p:cNvCxnSpPr>
          <p:nvPr/>
        </p:nvCxnSpPr>
        <p:spPr>
          <a:xfrm>
            <a:off x="2242439" y="2818265"/>
            <a:ext cx="119764" cy="1501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8" name="Straight Connector 1197"/>
          <p:cNvCxnSpPr/>
          <p:nvPr/>
        </p:nvCxnSpPr>
        <p:spPr>
          <a:xfrm rot="10800000">
            <a:off x="2362200" y="3120833"/>
            <a:ext cx="609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9" name="Straight Connector 1198"/>
          <p:cNvCxnSpPr/>
          <p:nvPr/>
        </p:nvCxnSpPr>
        <p:spPr>
          <a:xfrm rot="10800000">
            <a:off x="3962400" y="3120833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0" name="Right Arrow 1199"/>
          <p:cNvSpPr/>
          <p:nvPr/>
        </p:nvSpPr>
        <p:spPr>
          <a:xfrm>
            <a:off x="2819400" y="24350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1" name="Right Arrow 1200"/>
          <p:cNvSpPr/>
          <p:nvPr/>
        </p:nvSpPr>
        <p:spPr>
          <a:xfrm rot="10800000">
            <a:off x="3657600" y="24350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02" name="Straight Connector 1201"/>
          <p:cNvCxnSpPr>
            <a:stCxn id="1176" idx="0"/>
          </p:cNvCxnSpPr>
          <p:nvPr/>
        </p:nvCxnSpPr>
        <p:spPr>
          <a:xfrm flipV="1">
            <a:off x="2242439" y="2511233"/>
            <a:ext cx="424562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3" name="TextBox 1202"/>
          <p:cNvSpPr txBox="1">
            <a:spLocks noChangeArrowheads="1"/>
          </p:cNvSpPr>
          <p:nvPr/>
        </p:nvSpPr>
        <p:spPr bwMode="auto">
          <a:xfrm>
            <a:off x="3733804" y="3273233"/>
            <a:ext cx="82418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 dirty="0">
                <a:solidFill>
                  <a:prstClr val="black"/>
                </a:solidFill>
                <a:latin typeface="Lucida Grande"/>
                <a:cs typeface="Lucida Grande"/>
              </a:rPr>
              <a:t>&gt; expected</a:t>
            </a:r>
          </a:p>
        </p:txBody>
      </p:sp>
      <p:cxnSp>
        <p:nvCxnSpPr>
          <p:cNvPr id="1204" name="Straight Connector 1203"/>
          <p:cNvCxnSpPr>
            <a:stCxn id="1203" idx="1"/>
          </p:cNvCxnSpPr>
          <p:nvPr/>
        </p:nvCxnSpPr>
        <p:spPr>
          <a:xfrm flipH="1">
            <a:off x="3505203" y="3388649"/>
            <a:ext cx="228601" cy="1131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5" name="TextBox 1204"/>
          <p:cNvSpPr txBox="1">
            <a:spLocks noChangeArrowheads="1"/>
          </p:cNvSpPr>
          <p:nvPr/>
        </p:nvSpPr>
        <p:spPr bwMode="auto">
          <a:xfrm>
            <a:off x="5715001" y="1965132"/>
            <a:ext cx="15835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u="sng" dirty="0">
                <a:solidFill>
                  <a:prstClr val="black"/>
                </a:solidFill>
                <a:latin typeface="Lucida Grande"/>
                <a:cs typeface="Lucida Grande"/>
              </a:rPr>
              <a:t>Read Depth Analysis</a:t>
            </a:r>
          </a:p>
        </p:txBody>
      </p:sp>
      <p:cxnSp>
        <p:nvCxnSpPr>
          <p:cNvPr id="1206" name="Straight Connector 1205"/>
          <p:cNvCxnSpPr/>
          <p:nvPr/>
        </p:nvCxnSpPr>
        <p:spPr>
          <a:xfrm>
            <a:off x="4495800" y="3120833"/>
            <a:ext cx="12954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" name="Straight Connector 1206"/>
          <p:cNvCxnSpPr/>
          <p:nvPr/>
        </p:nvCxnSpPr>
        <p:spPr>
          <a:xfrm>
            <a:off x="6781800" y="3120833"/>
            <a:ext cx="13716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Connector 1207"/>
          <p:cNvCxnSpPr/>
          <p:nvPr/>
        </p:nvCxnSpPr>
        <p:spPr>
          <a:xfrm>
            <a:off x="5791200" y="3120833"/>
            <a:ext cx="990600" cy="0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9" name="Group 160"/>
          <p:cNvGrpSpPr>
            <a:grpSpLocks/>
          </p:cNvGrpSpPr>
          <p:nvPr/>
        </p:nvGrpSpPr>
        <p:grpSpPr bwMode="auto">
          <a:xfrm>
            <a:off x="4495800" y="3501833"/>
            <a:ext cx="838200" cy="76200"/>
            <a:chOff x="5334000" y="2819400"/>
            <a:chExt cx="838201" cy="76200"/>
          </a:xfrm>
        </p:grpSpPr>
        <p:sp>
          <p:nvSpPr>
            <p:cNvPr id="1210" name="Right Arrow 1209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1" name="Right Arrow 1210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12" name="Group 161"/>
          <p:cNvGrpSpPr>
            <a:grpSpLocks/>
          </p:cNvGrpSpPr>
          <p:nvPr/>
        </p:nvGrpSpPr>
        <p:grpSpPr bwMode="auto">
          <a:xfrm>
            <a:off x="6781800" y="3501833"/>
            <a:ext cx="838200" cy="76200"/>
            <a:chOff x="5334000" y="2819400"/>
            <a:chExt cx="838201" cy="76200"/>
          </a:xfrm>
        </p:grpSpPr>
        <p:sp>
          <p:nvSpPr>
            <p:cNvPr id="1213" name="Right Arrow 1212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4" name="Right Arrow 1213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15" name="Group 164"/>
          <p:cNvGrpSpPr>
            <a:grpSpLocks/>
          </p:cNvGrpSpPr>
          <p:nvPr/>
        </p:nvGrpSpPr>
        <p:grpSpPr bwMode="auto">
          <a:xfrm>
            <a:off x="4876800" y="3349433"/>
            <a:ext cx="838200" cy="76200"/>
            <a:chOff x="5334000" y="2819400"/>
            <a:chExt cx="838201" cy="76200"/>
          </a:xfrm>
        </p:grpSpPr>
        <p:sp>
          <p:nvSpPr>
            <p:cNvPr id="1216" name="Right Arrow 1215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7" name="Right Arrow 1216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18" name="Group 167"/>
          <p:cNvGrpSpPr>
            <a:grpSpLocks/>
          </p:cNvGrpSpPr>
          <p:nvPr/>
        </p:nvGrpSpPr>
        <p:grpSpPr bwMode="auto">
          <a:xfrm>
            <a:off x="7239000" y="3349433"/>
            <a:ext cx="838200" cy="76200"/>
            <a:chOff x="5334000" y="2819400"/>
            <a:chExt cx="838201" cy="76200"/>
          </a:xfrm>
        </p:grpSpPr>
        <p:sp>
          <p:nvSpPr>
            <p:cNvPr id="1219" name="Right Arrow 1218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0" name="Right Arrow 1219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21" name="Group 170"/>
          <p:cNvGrpSpPr>
            <a:grpSpLocks/>
          </p:cNvGrpSpPr>
          <p:nvPr/>
        </p:nvGrpSpPr>
        <p:grpSpPr bwMode="auto">
          <a:xfrm>
            <a:off x="4495800" y="3197033"/>
            <a:ext cx="838200" cy="76200"/>
            <a:chOff x="5334000" y="2819400"/>
            <a:chExt cx="838201" cy="76200"/>
          </a:xfrm>
        </p:grpSpPr>
        <p:sp>
          <p:nvSpPr>
            <p:cNvPr id="1222" name="Right Arrow 1221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3" name="Right Arrow 1222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24" name="Group 173"/>
          <p:cNvGrpSpPr>
            <a:grpSpLocks/>
          </p:cNvGrpSpPr>
          <p:nvPr/>
        </p:nvGrpSpPr>
        <p:grpSpPr bwMode="auto">
          <a:xfrm>
            <a:off x="6858000" y="3197033"/>
            <a:ext cx="838200" cy="76200"/>
            <a:chOff x="5334000" y="2819400"/>
            <a:chExt cx="838201" cy="76200"/>
          </a:xfrm>
        </p:grpSpPr>
        <p:sp>
          <p:nvSpPr>
            <p:cNvPr id="1225" name="Right Arrow 1224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6" name="Right Arrow 1225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27" name="Group 176"/>
          <p:cNvGrpSpPr>
            <a:grpSpLocks/>
          </p:cNvGrpSpPr>
          <p:nvPr/>
        </p:nvGrpSpPr>
        <p:grpSpPr bwMode="auto">
          <a:xfrm>
            <a:off x="4953000" y="2968433"/>
            <a:ext cx="838200" cy="76200"/>
            <a:chOff x="5334000" y="2819400"/>
            <a:chExt cx="838201" cy="76200"/>
          </a:xfrm>
        </p:grpSpPr>
        <p:sp>
          <p:nvSpPr>
            <p:cNvPr id="1228" name="Right Arrow 1227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9" name="Right Arrow 1228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30" name="Group 179"/>
          <p:cNvGrpSpPr>
            <a:grpSpLocks/>
          </p:cNvGrpSpPr>
          <p:nvPr/>
        </p:nvGrpSpPr>
        <p:grpSpPr bwMode="auto">
          <a:xfrm>
            <a:off x="4953000" y="2663633"/>
            <a:ext cx="838200" cy="76200"/>
            <a:chOff x="5334000" y="2819400"/>
            <a:chExt cx="838201" cy="76200"/>
          </a:xfrm>
        </p:grpSpPr>
        <p:sp>
          <p:nvSpPr>
            <p:cNvPr id="1231" name="Right Arrow 1230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2" name="Right Arrow 1231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33" name="Group 182"/>
          <p:cNvGrpSpPr>
            <a:grpSpLocks/>
          </p:cNvGrpSpPr>
          <p:nvPr/>
        </p:nvGrpSpPr>
        <p:grpSpPr bwMode="auto">
          <a:xfrm>
            <a:off x="6934200" y="2968433"/>
            <a:ext cx="838200" cy="76200"/>
            <a:chOff x="5334000" y="2819400"/>
            <a:chExt cx="838201" cy="76200"/>
          </a:xfrm>
        </p:grpSpPr>
        <p:sp>
          <p:nvSpPr>
            <p:cNvPr id="1234" name="Right Arrow 1233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5" name="Right Arrow 1234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36" name="Group 185"/>
          <p:cNvGrpSpPr>
            <a:grpSpLocks/>
          </p:cNvGrpSpPr>
          <p:nvPr/>
        </p:nvGrpSpPr>
        <p:grpSpPr bwMode="auto">
          <a:xfrm>
            <a:off x="4495800" y="2816033"/>
            <a:ext cx="838200" cy="76200"/>
            <a:chOff x="5334000" y="2819400"/>
            <a:chExt cx="838201" cy="76200"/>
          </a:xfrm>
        </p:grpSpPr>
        <p:sp>
          <p:nvSpPr>
            <p:cNvPr id="1237" name="Right Arrow 1236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8" name="Right Arrow 1237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39" name="Group 191"/>
          <p:cNvGrpSpPr>
            <a:grpSpLocks/>
          </p:cNvGrpSpPr>
          <p:nvPr/>
        </p:nvGrpSpPr>
        <p:grpSpPr bwMode="auto">
          <a:xfrm>
            <a:off x="7315200" y="2816033"/>
            <a:ext cx="838200" cy="76200"/>
            <a:chOff x="5334000" y="2819400"/>
            <a:chExt cx="838201" cy="76200"/>
          </a:xfrm>
        </p:grpSpPr>
        <p:sp>
          <p:nvSpPr>
            <p:cNvPr id="1240" name="Right Arrow 1239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1" name="Right Arrow 1240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42" name="Group 194"/>
          <p:cNvGrpSpPr>
            <a:grpSpLocks/>
          </p:cNvGrpSpPr>
          <p:nvPr/>
        </p:nvGrpSpPr>
        <p:grpSpPr bwMode="auto">
          <a:xfrm>
            <a:off x="6781800" y="2663633"/>
            <a:ext cx="838200" cy="76200"/>
            <a:chOff x="5334000" y="2819400"/>
            <a:chExt cx="838201" cy="76200"/>
          </a:xfrm>
        </p:grpSpPr>
        <p:sp>
          <p:nvSpPr>
            <p:cNvPr id="1243" name="Right Arrow 1242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4" name="Right Arrow 1243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45" name="Group 197"/>
          <p:cNvGrpSpPr>
            <a:grpSpLocks/>
          </p:cNvGrpSpPr>
          <p:nvPr/>
        </p:nvGrpSpPr>
        <p:grpSpPr bwMode="auto">
          <a:xfrm>
            <a:off x="5410200" y="3501833"/>
            <a:ext cx="838200" cy="76200"/>
            <a:chOff x="5334000" y="2819400"/>
            <a:chExt cx="838201" cy="76200"/>
          </a:xfrm>
        </p:grpSpPr>
        <p:sp>
          <p:nvSpPr>
            <p:cNvPr id="1246" name="Right Arrow 1245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7" name="Right Arrow 1246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48" name="Group 200"/>
          <p:cNvGrpSpPr>
            <a:grpSpLocks/>
          </p:cNvGrpSpPr>
          <p:nvPr/>
        </p:nvGrpSpPr>
        <p:grpSpPr bwMode="auto">
          <a:xfrm>
            <a:off x="6172200" y="3349433"/>
            <a:ext cx="838200" cy="76200"/>
            <a:chOff x="5334000" y="2819400"/>
            <a:chExt cx="838201" cy="76200"/>
          </a:xfrm>
        </p:grpSpPr>
        <p:sp>
          <p:nvSpPr>
            <p:cNvPr id="1249" name="Right Arrow 1248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0" name="Right Arrow 1249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51" name="Group 203"/>
          <p:cNvGrpSpPr>
            <a:grpSpLocks/>
          </p:cNvGrpSpPr>
          <p:nvPr/>
        </p:nvGrpSpPr>
        <p:grpSpPr bwMode="auto">
          <a:xfrm>
            <a:off x="5715000" y="3197033"/>
            <a:ext cx="838200" cy="76200"/>
            <a:chOff x="5334000" y="2819400"/>
            <a:chExt cx="838201" cy="76200"/>
          </a:xfrm>
        </p:grpSpPr>
        <p:sp>
          <p:nvSpPr>
            <p:cNvPr id="1252" name="Right Arrow 1251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3" name="Right Arrow 1252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54" name="Group 206"/>
          <p:cNvGrpSpPr>
            <a:grpSpLocks/>
          </p:cNvGrpSpPr>
          <p:nvPr/>
        </p:nvGrpSpPr>
        <p:grpSpPr bwMode="auto">
          <a:xfrm>
            <a:off x="4495800" y="2511233"/>
            <a:ext cx="838200" cy="76200"/>
            <a:chOff x="5334000" y="2819400"/>
            <a:chExt cx="838201" cy="76200"/>
          </a:xfrm>
        </p:grpSpPr>
        <p:sp>
          <p:nvSpPr>
            <p:cNvPr id="1255" name="Right Arrow 1254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6" name="Right Arrow 1255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57" name="Group 209"/>
          <p:cNvGrpSpPr>
            <a:grpSpLocks/>
          </p:cNvGrpSpPr>
          <p:nvPr/>
        </p:nvGrpSpPr>
        <p:grpSpPr bwMode="auto">
          <a:xfrm>
            <a:off x="7315200" y="2511233"/>
            <a:ext cx="838200" cy="76200"/>
            <a:chOff x="5334000" y="2819400"/>
            <a:chExt cx="838201" cy="76200"/>
          </a:xfrm>
        </p:grpSpPr>
        <p:sp>
          <p:nvSpPr>
            <p:cNvPr id="1258" name="Right Arrow 1257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9" name="Right Arrow 1258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60" name="TextBox 1259"/>
          <p:cNvSpPr txBox="1">
            <a:spLocks noChangeArrowheads="1"/>
          </p:cNvSpPr>
          <p:nvPr/>
        </p:nvSpPr>
        <p:spPr bwMode="auto">
          <a:xfrm>
            <a:off x="1768025" y="5698932"/>
            <a:ext cx="161245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u="sng" dirty="0">
                <a:solidFill>
                  <a:prstClr val="black"/>
                </a:solidFill>
                <a:latin typeface="Lucida Grande"/>
                <a:cs typeface="Lucida Grande"/>
              </a:rPr>
              <a:t>Split Read Alignment</a:t>
            </a:r>
          </a:p>
        </p:txBody>
      </p:sp>
      <p:cxnSp>
        <p:nvCxnSpPr>
          <p:cNvPr id="1261" name="Straight Connector 1260"/>
          <p:cNvCxnSpPr/>
          <p:nvPr/>
        </p:nvCxnSpPr>
        <p:spPr>
          <a:xfrm>
            <a:off x="914400" y="4327333"/>
            <a:ext cx="21336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2" name="Straight Connector 1261"/>
          <p:cNvCxnSpPr/>
          <p:nvPr/>
        </p:nvCxnSpPr>
        <p:spPr>
          <a:xfrm>
            <a:off x="3048000" y="4325745"/>
            <a:ext cx="990600" cy="0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3" name="TextBox 1262"/>
          <p:cNvSpPr txBox="1">
            <a:spLocks noChangeArrowheads="1"/>
          </p:cNvSpPr>
          <p:nvPr/>
        </p:nvSpPr>
        <p:spPr bwMode="auto">
          <a:xfrm>
            <a:off x="3200403" y="4325747"/>
            <a:ext cx="63832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deletion</a:t>
            </a:r>
          </a:p>
        </p:txBody>
      </p:sp>
      <p:cxnSp>
        <p:nvCxnSpPr>
          <p:cNvPr id="1264" name="Straight Connector 1263"/>
          <p:cNvCxnSpPr/>
          <p:nvPr/>
        </p:nvCxnSpPr>
        <p:spPr>
          <a:xfrm>
            <a:off x="3962400" y="4327333"/>
            <a:ext cx="5334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5" name="Straight Connector 1264"/>
          <p:cNvCxnSpPr/>
          <p:nvPr/>
        </p:nvCxnSpPr>
        <p:spPr>
          <a:xfrm rot="5400000" flipH="1" flipV="1">
            <a:off x="4038600" y="4327333"/>
            <a:ext cx="15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6" name="Straight Connector 1265"/>
          <p:cNvCxnSpPr/>
          <p:nvPr/>
        </p:nvCxnSpPr>
        <p:spPr>
          <a:xfrm rot="5400000" flipH="1" flipV="1">
            <a:off x="1600200" y="4327333"/>
            <a:ext cx="15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7" name="Straight Connector 1266"/>
          <p:cNvCxnSpPr/>
          <p:nvPr/>
        </p:nvCxnSpPr>
        <p:spPr>
          <a:xfrm rot="10800000">
            <a:off x="1676400" y="432733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8" name="Straight Connector 1267"/>
          <p:cNvCxnSpPr/>
          <p:nvPr/>
        </p:nvCxnSpPr>
        <p:spPr>
          <a:xfrm rot="10800000">
            <a:off x="3962400" y="4327333"/>
            <a:ext cx="15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" name="Right Arrow 1268"/>
          <p:cNvSpPr/>
          <p:nvPr/>
        </p:nvSpPr>
        <p:spPr>
          <a:xfrm>
            <a:off x="2209800" y="523538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0" name="Right Arrow 1269"/>
          <p:cNvSpPr/>
          <p:nvPr/>
        </p:nvSpPr>
        <p:spPr>
          <a:xfrm rot="10800000">
            <a:off x="3355975" y="5235383"/>
            <a:ext cx="1524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1" name="TextBox 1270"/>
          <p:cNvSpPr txBox="1">
            <a:spLocks noChangeArrowheads="1"/>
          </p:cNvSpPr>
          <p:nvPr/>
        </p:nvSpPr>
        <p:spPr bwMode="auto">
          <a:xfrm>
            <a:off x="838204" y="4327333"/>
            <a:ext cx="9739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800">
                <a:solidFill>
                  <a:prstClr val="black"/>
                </a:solidFill>
                <a:latin typeface="Lucida Grande"/>
                <a:cs typeface="Lucida Grande"/>
              </a:rPr>
              <a:t>sample genome</a:t>
            </a:r>
          </a:p>
        </p:txBody>
      </p:sp>
      <p:sp>
        <p:nvSpPr>
          <p:cNvPr id="1272" name="TextBox 1271"/>
          <p:cNvSpPr txBox="1">
            <a:spLocks noChangeArrowheads="1"/>
          </p:cNvSpPr>
          <p:nvPr/>
        </p:nvSpPr>
        <p:spPr bwMode="auto">
          <a:xfrm>
            <a:off x="1752602" y="4706747"/>
            <a:ext cx="9796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fragmentation</a:t>
            </a:r>
          </a:p>
        </p:txBody>
      </p:sp>
      <p:cxnSp>
        <p:nvCxnSpPr>
          <p:cNvPr id="1273" name="Straight Connector 1272"/>
          <p:cNvCxnSpPr>
            <a:endCxn id="1272" idx="0"/>
          </p:cNvCxnSpPr>
          <p:nvPr/>
        </p:nvCxnSpPr>
        <p:spPr>
          <a:xfrm>
            <a:off x="1828802" y="4479734"/>
            <a:ext cx="413637" cy="2270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4" name="TextBox 1273"/>
          <p:cNvSpPr txBox="1">
            <a:spLocks noChangeArrowheads="1"/>
          </p:cNvSpPr>
          <p:nvPr/>
        </p:nvSpPr>
        <p:spPr bwMode="auto">
          <a:xfrm>
            <a:off x="1752600" y="4708333"/>
            <a:ext cx="8240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sequencing</a:t>
            </a:r>
          </a:p>
        </p:txBody>
      </p:sp>
      <p:cxnSp>
        <p:nvCxnSpPr>
          <p:cNvPr id="1275" name="Straight Connector 1274"/>
          <p:cNvCxnSpPr>
            <a:stCxn id="1272" idx="2"/>
          </p:cNvCxnSpPr>
          <p:nvPr/>
        </p:nvCxnSpPr>
        <p:spPr>
          <a:xfrm>
            <a:off x="2242439" y="4937579"/>
            <a:ext cx="119764" cy="2279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6" name="Right Arrow 1275"/>
          <p:cNvSpPr/>
          <p:nvPr/>
        </p:nvSpPr>
        <p:spPr>
          <a:xfrm rot="10800000">
            <a:off x="3352800" y="523538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7" name="Rectangle 1276"/>
          <p:cNvSpPr/>
          <p:nvPr/>
        </p:nvSpPr>
        <p:spPr>
          <a:xfrm>
            <a:off x="3505202" y="5256020"/>
            <a:ext cx="155575" cy="36512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8" name="TextBox 1277"/>
          <p:cNvSpPr txBox="1">
            <a:spLocks noChangeArrowheads="1"/>
          </p:cNvSpPr>
          <p:nvPr/>
        </p:nvSpPr>
        <p:spPr bwMode="auto">
          <a:xfrm>
            <a:off x="2971803" y="3946333"/>
            <a:ext cx="118819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exact breakpoints</a:t>
            </a:r>
          </a:p>
        </p:txBody>
      </p:sp>
      <p:cxnSp>
        <p:nvCxnSpPr>
          <p:cNvPr id="1279" name="Straight Connector 1278"/>
          <p:cNvCxnSpPr>
            <a:stCxn id="1278" idx="0"/>
          </p:cNvCxnSpPr>
          <p:nvPr/>
        </p:nvCxnSpPr>
        <p:spPr>
          <a:xfrm flipH="1" flipV="1">
            <a:off x="3200404" y="3870133"/>
            <a:ext cx="365494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0" name="Straight Connector 1279"/>
          <p:cNvCxnSpPr>
            <a:stCxn id="1278" idx="0"/>
          </p:cNvCxnSpPr>
          <p:nvPr/>
        </p:nvCxnSpPr>
        <p:spPr>
          <a:xfrm flipV="1">
            <a:off x="3565898" y="3870133"/>
            <a:ext cx="320304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1" name="TextBox 1280"/>
          <p:cNvSpPr txBox="1">
            <a:spLocks noChangeArrowheads="1"/>
          </p:cNvSpPr>
          <p:nvPr/>
        </p:nvSpPr>
        <p:spPr bwMode="auto">
          <a:xfrm>
            <a:off x="5731031" y="5698932"/>
            <a:ext cx="15318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u="sng" dirty="0">
                <a:solidFill>
                  <a:prstClr val="black"/>
                </a:solidFill>
                <a:latin typeface="Lucida Grande"/>
                <a:cs typeface="Lucida Grande"/>
              </a:rPr>
              <a:t>Sequence Assembly</a:t>
            </a:r>
          </a:p>
        </p:txBody>
      </p:sp>
      <p:cxnSp>
        <p:nvCxnSpPr>
          <p:cNvPr id="1282" name="Straight Connector 1281"/>
          <p:cNvCxnSpPr/>
          <p:nvPr/>
        </p:nvCxnSpPr>
        <p:spPr>
          <a:xfrm>
            <a:off x="4495800" y="4327333"/>
            <a:ext cx="12954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3" name="Straight Connector 1282"/>
          <p:cNvCxnSpPr/>
          <p:nvPr/>
        </p:nvCxnSpPr>
        <p:spPr>
          <a:xfrm>
            <a:off x="6781800" y="4327333"/>
            <a:ext cx="137160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4" name="Straight Connector 1283"/>
          <p:cNvCxnSpPr/>
          <p:nvPr/>
        </p:nvCxnSpPr>
        <p:spPr>
          <a:xfrm>
            <a:off x="5791200" y="4327333"/>
            <a:ext cx="990600" cy="0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5" name="Group 222"/>
          <p:cNvGrpSpPr>
            <a:grpSpLocks/>
          </p:cNvGrpSpPr>
          <p:nvPr/>
        </p:nvGrpSpPr>
        <p:grpSpPr bwMode="auto">
          <a:xfrm>
            <a:off x="4267200" y="4403533"/>
            <a:ext cx="838200" cy="76200"/>
            <a:chOff x="5334000" y="2819400"/>
            <a:chExt cx="838201" cy="76200"/>
          </a:xfrm>
        </p:grpSpPr>
        <p:sp>
          <p:nvSpPr>
            <p:cNvPr id="1286" name="Right Arrow 1285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7" name="Right Arrow 1286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88" name="Group 225"/>
          <p:cNvGrpSpPr>
            <a:grpSpLocks/>
          </p:cNvGrpSpPr>
          <p:nvPr/>
        </p:nvGrpSpPr>
        <p:grpSpPr bwMode="auto">
          <a:xfrm>
            <a:off x="7086600" y="4403533"/>
            <a:ext cx="838200" cy="76200"/>
            <a:chOff x="5334000" y="2819400"/>
            <a:chExt cx="838201" cy="76200"/>
          </a:xfrm>
        </p:grpSpPr>
        <p:sp>
          <p:nvSpPr>
            <p:cNvPr id="1289" name="Right Arrow 1288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0" name="Right Arrow 1289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91" name="Group 250"/>
          <p:cNvGrpSpPr>
            <a:grpSpLocks/>
          </p:cNvGrpSpPr>
          <p:nvPr/>
        </p:nvGrpSpPr>
        <p:grpSpPr bwMode="auto">
          <a:xfrm>
            <a:off x="4876800" y="4632133"/>
            <a:ext cx="838200" cy="76200"/>
            <a:chOff x="5791200" y="4267200"/>
            <a:chExt cx="838201" cy="76200"/>
          </a:xfrm>
        </p:grpSpPr>
        <p:sp>
          <p:nvSpPr>
            <p:cNvPr id="1292" name="Right Arrow 1291"/>
            <p:cNvSpPr/>
            <p:nvPr/>
          </p:nvSpPr>
          <p:spPr>
            <a:xfrm>
              <a:off x="5791200" y="42672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3" name="Right Arrow 1292"/>
            <p:cNvSpPr/>
            <p:nvPr/>
          </p:nvSpPr>
          <p:spPr>
            <a:xfrm rot="10800000">
              <a:off x="6324601" y="42672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94" name="Group 242"/>
          <p:cNvGrpSpPr>
            <a:grpSpLocks/>
          </p:cNvGrpSpPr>
          <p:nvPr/>
        </p:nvGrpSpPr>
        <p:grpSpPr bwMode="auto">
          <a:xfrm>
            <a:off x="6858000" y="4555933"/>
            <a:ext cx="838200" cy="76200"/>
            <a:chOff x="5334000" y="2819400"/>
            <a:chExt cx="838201" cy="76200"/>
          </a:xfrm>
        </p:grpSpPr>
        <p:sp>
          <p:nvSpPr>
            <p:cNvPr id="1295" name="Right Arrow 1294"/>
            <p:cNvSpPr/>
            <p:nvPr/>
          </p:nvSpPr>
          <p:spPr>
            <a:xfrm>
              <a:off x="5334000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6" name="Right Arrow 1295"/>
            <p:cNvSpPr/>
            <p:nvPr/>
          </p:nvSpPr>
          <p:spPr>
            <a:xfrm rot="10800000">
              <a:off x="5867401" y="28194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97" name="Right Arrow 1296"/>
          <p:cNvSpPr/>
          <p:nvPr/>
        </p:nvSpPr>
        <p:spPr>
          <a:xfrm rot="10800000">
            <a:off x="5616575" y="4479733"/>
            <a:ext cx="1524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8" name="Rectangle 1297"/>
          <p:cNvSpPr/>
          <p:nvPr/>
        </p:nvSpPr>
        <p:spPr>
          <a:xfrm>
            <a:off x="6781804" y="4501961"/>
            <a:ext cx="155575" cy="36513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9" name="Right Arrow 1298"/>
          <p:cNvSpPr/>
          <p:nvPr/>
        </p:nvSpPr>
        <p:spPr>
          <a:xfrm>
            <a:off x="5029200" y="44797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00" name="Group 257"/>
          <p:cNvGrpSpPr>
            <a:grpSpLocks/>
          </p:cNvGrpSpPr>
          <p:nvPr/>
        </p:nvGrpSpPr>
        <p:grpSpPr bwMode="auto">
          <a:xfrm>
            <a:off x="4572000" y="4784533"/>
            <a:ext cx="838200" cy="76200"/>
            <a:chOff x="5791200" y="4267200"/>
            <a:chExt cx="838201" cy="76200"/>
          </a:xfrm>
        </p:grpSpPr>
        <p:sp>
          <p:nvSpPr>
            <p:cNvPr id="1301" name="Right Arrow 1300"/>
            <p:cNvSpPr/>
            <p:nvPr/>
          </p:nvSpPr>
          <p:spPr>
            <a:xfrm>
              <a:off x="5791200" y="42672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2" name="Right Arrow 1301"/>
            <p:cNvSpPr/>
            <p:nvPr/>
          </p:nvSpPr>
          <p:spPr>
            <a:xfrm rot="10800000">
              <a:off x="6324601" y="42672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03" name="Group 260"/>
          <p:cNvGrpSpPr>
            <a:grpSpLocks/>
          </p:cNvGrpSpPr>
          <p:nvPr/>
        </p:nvGrpSpPr>
        <p:grpSpPr bwMode="auto">
          <a:xfrm>
            <a:off x="7239000" y="4860733"/>
            <a:ext cx="838200" cy="76200"/>
            <a:chOff x="5791200" y="4267200"/>
            <a:chExt cx="838201" cy="76200"/>
          </a:xfrm>
        </p:grpSpPr>
        <p:sp>
          <p:nvSpPr>
            <p:cNvPr id="1304" name="Right Arrow 1303"/>
            <p:cNvSpPr/>
            <p:nvPr/>
          </p:nvSpPr>
          <p:spPr>
            <a:xfrm>
              <a:off x="5791200" y="42672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5" name="Right Arrow 1304"/>
            <p:cNvSpPr/>
            <p:nvPr/>
          </p:nvSpPr>
          <p:spPr>
            <a:xfrm rot="10800000">
              <a:off x="6324601" y="4267200"/>
              <a:ext cx="304800" cy="76200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06" name="Right Arrow 1305"/>
          <p:cNvSpPr/>
          <p:nvPr/>
        </p:nvSpPr>
        <p:spPr>
          <a:xfrm rot="10800000" flipH="1">
            <a:off x="6781800" y="4708333"/>
            <a:ext cx="2286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7" name="Rectangle 1306"/>
          <p:cNvSpPr/>
          <p:nvPr/>
        </p:nvSpPr>
        <p:spPr>
          <a:xfrm flipH="1">
            <a:off x="5684842" y="4724210"/>
            <a:ext cx="90487" cy="36513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08" name="Straight Connector 1307"/>
          <p:cNvCxnSpPr/>
          <p:nvPr/>
        </p:nvCxnSpPr>
        <p:spPr>
          <a:xfrm flipH="1">
            <a:off x="5791200" y="4746433"/>
            <a:ext cx="9906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9" name="Right Arrow 1308"/>
          <p:cNvSpPr/>
          <p:nvPr/>
        </p:nvSpPr>
        <p:spPr>
          <a:xfrm rot="10800000">
            <a:off x="7162800" y="47083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0" name="Right Arrow 1309"/>
          <p:cNvSpPr/>
          <p:nvPr/>
        </p:nvSpPr>
        <p:spPr>
          <a:xfrm rot="10800000">
            <a:off x="5676904" y="4860733"/>
            <a:ext cx="92075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1" name="Rectangle 1310"/>
          <p:cNvSpPr/>
          <p:nvPr/>
        </p:nvSpPr>
        <p:spPr>
          <a:xfrm>
            <a:off x="6781800" y="4882960"/>
            <a:ext cx="228600" cy="36513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12" name="Straight Connector 1311"/>
          <p:cNvCxnSpPr/>
          <p:nvPr/>
        </p:nvCxnSpPr>
        <p:spPr>
          <a:xfrm>
            <a:off x="5791200" y="4898833"/>
            <a:ext cx="9906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3" name="Rectangle 1312"/>
          <p:cNvSpPr/>
          <p:nvPr/>
        </p:nvSpPr>
        <p:spPr>
          <a:xfrm flipH="1">
            <a:off x="5029200" y="3916171"/>
            <a:ext cx="2438400" cy="46037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14" name="Straight Connector 1313"/>
          <p:cNvCxnSpPr>
            <a:stCxn id="1313" idx="2"/>
          </p:cNvCxnSpPr>
          <p:nvPr/>
        </p:nvCxnSpPr>
        <p:spPr>
          <a:xfrm rot="5400000">
            <a:off x="5837239" y="3916171"/>
            <a:ext cx="365125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5" name="Straight Connector 1314"/>
          <p:cNvCxnSpPr>
            <a:stCxn id="1313" idx="2"/>
          </p:cNvCxnSpPr>
          <p:nvPr/>
        </p:nvCxnSpPr>
        <p:spPr>
          <a:xfrm rot="16200000" flipH="1">
            <a:off x="6332539" y="3878071"/>
            <a:ext cx="365125" cy="533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6" name="Right Arrow 1315"/>
          <p:cNvSpPr/>
          <p:nvPr/>
        </p:nvSpPr>
        <p:spPr>
          <a:xfrm>
            <a:off x="5181600" y="4860733"/>
            <a:ext cx="304800" cy="762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7" name="TextBox 1316"/>
          <p:cNvSpPr txBox="1">
            <a:spLocks noChangeArrowheads="1"/>
          </p:cNvSpPr>
          <p:nvPr/>
        </p:nvSpPr>
        <p:spPr bwMode="auto">
          <a:xfrm>
            <a:off x="5715003" y="4325747"/>
            <a:ext cx="118819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>
                <a:solidFill>
                  <a:prstClr val="black"/>
                </a:solidFill>
                <a:latin typeface="Lucida Grande"/>
                <a:cs typeface="Lucida Grande"/>
              </a:rPr>
              <a:t>exact breakpoints</a:t>
            </a:r>
          </a:p>
        </p:txBody>
      </p:sp>
      <p:sp>
        <p:nvSpPr>
          <p:cNvPr id="1318" name="TextBox 1317"/>
          <p:cNvSpPr txBox="1">
            <a:spLocks noChangeArrowheads="1"/>
          </p:cNvSpPr>
          <p:nvPr/>
        </p:nvSpPr>
        <p:spPr bwMode="auto">
          <a:xfrm>
            <a:off x="5881412" y="2663633"/>
            <a:ext cx="82418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900" dirty="0">
                <a:solidFill>
                  <a:prstClr val="black"/>
                </a:solidFill>
                <a:latin typeface="Lucida Grande"/>
                <a:cs typeface="Lucida Grande"/>
              </a:rPr>
              <a:t>&lt; expected</a:t>
            </a:r>
          </a:p>
        </p:txBody>
      </p:sp>
      <p:sp>
        <p:nvSpPr>
          <p:cNvPr id="1319" name="Title 1"/>
          <p:cNvSpPr>
            <a:spLocks noGrp="1"/>
          </p:cNvSpPr>
          <p:nvPr>
            <p:ph type="title"/>
          </p:nvPr>
        </p:nvSpPr>
        <p:spPr>
          <a:xfrm>
            <a:off x="609600" y="-10160"/>
            <a:ext cx="8432800" cy="935791"/>
          </a:xfrm>
        </p:spPr>
        <p:txBody>
          <a:bodyPr/>
          <a:lstStyle/>
          <a:p>
            <a:r>
              <a:rPr lang="en-US" dirty="0"/>
              <a:t>Sequenced-based SV Discovery</a:t>
            </a:r>
          </a:p>
        </p:txBody>
      </p:sp>
      <p:sp>
        <p:nvSpPr>
          <p:cNvPr id="15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531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0888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5.55112E-17 0.16111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16111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5 -0.08889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44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5834 -0.08889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56 L 0.05625 0.16158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7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03368 0.1625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5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500"/>
                            </p:stCondLst>
                            <p:childTnLst>
                              <p:par>
                                <p:cTn id="2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500"/>
                            </p:stCondLst>
                            <p:childTnLst>
                              <p:par>
                                <p:cTn id="2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000"/>
                            </p:stCondLst>
                            <p:childTnLst>
                              <p:par>
                                <p:cTn id="2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500"/>
                            </p:stCondLst>
                            <p:childTnLst>
                              <p:par>
                                <p:cTn id="2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"/>
                            </p:stCondLst>
                            <p:childTnLst>
                              <p:par>
                                <p:cTn id="32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2124E-6 L 0.05833 0.12214 " pathEditMode="relative" rAng="0" ptsTypes="AA">
                                      <p:cBhvr>
                                        <p:cTn id="328" dur="5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61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2124E-6 L -0.05 0.12214 " pathEditMode="relative" rAng="0" ptsTypes="AA">
                                      <p:cBhvr>
                                        <p:cTn id="330" dur="50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000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3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00879E-6 L 0.05191 -0.20273 " pathEditMode="relative" rAng="0" ptsTypes="AA">
                                      <p:cBhvr>
                                        <p:cTn id="37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01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90141E-7 L -0.05 -0.20343 " pathEditMode="relative" rAng="0" ptsTypes="AA">
                                      <p:cBhvr>
                                        <p:cTn id="379" dur="5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102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L -0.00035 -0.20459 " pathEditMode="relative" rAng="0" ptsTypes="AA">
                                      <p:cBhvr>
                                        <p:cTn id="381" dur="5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00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500"/>
                            </p:stCondLst>
                            <p:childTnLst>
                              <p:par>
                                <p:cTn id="4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000"/>
                            </p:stCondLst>
                            <p:childTnLst>
                              <p:par>
                                <p:cTn id="4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2500"/>
                            </p:stCondLst>
                            <p:childTnLst>
                              <p:par>
                                <p:cTn id="486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5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-0.08333 " pathEditMode="relative" rAng="0" ptsTypes="AA">
                                      <p:cBhvr>
                                        <p:cTn id="491" dur="5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42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05851 -0.08357 " pathEditMode="relative" rAng="0" ptsTypes="AA">
                                      <p:cBhvr>
                                        <p:cTn id="493" dur="50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42"/>
                                    </p:animMotion>
                                  </p:childTnLst>
                                </p:cTn>
                              </p:par>
                              <p:par>
                                <p:cTn id="49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5243 -0.08333 " pathEditMode="relative" rAng="0" ptsTypes="AA">
                                      <p:cBhvr>
                                        <p:cTn id="495" dur="5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2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33333E-6 L -0.0375 -0.07222 " pathEditMode="relative" rAng="0" ptsTypes="AA">
                                      <p:cBhvr>
                                        <p:cTn id="497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36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7083 -0.07222 " pathEditMode="relative" rAng="0" ptsTypes="AA">
                                      <p:cBhvr>
                                        <p:cTn id="499" dur="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6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4584 -0.10556 " pathEditMode="relative" rAng="0" ptsTypes="AA">
                                      <p:cBhvr>
                                        <p:cTn id="501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53"/>
                                    </p:animMotion>
                                  </p:childTnLst>
                                </p:cTn>
                              </p:par>
                              <p:par>
                                <p:cTn id="50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625 -0.11667 " pathEditMode="relative" rAng="0" ptsTypes="AA">
                                      <p:cBhvr>
                                        <p:cTn id="50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58"/>
                                    </p:animMotion>
                                  </p:childTnLst>
                                </p:cTn>
                              </p:par>
                              <p:par>
                                <p:cTn id="50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4844 -0.11597 " pathEditMode="relative" rAng="0" ptsTypes="AA">
                                      <p:cBhvr>
                                        <p:cTn id="505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58"/>
                                    </p:animMotion>
                                  </p:childTnLst>
                                </p:cTn>
                              </p:par>
                              <p:par>
                                <p:cTn id="50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592 -0.08171 " pathEditMode="relative" rAng="0" ptsTypes="AA">
                                      <p:cBhvr>
                                        <p:cTn id="507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41"/>
                                    </p:animMotion>
                                  </p:childTnLst>
                                </p:cTn>
                              </p:par>
                              <p:par>
                                <p:cTn id="5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625 -0.12778 " pathEditMode="relative" rAng="0" ptsTypes="AA">
                                      <p:cBhvr>
                                        <p:cTn id="509" dur="50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64"/>
                                    </p:animMotion>
                                  </p:childTnLst>
                                </p:cTn>
                              </p:par>
                              <p:par>
                                <p:cTn id="5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6215 -0.09352 " pathEditMode="relative" rAng="0" ptsTypes="AA">
                                      <p:cBhvr>
                                        <p:cTn id="511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47"/>
                                    </p:animMotion>
                                  </p:childTnLst>
                                </p:cTn>
                              </p:par>
                              <p:par>
                                <p:cTn id="5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8004 -0.11574 " pathEditMode="relative" rAng="0" ptsTypes="AA">
                                      <p:cBhvr>
                                        <p:cTn id="513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-58"/>
                                    </p:animMotion>
                                  </p:childTnLst>
                                </p:cTn>
                              </p:par>
                              <p:par>
                                <p:cTn id="5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0434 -0.11551 " pathEditMode="relative" rAng="0" ptsTypes="AA">
                                      <p:cBhvr>
                                        <p:cTn id="515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58"/>
                                    </p:animMotion>
                                  </p:childTnLst>
                                </p:cTn>
                              </p:par>
                              <p:par>
                                <p:cTn id="5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5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0.03108 -0.13935 " pathEditMode="relative" rAng="0" ptsTypes="AA">
                                      <p:cBhvr>
                                        <p:cTn id="525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70"/>
                                    </p:animMotion>
                                  </p:childTnLst>
                                </p:cTn>
                              </p:par>
                              <p:par>
                                <p:cTn id="52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5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0104 -0.13889 " pathEditMode="relative" rAng="0" ptsTypes="AA">
                                      <p:cBhvr>
                                        <p:cTn id="531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69"/>
                                    </p:animMotion>
                                  </p:childTnLst>
                                </p:cTn>
                              </p:par>
                              <p:par>
                                <p:cTn id="5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022E-16 L 0.04792 -0.13958 " pathEditMode="relative" rAng="0" ptsTypes="AA">
                                      <p:cBhvr>
                                        <p:cTn id="533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70"/>
                                    </p:animMotion>
                                  </p:childTnLst>
                                </p:cTn>
                              </p:par>
                              <p:par>
                                <p:cTn id="5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5989 -0.13889 " pathEditMode="relative" rAng="0" ptsTypes="AA">
                                      <p:cBhvr>
                                        <p:cTn id="535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-69"/>
                                    </p:animMotion>
                                  </p:childTnLst>
                                </p:cTn>
                              </p:par>
                              <p:par>
                                <p:cTn id="5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7552 -0.13819 " pathEditMode="relative" rAng="0" ptsTypes="AA">
                                      <p:cBhvr>
                                        <p:cTn id="537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3000"/>
                            </p:stCondLst>
                            <p:childTnLst>
                              <p:par>
                                <p:cTn id="5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3500"/>
                            </p:stCondLst>
                            <p:childTnLst>
                              <p:par>
                                <p:cTn id="5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" grpId="0"/>
      <p:bldP spid="1174" grpId="1"/>
      <p:bldP spid="1174" grpId="2"/>
      <p:bldP spid="1174" grpId="3"/>
      <p:bldP spid="1176" grpId="0"/>
      <p:bldP spid="1176" grpId="1"/>
      <p:bldP spid="1176" grpId="2"/>
      <p:bldP spid="1176" grpId="3"/>
      <p:bldP spid="1178" grpId="0"/>
      <p:bldP spid="1179" grpId="0" animBg="1"/>
      <p:bldP spid="1179" grpId="1" animBg="1"/>
      <p:bldP spid="1180" grpId="0" animBg="1"/>
      <p:bldP spid="1180" grpId="1" animBg="1"/>
      <p:bldP spid="1187" grpId="0" animBg="1"/>
      <p:bldP spid="1188" grpId="0"/>
      <p:bldP spid="1189" grpId="0"/>
      <p:bldP spid="1189" grpId="1"/>
      <p:bldP spid="1190" grpId="0"/>
      <p:bldP spid="1193" grpId="0"/>
      <p:bldP spid="1200" grpId="0" animBg="1"/>
      <p:bldP spid="1200" grpId="1" animBg="1"/>
      <p:bldP spid="1201" grpId="0" animBg="1"/>
      <p:bldP spid="1201" grpId="1" animBg="1"/>
      <p:bldP spid="1203" grpId="0"/>
      <p:bldP spid="1205" grpId="0"/>
      <p:bldP spid="1260" grpId="0"/>
      <p:bldP spid="1263" grpId="0"/>
      <p:bldP spid="1269" grpId="0" animBg="1"/>
      <p:bldP spid="1269" grpId="1" animBg="1"/>
      <p:bldP spid="1270" grpId="0" animBg="1"/>
      <p:bldP spid="1270" grpId="1" animBg="1"/>
      <p:bldP spid="1271" grpId="0"/>
      <p:bldP spid="1272" grpId="0"/>
      <p:bldP spid="1272" grpId="1"/>
      <p:bldP spid="1274" grpId="0"/>
      <p:bldP spid="1274" grpId="1"/>
      <p:bldP spid="1276" grpId="0" animBg="1"/>
      <p:bldP spid="1276" grpId="1" animBg="1"/>
      <p:bldP spid="1277" grpId="0" animBg="1"/>
      <p:bldP spid="1277" grpId="1" animBg="1"/>
      <p:bldP spid="1278" grpId="0"/>
      <p:bldP spid="1281" grpId="0"/>
      <p:bldP spid="1297" grpId="0" animBg="1"/>
      <p:bldP spid="1297" grpId="1" animBg="1"/>
      <p:bldP spid="1297" grpId="2" animBg="1"/>
      <p:bldP spid="1298" grpId="0" animBg="1"/>
      <p:bldP spid="1298" grpId="1" animBg="1"/>
      <p:bldP spid="1298" grpId="2" animBg="1"/>
      <p:bldP spid="1299" grpId="0" animBg="1"/>
      <p:bldP spid="1299" grpId="1" animBg="1"/>
      <p:bldP spid="1299" grpId="2" animBg="1"/>
      <p:bldP spid="1306" grpId="0" animBg="1"/>
      <p:bldP spid="1306" grpId="1" animBg="1"/>
      <p:bldP spid="1306" grpId="2" animBg="1"/>
      <p:bldP spid="1307" grpId="0" animBg="1"/>
      <p:bldP spid="1307" grpId="1" animBg="1"/>
      <p:bldP spid="1307" grpId="2" animBg="1"/>
      <p:bldP spid="1309" grpId="0" animBg="1"/>
      <p:bldP spid="1309" grpId="1" animBg="1"/>
      <p:bldP spid="1309" grpId="2" animBg="1"/>
      <p:bldP spid="1310" grpId="0" animBg="1"/>
      <p:bldP spid="1310" grpId="1" animBg="1"/>
      <p:bldP spid="1310" grpId="2" animBg="1"/>
      <p:bldP spid="1311" grpId="0" animBg="1"/>
      <p:bldP spid="1311" grpId="1" animBg="1"/>
      <p:bldP spid="1311" grpId="2" animBg="1"/>
      <p:bldP spid="1313" grpId="0" animBg="1"/>
      <p:bldP spid="1316" grpId="0" animBg="1"/>
      <p:bldP spid="1316" grpId="1" animBg="1"/>
      <p:bldP spid="1316" grpId="2" animBg="1"/>
      <p:bldP spid="1316" grpId="3" animBg="1"/>
      <p:bldP spid="1317" grpId="0"/>
      <p:bldP spid="13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Databases and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534400" cy="3200400"/>
          </a:xfrm>
        </p:spPr>
        <p:txBody>
          <a:bodyPr/>
          <a:lstStyle/>
          <a:p>
            <a:r>
              <a:rPr lang="en-US" dirty="0" err="1"/>
              <a:t>dbSNP</a:t>
            </a:r>
            <a:r>
              <a:rPr lang="en-US" dirty="0"/>
              <a:t> – repository for SNP and small INDELs</a:t>
            </a:r>
          </a:p>
          <a:p>
            <a:pPr lvl="1"/>
            <a:r>
              <a:rPr lang="en-US" dirty="0">
                <a:hlinkClick r:id="rId2"/>
              </a:rPr>
              <a:t>http://www.ncbi.nlm.nih.gov/SNP/</a:t>
            </a:r>
            <a:endParaRPr lang="en-US" dirty="0"/>
          </a:p>
          <a:p>
            <a:r>
              <a:rPr lang="en-US" dirty="0"/>
              <a:t>VCF – variant call format for reporting variation</a:t>
            </a:r>
          </a:p>
          <a:p>
            <a:pPr lvl="1"/>
            <a:r>
              <a:rPr lang="en-US" dirty="0">
                <a:hlinkClick r:id="rId3"/>
              </a:rPr>
              <a:t>https://github.com/samtools/hts-specs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44846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VCF Format Example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1905000"/>
            <a:ext cx="8770470" cy="37338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</a:t>
            </a:r>
            <a:r>
              <a:rPr lang="en-US" sz="800" dirty="0" err="1">
                <a:latin typeface="Courier New"/>
                <a:cs typeface="Courier New"/>
              </a:rPr>
              <a:t>fileformat</a:t>
            </a:r>
            <a:r>
              <a:rPr lang="en-US" sz="800" dirty="0">
                <a:latin typeface="Courier New"/>
                <a:cs typeface="Courier New"/>
              </a:rPr>
              <a:t>=VCFv4.2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</a:t>
            </a:r>
            <a:r>
              <a:rPr lang="en-US" sz="800" dirty="0" err="1">
                <a:latin typeface="Courier New"/>
                <a:cs typeface="Courier New"/>
              </a:rPr>
              <a:t>fileDate</a:t>
            </a:r>
            <a:r>
              <a:rPr lang="en-US" sz="800" dirty="0">
                <a:latin typeface="Courier New"/>
                <a:cs typeface="Courier New"/>
              </a:rPr>
              <a:t>=20090805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##source=myImputationProgramV3.1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##reference=file:///</a:t>
            </a:r>
            <a:r>
              <a:rPr lang="en-US" sz="800" dirty="0" err="1">
                <a:latin typeface="Courier New"/>
                <a:cs typeface="Courier New"/>
              </a:rPr>
              <a:t>seq</a:t>
            </a:r>
            <a:r>
              <a:rPr lang="en-US" sz="800" dirty="0">
                <a:latin typeface="Courier New"/>
                <a:cs typeface="Courier New"/>
              </a:rPr>
              <a:t>/references/1000GenomesPilot-NCBI36.fasta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##contig=&lt;ID=20,length=62435964,assembly=B36,md5=f126cdf8a6e0c7f379d618ff66beb2da,species="Homo </a:t>
            </a:r>
            <a:r>
              <a:rPr lang="en-US" sz="800" dirty="0" err="1">
                <a:latin typeface="Courier New"/>
                <a:cs typeface="Courier New"/>
              </a:rPr>
              <a:t>sapiens",taxonomy</a:t>
            </a:r>
            <a:r>
              <a:rPr lang="en-US" sz="800" dirty="0">
                <a:latin typeface="Courier New"/>
                <a:cs typeface="Courier New"/>
              </a:rPr>
              <a:t>=x&gt;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##phasing=partial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##INFO=&lt;ID=</a:t>
            </a:r>
            <a:r>
              <a:rPr lang="en-US" sz="800" dirty="0" err="1">
                <a:latin typeface="Courier New"/>
                <a:cs typeface="Courier New"/>
              </a:rPr>
              <a:t>NS,Number</a:t>
            </a:r>
            <a:r>
              <a:rPr lang="en-US" sz="800" dirty="0">
                <a:latin typeface="Courier New"/>
                <a:cs typeface="Courier New"/>
              </a:rPr>
              <a:t>=1,Type=</a:t>
            </a:r>
            <a:r>
              <a:rPr lang="en-US" sz="800" dirty="0" err="1">
                <a:latin typeface="Courier New"/>
                <a:cs typeface="Courier New"/>
              </a:rPr>
              <a:t>Integer,Description</a:t>
            </a:r>
            <a:r>
              <a:rPr lang="en-US" sz="800" dirty="0">
                <a:latin typeface="Courier New"/>
                <a:cs typeface="Courier New"/>
              </a:rPr>
              <a:t>="Number of Samples With Data”&gt;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##INFO=&lt;ID=</a:t>
            </a:r>
            <a:r>
              <a:rPr lang="en-US" sz="800" dirty="0" err="1">
                <a:latin typeface="Courier New"/>
                <a:cs typeface="Courier New"/>
              </a:rPr>
              <a:t>DP,Number</a:t>
            </a:r>
            <a:r>
              <a:rPr lang="en-US" sz="800" dirty="0">
                <a:latin typeface="Courier New"/>
                <a:cs typeface="Courier New"/>
              </a:rPr>
              <a:t>=1,Type=</a:t>
            </a:r>
            <a:r>
              <a:rPr lang="en-US" sz="800" dirty="0" err="1">
                <a:latin typeface="Courier New"/>
                <a:cs typeface="Courier New"/>
              </a:rPr>
              <a:t>Integer,Description</a:t>
            </a:r>
            <a:r>
              <a:rPr lang="en-US" sz="800" dirty="0">
                <a:latin typeface="Courier New"/>
                <a:cs typeface="Courier New"/>
              </a:rPr>
              <a:t>="Total Depth”&gt;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##INFO=&lt;ID=</a:t>
            </a:r>
            <a:r>
              <a:rPr lang="en-US" sz="800" dirty="0" err="1">
                <a:latin typeface="Courier New"/>
                <a:cs typeface="Courier New"/>
              </a:rPr>
              <a:t>AF,Number</a:t>
            </a:r>
            <a:r>
              <a:rPr lang="en-US" sz="800" dirty="0">
                <a:latin typeface="Courier New"/>
                <a:cs typeface="Courier New"/>
              </a:rPr>
              <a:t>=</a:t>
            </a:r>
            <a:r>
              <a:rPr lang="en-US" sz="800" dirty="0" err="1">
                <a:latin typeface="Courier New"/>
                <a:cs typeface="Courier New"/>
              </a:rPr>
              <a:t>A,Type</a:t>
            </a:r>
            <a:r>
              <a:rPr lang="en-US" sz="800" dirty="0">
                <a:latin typeface="Courier New"/>
                <a:cs typeface="Courier New"/>
              </a:rPr>
              <a:t>=</a:t>
            </a:r>
            <a:r>
              <a:rPr lang="en-US" sz="800" dirty="0" err="1">
                <a:latin typeface="Courier New"/>
                <a:cs typeface="Courier New"/>
              </a:rPr>
              <a:t>Float,Description</a:t>
            </a:r>
            <a:r>
              <a:rPr lang="en-US" sz="800" dirty="0">
                <a:latin typeface="Courier New"/>
                <a:cs typeface="Courier New"/>
              </a:rPr>
              <a:t>="Allele Frequency”&gt;</a:t>
            </a:r>
          </a:p>
          <a:p>
            <a:pPr marL="0" indent="0">
              <a:buFont typeface="Arial" pitchFamily="34" charset="0"/>
              <a:buNone/>
              <a:tabLst>
                <a:tab pos="517525" algn="l"/>
                <a:tab pos="741363" algn="l"/>
                <a:tab pos="1431925" algn="l"/>
                <a:tab pos="1482725" algn="l"/>
                <a:tab pos="1604963" algn="l"/>
              </a:tabLst>
            </a:pPr>
            <a:r>
              <a:rPr lang="en-US" sz="800" dirty="0">
                <a:latin typeface="Courier New"/>
                <a:cs typeface="Courier New"/>
              </a:rPr>
              <a:t>##INFO=&lt;ID=</a:t>
            </a:r>
            <a:r>
              <a:rPr lang="en-US" sz="800" dirty="0" err="1">
                <a:latin typeface="Courier New"/>
                <a:cs typeface="Courier New"/>
              </a:rPr>
              <a:t>AA,Number</a:t>
            </a:r>
            <a:r>
              <a:rPr lang="en-US" sz="800" dirty="0">
                <a:latin typeface="Courier New"/>
                <a:cs typeface="Courier New"/>
              </a:rPr>
              <a:t>=1,Type=</a:t>
            </a:r>
            <a:r>
              <a:rPr lang="en-US" sz="800" dirty="0" err="1">
                <a:latin typeface="Courier New"/>
                <a:cs typeface="Courier New"/>
              </a:rPr>
              <a:t>String,Description</a:t>
            </a:r>
            <a:r>
              <a:rPr lang="en-US" sz="800" dirty="0">
                <a:latin typeface="Courier New"/>
                <a:cs typeface="Courier New"/>
              </a:rPr>
              <a:t>="Ancestral Allele”&gt;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##INFO=&lt;ID=</a:t>
            </a:r>
            <a:r>
              <a:rPr lang="en-US" sz="800" dirty="0" err="1">
                <a:latin typeface="Courier New"/>
                <a:cs typeface="Courier New"/>
              </a:rPr>
              <a:t>DB,Number</a:t>
            </a:r>
            <a:r>
              <a:rPr lang="en-US" sz="800" dirty="0">
                <a:latin typeface="Courier New"/>
                <a:cs typeface="Courier New"/>
              </a:rPr>
              <a:t>=0,Type=</a:t>
            </a:r>
            <a:r>
              <a:rPr lang="en-US" sz="800" dirty="0" err="1">
                <a:latin typeface="Courier New"/>
                <a:cs typeface="Courier New"/>
              </a:rPr>
              <a:t>Flag,Description</a:t>
            </a:r>
            <a:r>
              <a:rPr lang="en-US" sz="800" dirty="0">
                <a:latin typeface="Courier New"/>
                <a:cs typeface="Courier New"/>
              </a:rPr>
              <a:t>="</a:t>
            </a:r>
            <a:r>
              <a:rPr lang="en-US" sz="800" dirty="0" err="1">
                <a:latin typeface="Courier New"/>
                <a:cs typeface="Courier New"/>
              </a:rPr>
              <a:t>dbSNP</a:t>
            </a:r>
            <a:r>
              <a:rPr lang="en-US" sz="800" dirty="0">
                <a:latin typeface="Courier New"/>
                <a:cs typeface="Courier New"/>
              </a:rPr>
              <a:t> membership, build 129”&gt;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##INFO=&lt;ID=H2,Number=0,Type=</a:t>
            </a:r>
            <a:r>
              <a:rPr lang="en-US" sz="800" dirty="0" err="1">
                <a:latin typeface="Courier New"/>
                <a:cs typeface="Courier New"/>
              </a:rPr>
              <a:t>Flag,Description</a:t>
            </a:r>
            <a:r>
              <a:rPr lang="en-US" sz="800" dirty="0">
                <a:latin typeface="Courier New"/>
                <a:cs typeface="Courier New"/>
              </a:rPr>
              <a:t>="HapMap2 membership”&gt;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##FILTER=&lt;ID=q10,Description="Quality below 10”&gt;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##FILTER=&lt;ID=s50,Description="Less than 50% of samples have data”&gt;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##FORMAT=&lt;ID=</a:t>
            </a:r>
            <a:r>
              <a:rPr lang="en-US" sz="800" dirty="0" err="1">
                <a:latin typeface="Courier New"/>
                <a:cs typeface="Courier New"/>
              </a:rPr>
              <a:t>GT,Number</a:t>
            </a:r>
            <a:r>
              <a:rPr lang="en-US" sz="800" dirty="0">
                <a:latin typeface="Courier New"/>
                <a:cs typeface="Courier New"/>
              </a:rPr>
              <a:t>=1,Type=</a:t>
            </a:r>
            <a:r>
              <a:rPr lang="en-US" sz="800" dirty="0" err="1">
                <a:latin typeface="Courier New"/>
                <a:cs typeface="Courier New"/>
              </a:rPr>
              <a:t>String,Description</a:t>
            </a:r>
            <a:r>
              <a:rPr lang="en-US" sz="800" dirty="0">
                <a:latin typeface="Courier New"/>
                <a:cs typeface="Courier New"/>
              </a:rPr>
              <a:t>="Genotype”&gt;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##FORMAT=&lt;ID=</a:t>
            </a:r>
            <a:r>
              <a:rPr lang="en-US" sz="800" dirty="0" err="1">
                <a:latin typeface="Courier New"/>
                <a:cs typeface="Courier New"/>
              </a:rPr>
              <a:t>GQ,Number</a:t>
            </a:r>
            <a:r>
              <a:rPr lang="en-US" sz="800" dirty="0">
                <a:latin typeface="Courier New"/>
                <a:cs typeface="Courier New"/>
              </a:rPr>
              <a:t>=1,Type=</a:t>
            </a:r>
            <a:r>
              <a:rPr lang="en-US" sz="800" dirty="0" err="1">
                <a:latin typeface="Courier New"/>
                <a:cs typeface="Courier New"/>
              </a:rPr>
              <a:t>Integer,Description</a:t>
            </a:r>
            <a:r>
              <a:rPr lang="en-US" sz="800" dirty="0">
                <a:latin typeface="Courier New"/>
                <a:cs typeface="Courier New"/>
              </a:rPr>
              <a:t>="Genotype Quality”&gt;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##FORMAT=&lt;ID=</a:t>
            </a:r>
            <a:r>
              <a:rPr lang="en-US" sz="800" dirty="0" err="1">
                <a:latin typeface="Courier New"/>
                <a:cs typeface="Courier New"/>
              </a:rPr>
              <a:t>DP,Number</a:t>
            </a:r>
            <a:r>
              <a:rPr lang="en-US" sz="800" dirty="0">
                <a:latin typeface="Courier New"/>
                <a:cs typeface="Courier New"/>
              </a:rPr>
              <a:t>=1,Type=</a:t>
            </a:r>
            <a:r>
              <a:rPr lang="en-US" sz="800" dirty="0" err="1">
                <a:latin typeface="Courier New"/>
                <a:cs typeface="Courier New"/>
              </a:rPr>
              <a:t>Integer,Description</a:t>
            </a:r>
            <a:r>
              <a:rPr lang="en-US" sz="800" dirty="0">
                <a:latin typeface="Courier New"/>
                <a:cs typeface="Courier New"/>
              </a:rPr>
              <a:t>="Read Depth”&gt;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##FORMAT=&lt;ID=</a:t>
            </a:r>
            <a:r>
              <a:rPr lang="en-US" sz="800" dirty="0" err="1">
                <a:latin typeface="Courier New"/>
                <a:cs typeface="Courier New"/>
              </a:rPr>
              <a:t>HQ,Number</a:t>
            </a:r>
            <a:r>
              <a:rPr lang="en-US" sz="800" dirty="0">
                <a:latin typeface="Courier New"/>
                <a:cs typeface="Courier New"/>
              </a:rPr>
              <a:t>=2,Type=</a:t>
            </a:r>
            <a:r>
              <a:rPr lang="en-US" sz="800" dirty="0" err="1">
                <a:latin typeface="Courier New"/>
                <a:cs typeface="Courier New"/>
              </a:rPr>
              <a:t>Integer,Description</a:t>
            </a:r>
            <a:r>
              <a:rPr lang="en-US" sz="800" dirty="0">
                <a:latin typeface="Courier New"/>
                <a:cs typeface="Courier New"/>
              </a:rPr>
              <a:t>="Haplotype Quality”&gt;</a:t>
            </a:r>
          </a:p>
          <a:p>
            <a:pPr marL="0" indent="0">
              <a:buFont typeface="Arial" pitchFamily="34" charset="0"/>
              <a:buNone/>
              <a:tabLst>
                <a:tab pos="517525" algn="l"/>
              </a:tabLst>
            </a:pPr>
            <a:r>
              <a:rPr lang="en-US" sz="800" dirty="0">
                <a:latin typeface="Courier New"/>
                <a:cs typeface="Courier New"/>
              </a:rPr>
              <a:t>#CHROM POS     ID         REF   ALT     QUAL   FILTER   INFO                               FORMAT       NA00001         NA00002         NA00003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20     14370   rs6054257  G     A       29     PASS     NS=3;DP=14;AF=0.5;DB;H2            GT:GQ:DP:HQ  0|0:48:1:51,51  1|0:48:8:51,51  1/1:43:5:.,.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20     17330   .          T     A       3      q10      NS=3;DP=11;AF=0.017                GT:GQ:DP:HQ  0|0:49:3:58,50  0|1:3:5:65,3    0/0:41:3</a:t>
            </a:r>
          </a:p>
          <a:p>
            <a:pPr marL="0" indent="0">
              <a:buFont typeface="Arial" pitchFamily="34" charset="0"/>
              <a:buNone/>
            </a:pPr>
            <a:r>
              <a:rPr lang="en-US" sz="800" dirty="0">
                <a:latin typeface="Courier New"/>
                <a:cs typeface="Courier New"/>
              </a:rPr>
              <a:t>20     1110696 rs6040355  A     G,T     67     PASS     NS=2;DP=10;AF=0.333,0.667;AA=T;DB  GT:GQ:DP:HQ  1|2:21:6:23,27  2|1:2:0:18,2    2/2:35:4</a:t>
            </a:r>
          </a:p>
          <a:p>
            <a:pPr marL="0" indent="0">
              <a:buNone/>
            </a:pPr>
            <a:r>
              <a:rPr lang="en-US" sz="800" dirty="0">
                <a:latin typeface="Courier New"/>
                <a:cs typeface="Courier New"/>
              </a:rPr>
              <a:t>20     1230237 .          T     .       47     PASS     NS=3;DP=13;AA=T                    GT:GQ:DP:HQ  0|0:54:7:56,60  0|0:48:4:51,51  0/0:61:2</a:t>
            </a:r>
          </a:p>
          <a:p>
            <a:pPr marL="0" indent="0">
              <a:buNone/>
            </a:pPr>
            <a:r>
              <a:rPr lang="en-US" sz="800" dirty="0">
                <a:latin typeface="Courier New"/>
                <a:cs typeface="Courier New"/>
              </a:rPr>
              <a:t>21     1234567 microsat1  GTC   G,GTCT  50     PASS     NS=3;DP=9;AA=G                     GT:GQ:DP     0/1:35:4        0/2:17:2        1/1:40:3</a:t>
            </a:r>
          </a:p>
          <a:p>
            <a:pPr marL="228600" indent="-228600">
              <a:buFont typeface="Arial" pitchFamily="34" charset="0"/>
              <a:buAutoNum type="arabicPlain" startAt="20"/>
            </a:pPr>
            <a:endParaRPr lang="en-US" sz="700" dirty="0">
              <a:latin typeface="Courier New"/>
              <a:cs typeface="Courier New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22711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Genetic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153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numerous ways genetic variation can exhibit functional effects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837" y="3182443"/>
            <a:ext cx="2932816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165" y="318244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3565" y="318244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42211" y="318244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8113" y="2883651"/>
            <a:ext cx="1891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cs typeface="Lucida Grande"/>
              </a:rPr>
              <a:t>premature stop codons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9227" y="3541140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ourier New"/>
                <a:cs typeface="Courier New"/>
              </a:rPr>
              <a:t>TA</a:t>
            </a:r>
            <a:r>
              <a:rPr lang="en-US" sz="1050" b="1" dirty="0">
                <a:latin typeface="Courier New"/>
                <a:cs typeface="Courier New"/>
              </a:rPr>
              <a:t>C</a:t>
            </a:r>
            <a:r>
              <a:rPr lang="en-US" sz="1050" dirty="0">
                <a:latin typeface="Courier New"/>
                <a:cs typeface="Courier New"/>
              </a:rPr>
              <a:t>-&gt;TA</a:t>
            </a:r>
            <a:r>
              <a:rPr lang="en-US" sz="1050" b="1" dirty="0">
                <a:latin typeface="Courier New"/>
                <a:cs typeface="Courier New"/>
              </a:rPr>
              <a:t>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36045" y="3541142"/>
            <a:ext cx="189015" cy="174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542937" y="3147727"/>
            <a:ext cx="69381" cy="287503"/>
            <a:chOff x="2755215" y="3501765"/>
            <a:chExt cx="69381" cy="21562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755215" y="3501765"/>
              <a:ext cx="6620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755215" y="3551054"/>
              <a:ext cx="6254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758390" y="3601825"/>
              <a:ext cx="6620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758390" y="3653463"/>
              <a:ext cx="6254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643837" y="4791615"/>
            <a:ext cx="2932816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90165" y="4791615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18113" y="4492823"/>
            <a:ext cx="165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cs typeface="Lucida Grande"/>
              </a:rPr>
              <a:t>frameshift mutation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69226" y="5150312"/>
            <a:ext cx="8311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ourier New"/>
                <a:cs typeface="Courier New"/>
              </a:rPr>
              <a:t>T</a:t>
            </a:r>
            <a:r>
              <a:rPr lang="en-US" sz="1050" b="1" dirty="0">
                <a:latin typeface="Courier New"/>
                <a:cs typeface="Courier New"/>
              </a:rPr>
              <a:t>A</a:t>
            </a:r>
            <a:r>
              <a:rPr lang="en-US" sz="1050" dirty="0">
                <a:latin typeface="Courier New"/>
                <a:cs typeface="Courier New"/>
              </a:rPr>
              <a:t>C-&gt;T</a:t>
            </a:r>
            <a:r>
              <a:rPr lang="en-US" sz="1050" b="1" dirty="0">
                <a:latin typeface="Courier New"/>
                <a:cs typeface="Courier New"/>
              </a:rPr>
              <a:t>-</a:t>
            </a:r>
            <a:r>
              <a:rPr lang="en-US" sz="1050" dirty="0">
                <a:latin typeface="Courier New"/>
                <a:cs typeface="Courier New"/>
              </a:rPr>
              <a:t>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10197" y="4791615"/>
            <a:ext cx="112546" cy="217944"/>
          </a:xfrm>
          <a:prstGeom prst="rect">
            <a:avLst/>
          </a:prstGeom>
          <a:solidFill>
            <a:srgbClr val="A3C3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336045" y="5150314"/>
            <a:ext cx="189015" cy="174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433565" y="4791615"/>
            <a:ext cx="171917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358657" y="3182443"/>
            <a:ext cx="2262200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704985" y="318244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579927" y="3699888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177896" y="3189712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731216" y="2883651"/>
            <a:ext cx="178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cs typeface="Lucida Grande"/>
              </a:rPr>
              <a:t>gene or exon deletion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216880" y="3696803"/>
            <a:ext cx="363047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961958" y="3701207"/>
            <a:ext cx="363047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6216879" y="3407656"/>
            <a:ext cx="547616" cy="2891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764496" y="3407656"/>
            <a:ext cx="560509" cy="2891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4930599" y="4774563"/>
            <a:ext cx="3555120" cy="217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899231" y="477456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342631" y="477456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51277" y="4774563"/>
            <a:ext cx="387856" cy="217944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5244079" y="4475771"/>
            <a:ext cx="2967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cs typeface="Lucida Grande"/>
              </a:rPr>
              <a:t>transcription factor binding disruption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260085" y="5237516"/>
            <a:ext cx="16391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ourier New"/>
                <a:cs typeface="Courier New"/>
              </a:rPr>
              <a:t>ATGCAA</a:t>
            </a:r>
            <a:r>
              <a:rPr lang="en-US" sz="1050" b="1" dirty="0">
                <a:latin typeface="Courier New"/>
                <a:cs typeface="Courier New"/>
              </a:rPr>
              <a:t>A</a:t>
            </a:r>
            <a:r>
              <a:rPr lang="en-US" sz="1050" dirty="0">
                <a:latin typeface="Courier New"/>
                <a:cs typeface="Courier New"/>
              </a:rPr>
              <a:t>T-&gt;ATGCA</a:t>
            </a:r>
            <a:r>
              <a:rPr lang="en-US" sz="1050" b="1" dirty="0">
                <a:latin typeface="Courier New"/>
                <a:cs typeface="Courier New"/>
              </a:rPr>
              <a:t>G</a:t>
            </a:r>
            <a:r>
              <a:rPr lang="en-US" sz="1050" dirty="0">
                <a:latin typeface="Courier New"/>
                <a:cs typeface="Courier New"/>
              </a:rPr>
              <a:t>AT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5041755" y="5073072"/>
            <a:ext cx="189015" cy="174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5199092" y="4774563"/>
            <a:ext cx="135372" cy="217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5240905" y="4722057"/>
            <a:ext cx="69381" cy="287503"/>
            <a:chOff x="2755215" y="3501765"/>
            <a:chExt cx="69381" cy="215627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2755215" y="3501765"/>
              <a:ext cx="6620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2755215" y="3551054"/>
              <a:ext cx="6254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58390" y="3601825"/>
              <a:ext cx="6620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2758390" y="3653463"/>
              <a:ext cx="62546" cy="639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ounded Rectangle 101"/>
          <p:cNvSpPr/>
          <p:nvPr/>
        </p:nvSpPr>
        <p:spPr>
          <a:xfrm>
            <a:off x="4695034" y="4004227"/>
            <a:ext cx="530415" cy="30823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Courier New"/>
                <a:cs typeface="Courier New"/>
              </a:rPr>
              <a:t>Oct-1</a:t>
            </a:r>
          </a:p>
        </p:txBody>
      </p:sp>
      <p:cxnSp>
        <p:nvCxnSpPr>
          <p:cNvPr id="104" name="Straight Arrow Connector 103"/>
          <p:cNvCxnSpPr>
            <a:stCxn id="102" idx="2"/>
          </p:cNvCxnSpPr>
          <p:nvPr/>
        </p:nvCxnSpPr>
        <p:spPr>
          <a:xfrm>
            <a:off x="4960242" y="4312466"/>
            <a:ext cx="253793" cy="3697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 rot="19921145">
            <a:off x="4882877" y="4290872"/>
            <a:ext cx="3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5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275651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Variants are </a:t>
            </a:r>
            <a:r>
              <a:rPr lang="en-US" sz="2400" i="1" dirty="0"/>
              <a:t>annotated</a:t>
            </a:r>
            <a:r>
              <a:rPr lang="en-US" sz="2400" dirty="0"/>
              <a:t> based on their potential functional impact</a:t>
            </a:r>
          </a:p>
          <a:p>
            <a:r>
              <a:rPr lang="en-US" sz="2400" dirty="0"/>
              <a:t>For variants falling inside genes, there are a number of software packages that can be used to quickly determine which may have a functional role (missense/nonsense mutations, splice site disruption,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r>
              <a:rPr lang="en-US" sz="2400" dirty="0"/>
              <a:t>A few examples are:</a:t>
            </a:r>
          </a:p>
          <a:p>
            <a:pPr lvl="1"/>
            <a:r>
              <a:rPr lang="en-US" sz="2000" dirty="0"/>
              <a:t>ANNOVAR (</a:t>
            </a:r>
            <a:r>
              <a:rPr lang="en-US" sz="2000" dirty="0">
                <a:hlinkClick r:id="rId2"/>
              </a:rPr>
              <a:t>http://www.openbioinformatics.org/annovar/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VAAST (</a:t>
            </a:r>
            <a:r>
              <a:rPr lang="en-US" sz="2000" dirty="0">
                <a:hlinkClick r:id="rId3"/>
              </a:rPr>
              <a:t>http://www.yandell-lab.org/software/vaast.html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VEP (</a:t>
            </a:r>
            <a:r>
              <a:rPr lang="en-US" sz="2000" dirty="0">
                <a:hlinkClick r:id="rId4"/>
              </a:rPr>
              <a:t>http://http://grch37.ensembl.org/Homo_sapiens/Tools/VEP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/>
              <a:t>SeattleSeq</a:t>
            </a:r>
            <a:r>
              <a:rPr lang="en-US" sz="2000" dirty="0"/>
              <a:t> (</a:t>
            </a:r>
            <a:r>
              <a:rPr lang="en-US" sz="2000" dirty="0">
                <a:hlinkClick r:id="rId5"/>
              </a:rPr>
              <a:t>http://snp.gs.washington.edu/SeattleSeqAnnotation134/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/>
              <a:t>snpEff</a:t>
            </a:r>
            <a:r>
              <a:rPr lang="en-US" sz="2000" dirty="0"/>
              <a:t> (</a:t>
            </a:r>
            <a:r>
              <a:rPr lang="en-US" sz="2000" dirty="0">
                <a:hlinkClick r:id="rId6"/>
              </a:rPr>
              <a:t>http://snpeff.sourceforge.net/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Annotation</a:t>
            </a:r>
          </a:p>
        </p:txBody>
      </p:sp>
    </p:spTree>
    <p:extLst>
      <p:ext uri="{BB962C8B-B14F-4D97-AF65-F5344CB8AC3E}">
        <p14:creationId xmlns:p14="http://schemas.microsoft.com/office/powerpoint/2010/main" val="31025843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Annotation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789" y="1676401"/>
            <a:ext cx="2859741" cy="3603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00" b="1" dirty="0">
                <a:latin typeface="+mj-lt"/>
              </a:rPr>
              <a:t>High Impact</a:t>
            </a:r>
          </a:p>
          <a:p>
            <a:r>
              <a:rPr lang="en-US" sz="900" dirty="0" err="1">
                <a:latin typeface="+mj-lt"/>
              </a:rPr>
              <a:t>exon_deleted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frame_shift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splice_acceptor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splice_donor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start_loss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stop_gain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stop_loss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non_synonymous_start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transcript_codon_change</a:t>
            </a:r>
            <a:endParaRPr lang="en-US" sz="90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21424" y="1676402"/>
            <a:ext cx="2859741" cy="397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rgbClr val="011C3C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900" b="1" dirty="0">
                <a:latin typeface="+mj-lt"/>
              </a:rPr>
              <a:t>Medium Impact</a:t>
            </a:r>
          </a:p>
          <a:p>
            <a:r>
              <a:rPr lang="en-US" sz="900" dirty="0" err="1">
                <a:latin typeface="+mj-lt"/>
              </a:rPr>
              <a:t>non_syn_coding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inframe_codon_gain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inframe_codon_loss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inframe_codon_change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codon_change_del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codon_change_ins</a:t>
            </a:r>
            <a:endParaRPr lang="en-US" sz="900" dirty="0">
              <a:latin typeface="+mj-lt"/>
            </a:endParaRPr>
          </a:p>
          <a:p>
            <a:r>
              <a:rPr lang="en-US" sz="900" dirty="0">
                <a:latin typeface="+mj-lt"/>
              </a:rPr>
              <a:t>UTR_5_del</a:t>
            </a:r>
          </a:p>
          <a:p>
            <a:r>
              <a:rPr lang="en-US" sz="900" dirty="0">
                <a:latin typeface="+mj-lt"/>
              </a:rPr>
              <a:t>UTR_3_del</a:t>
            </a:r>
          </a:p>
          <a:p>
            <a:r>
              <a:rPr lang="en-US" sz="900" dirty="0" err="1">
                <a:latin typeface="+mj-lt"/>
              </a:rPr>
              <a:t>other_splice_variant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mature_miRNA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regulatory_region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TF_binding_site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regulatory_region_ablation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regulatory_region_amplification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TFBS_ablation</a:t>
            </a:r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TFBS_amplification</a:t>
            </a:r>
            <a:endParaRPr lang="en-US" sz="900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27059" y="1676400"/>
            <a:ext cx="2859741" cy="48089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rgbClr val="011C3C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b="1" dirty="0">
                <a:latin typeface="+mj-lt"/>
              </a:rPr>
              <a:t>Low Impact</a:t>
            </a:r>
          </a:p>
          <a:p>
            <a:r>
              <a:rPr lang="en-US" sz="1000" dirty="0" err="1">
                <a:latin typeface="+mj-lt"/>
              </a:rPr>
              <a:t>synonymous_stop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synonymous_coding</a:t>
            </a:r>
            <a:endParaRPr lang="en-US" sz="1000" dirty="0">
              <a:latin typeface="+mj-lt"/>
            </a:endParaRPr>
          </a:p>
          <a:p>
            <a:r>
              <a:rPr lang="en-US" sz="1000" dirty="0">
                <a:latin typeface="+mj-lt"/>
              </a:rPr>
              <a:t>UTR_5_prime</a:t>
            </a:r>
          </a:p>
          <a:p>
            <a:r>
              <a:rPr lang="en-US" sz="1000" dirty="0">
                <a:latin typeface="+mj-lt"/>
              </a:rPr>
              <a:t>UTR_3_prime</a:t>
            </a:r>
          </a:p>
          <a:p>
            <a:r>
              <a:rPr lang="en-US" sz="1000" dirty="0">
                <a:latin typeface="+mj-lt"/>
              </a:rPr>
              <a:t>intron</a:t>
            </a:r>
          </a:p>
          <a:p>
            <a:r>
              <a:rPr lang="en-US" sz="1000" dirty="0">
                <a:latin typeface="+mj-lt"/>
              </a:rPr>
              <a:t>CDS</a:t>
            </a:r>
          </a:p>
          <a:p>
            <a:r>
              <a:rPr lang="en-US" sz="1000" dirty="0">
                <a:latin typeface="+mj-lt"/>
              </a:rPr>
              <a:t>upstream</a:t>
            </a:r>
          </a:p>
          <a:p>
            <a:r>
              <a:rPr lang="en-US" sz="1000" dirty="0">
                <a:latin typeface="+mj-lt"/>
              </a:rPr>
              <a:t>downstream</a:t>
            </a:r>
          </a:p>
          <a:p>
            <a:r>
              <a:rPr lang="en-US" sz="1000" dirty="0" err="1">
                <a:latin typeface="+mj-lt"/>
              </a:rPr>
              <a:t>intergenic</a:t>
            </a:r>
            <a:endParaRPr lang="en-US" sz="1000" dirty="0">
              <a:latin typeface="+mj-lt"/>
            </a:endParaRPr>
          </a:p>
          <a:p>
            <a:r>
              <a:rPr lang="en-US" sz="1000" dirty="0">
                <a:latin typeface="+mj-lt"/>
              </a:rPr>
              <a:t>intragenic</a:t>
            </a:r>
          </a:p>
          <a:p>
            <a:r>
              <a:rPr lang="en-US" sz="1000" dirty="0">
                <a:latin typeface="+mj-lt"/>
              </a:rPr>
              <a:t>gene</a:t>
            </a:r>
          </a:p>
          <a:p>
            <a:r>
              <a:rPr lang="en-US" sz="1000" dirty="0">
                <a:latin typeface="+mj-lt"/>
              </a:rPr>
              <a:t>transcript</a:t>
            </a:r>
          </a:p>
          <a:p>
            <a:r>
              <a:rPr lang="en-US" sz="1000" dirty="0">
                <a:latin typeface="+mj-lt"/>
              </a:rPr>
              <a:t>exon</a:t>
            </a:r>
          </a:p>
          <a:p>
            <a:r>
              <a:rPr lang="en-US" sz="1000" dirty="0" err="1">
                <a:latin typeface="+mj-lt"/>
              </a:rPr>
              <a:t>start_gain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synonymous_start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intron_conserved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nc_transcript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NMD_transcript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transcript_codon_change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incomplete_terminal_codon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nc_exon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transcript_ablation</a:t>
            </a:r>
            <a:endParaRPr lang="en-US" sz="1000" dirty="0">
              <a:latin typeface="+mj-lt"/>
            </a:endParaRPr>
          </a:p>
          <a:p>
            <a:r>
              <a:rPr lang="en-US" sz="1000" dirty="0" err="1">
                <a:latin typeface="+mj-lt"/>
              </a:rPr>
              <a:t>transcript_amplification</a:t>
            </a:r>
            <a:endParaRPr lang="en-US" sz="1000" dirty="0">
              <a:latin typeface="+mj-lt"/>
            </a:endParaRPr>
          </a:p>
          <a:p>
            <a:r>
              <a:rPr lang="en-US" sz="1000" dirty="0">
                <a:latin typeface="+mj-lt"/>
              </a:rPr>
              <a:t>feature elongation</a:t>
            </a:r>
          </a:p>
          <a:p>
            <a:r>
              <a:rPr lang="en-US" sz="1000" dirty="0">
                <a:latin typeface="+mj-lt"/>
              </a:rPr>
              <a:t>feature truncation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588" y="6351509"/>
            <a:ext cx="162111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GEMINI, http://</a:t>
            </a:r>
            <a:r>
              <a:rPr lang="en-US" sz="600" dirty="0" err="1">
                <a:latin typeface="+mj-lt"/>
              </a:rPr>
              <a:t>gemini.readthedocs.org</a:t>
            </a:r>
            <a:r>
              <a:rPr lang="en-US" sz="600" dirty="0">
                <a:latin typeface="+mj-lt"/>
              </a:rPr>
              <a:t>/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25691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and Gene Expression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4800" y="6368534"/>
            <a:ext cx="18392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Data generated from http://</a:t>
            </a:r>
            <a:r>
              <a:rPr lang="en-US" sz="600" dirty="0" err="1">
                <a:latin typeface="+mj-lt"/>
              </a:rPr>
              <a:t>www.geuvadis.org</a:t>
            </a:r>
            <a:r>
              <a:rPr lang="en-US" sz="600" dirty="0">
                <a:latin typeface="+mj-lt"/>
              </a:rPr>
              <a:t>/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204447" cy="270299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Expression quantitative trait loci (</a:t>
            </a:r>
            <a:r>
              <a:rPr lang="en-US" dirty="0" err="1"/>
              <a:t>eQTLs</a:t>
            </a:r>
            <a:r>
              <a:rPr lang="en-US" dirty="0"/>
              <a:t>) are regions of the genome that are associated with expression levels of genes</a:t>
            </a:r>
          </a:p>
          <a:p>
            <a:r>
              <a:rPr lang="en-US" dirty="0"/>
              <a:t>These regions can be nearby (</a:t>
            </a:r>
            <a:r>
              <a:rPr lang="en-US" dirty="0" err="1"/>
              <a:t>cis</a:t>
            </a:r>
            <a:r>
              <a:rPr lang="en-US" dirty="0"/>
              <a:t>) or far away (trans) from the genes that they affect</a:t>
            </a:r>
          </a:p>
          <a:p>
            <a:r>
              <a:rPr lang="en-US" dirty="0"/>
              <a:t>Genetic variants in </a:t>
            </a:r>
            <a:r>
              <a:rPr lang="en-US" dirty="0" err="1"/>
              <a:t>eQTL</a:t>
            </a:r>
            <a:r>
              <a:rPr lang="en-US" dirty="0"/>
              <a:t> regions are typically responsible through changes to regulatory elements</a:t>
            </a:r>
          </a:p>
        </p:txBody>
      </p:sp>
      <p:pic>
        <p:nvPicPr>
          <p:cNvPr id="10" name="Picture 9" descr="eqt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750237" cy="3750237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196546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2158" r="-42158"/>
          <a:stretch>
            <a:fillRect/>
          </a:stretch>
        </p:blipFill>
        <p:spPr>
          <a:xfrm>
            <a:off x="457200" y="1219200"/>
            <a:ext cx="8229600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Geuvadis</a:t>
            </a:r>
            <a:r>
              <a:rPr lang="en-US" dirty="0"/>
              <a:t> Consortium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4047" y="838200"/>
            <a:ext cx="3967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http://www.geuvadis.org/web/geuvadis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00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1828800"/>
          </a:xfrm>
        </p:spPr>
        <p:txBody>
          <a:bodyPr>
            <a:normAutofit/>
          </a:bodyPr>
          <a:lstStyle/>
          <a:p>
            <a:r>
              <a:rPr lang="en-US" sz="2800" dirty="0"/>
              <a:t>Uses same technologies as DNA sequencing</a:t>
            </a:r>
          </a:p>
          <a:p>
            <a:r>
              <a:rPr lang="en-US" sz="2800" dirty="0"/>
              <a:t>Primary difference is in library preparation</a:t>
            </a:r>
          </a:p>
          <a:p>
            <a:pPr lvl="1"/>
            <a:r>
              <a:rPr lang="en-US" sz="2400" dirty="0"/>
              <a:t>RNA converted to </a:t>
            </a:r>
            <a:r>
              <a:rPr lang="en-US" sz="2400" dirty="0" err="1"/>
              <a:t>cDNA</a:t>
            </a:r>
            <a:r>
              <a:rPr lang="en-US" sz="2400" dirty="0"/>
              <a:t> through reverse transcription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RNA Sequencing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048000"/>
            <a:ext cx="5137165" cy="26866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3200" y="6324600"/>
            <a:ext cx="25908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Wang, Z et al (2009), </a:t>
            </a:r>
            <a:r>
              <a:rPr lang="en-US" sz="900" i="1" dirty="0"/>
              <a:t>Nat Rev Genet.</a:t>
            </a:r>
            <a:r>
              <a:rPr lang="en-US" sz="900" dirty="0"/>
              <a:t>, 10, pp. 57-63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593928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067800" cy="2057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20000" y="6324600"/>
            <a:ext cx="13516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rnaseq.uoregon.edu</a:t>
            </a:r>
            <a:r>
              <a:rPr lang="en-US" sz="800" dirty="0"/>
              <a:t>/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6240" y="4846320"/>
            <a:ext cx="1295400" cy="640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RNA-</a:t>
            </a:r>
            <a:r>
              <a:rPr lang="en-US" sz="1200" b="1" dirty="0" err="1"/>
              <a:t>seq</a:t>
            </a:r>
            <a:r>
              <a:rPr lang="en-US" sz="1200" b="1" dirty="0"/>
              <a:t> reads </a:t>
            </a:r>
            <a:br>
              <a:rPr lang="en-US" sz="1200" b="1" dirty="0"/>
            </a:br>
            <a:r>
              <a:rPr lang="en-US" sz="1200" b="1" dirty="0"/>
              <a:t>(2x100bp)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123440" y="4846320"/>
            <a:ext cx="1295400" cy="640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Bowtie/</a:t>
            </a:r>
            <a:r>
              <a:rPr lang="en-US" sz="1200" b="1" dirty="0" err="1"/>
              <a:t>Tophat</a:t>
            </a:r>
            <a:endParaRPr lang="en-US" sz="1200" b="1" dirty="0"/>
          </a:p>
          <a:p>
            <a:pPr algn="ctr"/>
            <a:r>
              <a:rPr lang="en-US" sz="1200" b="1" dirty="0"/>
              <a:t>Alignment</a:t>
            </a:r>
            <a:br>
              <a:rPr lang="en-US" sz="1200" b="1" dirty="0"/>
            </a:br>
            <a:r>
              <a:rPr lang="en-US" sz="1200" b="1" dirty="0"/>
              <a:t>(genome)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20160" y="4846320"/>
            <a:ext cx="1295400" cy="640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Cufflinks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32120" y="4846320"/>
            <a:ext cx="1295400" cy="640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Cufflinks</a:t>
            </a:r>
          </a:p>
          <a:p>
            <a:pPr algn="ctr"/>
            <a:r>
              <a:rPr lang="en-US" sz="1200" b="1" dirty="0"/>
              <a:t>(</a:t>
            </a:r>
            <a:r>
              <a:rPr lang="en-US" sz="1200" b="1" dirty="0" err="1"/>
              <a:t>cuffmerge</a:t>
            </a:r>
            <a:r>
              <a:rPr lang="en-US" sz="1200" b="1" dirty="0"/>
              <a:t>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69480" y="4846320"/>
            <a:ext cx="1295400" cy="640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Cuffdiff</a:t>
            </a:r>
            <a:endParaRPr lang="en-US" sz="12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08480" y="5176520"/>
            <a:ext cx="228600" cy="0"/>
          </a:xfrm>
          <a:prstGeom prst="straightConnector1">
            <a:avLst/>
          </a:prstGeom>
          <a:ln w="38100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15360" y="5176520"/>
            <a:ext cx="228600" cy="0"/>
          </a:xfrm>
          <a:prstGeom prst="straightConnector1">
            <a:avLst/>
          </a:prstGeom>
          <a:ln w="38100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32400" y="5176520"/>
            <a:ext cx="228600" cy="0"/>
          </a:xfrm>
          <a:prstGeom prst="straightConnector1">
            <a:avLst/>
          </a:prstGeom>
          <a:ln w="38100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54520" y="5176520"/>
            <a:ext cx="228600" cy="0"/>
          </a:xfrm>
          <a:prstGeom prst="straightConnector1">
            <a:avLst/>
          </a:prstGeom>
          <a:ln w="38100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4276011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Sequencing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68854" y="4152900"/>
            <a:ext cx="1081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Read</a:t>
            </a:r>
            <a:br>
              <a:rPr lang="en-US" sz="1600" b="1" dirty="0"/>
            </a:br>
            <a:r>
              <a:rPr lang="en-US" sz="1600" b="1" dirty="0"/>
              <a:t>Alignment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61945" y="4152900"/>
            <a:ext cx="1200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Transcript</a:t>
            </a:r>
          </a:p>
          <a:p>
            <a:pPr algn="ctr"/>
            <a:r>
              <a:rPr lang="en-US" sz="1600" b="1" dirty="0"/>
              <a:t>compilation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2791" y="4152900"/>
            <a:ext cx="1320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Gene </a:t>
            </a:r>
          </a:p>
          <a:p>
            <a:pPr algn="ctr"/>
            <a:r>
              <a:rPr lang="en-US" sz="1600" b="1" dirty="0"/>
              <a:t>identification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24513" y="4152900"/>
            <a:ext cx="11490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Differential</a:t>
            </a:r>
          </a:p>
          <a:p>
            <a:pPr algn="ctr"/>
            <a:r>
              <a:rPr lang="en-US" sz="1600" b="1" dirty="0"/>
              <a:t>expression</a:t>
            </a:r>
          </a:p>
        </p:txBody>
      </p:sp>
      <p:sp>
        <p:nvSpPr>
          <p:cNvPr id="8" name="Down Arrow 7"/>
          <p:cNvSpPr/>
          <p:nvPr/>
        </p:nvSpPr>
        <p:spPr>
          <a:xfrm>
            <a:off x="4191000" y="3505200"/>
            <a:ext cx="6096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52800" y="990600"/>
            <a:ext cx="229336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Sample Preparation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8000" y="5867400"/>
            <a:ext cx="29596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Analysis Pipeline (</a:t>
            </a:r>
            <a:r>
              <a:rPr lang="en-US" sz="2000" b="1" dirty="0" err="1"/>
              <a:t>Tophat</a:t>
            </a:r>
            <a:r>
              <a:rPr lang="en-US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183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Genomes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00821"/>
            <a:ext cx="4829607" cy="388507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 genomes are made up of nucleic acids</a:t>
            </a:r>
          </a:p>
          <a:p>
            <a:pPr lvl="1"/>
            <a:r>
              <a:rPr lang="en-US" dirty="0"/>
              <a:t>DNA and RNA: Adenine (A), Cytosine (C), Guanine (G) </a:t>
            </a:r>
          </a:p>
          <a:p>
            <a:pPr lvl="1"/>
            <a:r>
              <a:rPr lang="en-US" dirty="0"/>
              <a:t>DNA Only: Thymine (T)</a:t>
            </a:r>
          </a:p>
          <a:p>
            <a:pPr lvl="1"/>
            <a:r>
              <a:rPr lang="en-US" dirty="0"/>
              <a:t>RNA Only: Uracil (U)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Typically (but not always), DNA genomes are double stranded (double helix) while RNA genomes are single stranded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Genomes are described as long sequences of nucleic acids, for example: 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GGACTTCAGGCAACTGCAACTACCTTAGGA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3905" y="6352401"/>
            <a:ext cx="4133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latin typeface="+mj-lt"/>
              </a:rPr>
              <a:t>Darryl </a:t>
            </a:r>
            <a:r>
              <a:rPr lang="en-US" sz="600" dirty="0" err="1">
                <a:latin typeface="+mj-lt"/>
              </a:rPr>
              <a:t>Leja</a:t>
            </a:r>
            <a:r>
              <a:rPr lang="en-US" sz="600" dirty="0">
                <a:latin typeface="+mj-lt"/>
              </a:rPr>
              <a:t>, Courtesy: </a:t>
            </a:r>
            <a:r>
              <a:rPr lang="en-US" sz="600" dirty="0">
                <a:latin typeface="+mj-lt"/>
                <a:hlinkClick r:id="rId2"/>
              </a:rPr>
              <a:t>National Human Genome Research Institute</a:t>
            </a:r>
            <a:r>
              <a:rPr lang="en-US" sz="600" dirty="0">
                <a:latin typeface="+mj-lt"/>
              </a:rPr>
              <a:t>.</a:t>
            </a:r>
          </a:p>
          <a:p>
            <a:pPr algn="r"/>
            <a:endParaRPr lang="en-US" sz="600" dirty="0">
              <a:latin typeface="+mj-lt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0" y="1676400"/>
            <a:ext cx="39034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30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poly(A) capture – utilizes </a:t>
            </a:r>
            <a:r>
              <a:rPr lang="en-US" dirty="0" err="1"/>
              <a:t>oligo</a:t>
            </a:r>
            <a:r>
              <a:rPr lang="en-US" dirty="0"/>
              <a:t>(</a:t>
            </a:r>
            <a:r>
              <a:rPr lang="en-US" dirty="0" err="1"/>
              <a:t>dT</a:t>
            </a:r>
            <a:r>
              <a:rPr lang="en-US" dirty="0"/>
              <a:t>) to prime off of mature mRNA</a:t>
            </a:r>
          </a:p>
          <a:p>
            <a:pPr lvl="1"/>
            <a:r>
              <a:rPr lang="en-US" dirty="0"/>
              <a:t>Won’t amplify non-coding mRNA (e.g. </a:t>
            </a:r>
            <a:r>
              <a:rPr lang="en-US" dirty="0" err="1"/>
              <a:t>lincRNAs</a:t>
            </a:r>
            <a:r>
              <a:rPr lang="en-US" dirty="0"/>
              <a:t>, </a:t>
            </a:r>
            <a:r>
              <a:rPr lang="en-US" dirty="0" err="1"/>
              <a:t>miRNAs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Has enrichment biases between 3’ and 5’ ends due to RT drop-offs</a:t>
            </a:r>
          </a:p>
          <a:p>
            <a:pPr lvl="1"/>
            <a:r>
              <a:rPr lang="en-US" dirty="0"/>
              <a:t>Won’t work with fragmented RNA</a:t>
            </a:r>
          </a:p>
          <a:p>
            <a:r>
              <a:rPr lang="en-US" dirty="0"/>
              <a:t>random </a:t>
            </a:r>
            <a:r>
              <a:rPr lang="en-US" dirty="0" err="1"/>
              <a:t>hexamer</a:t>
            </a:r>
            <a:r>
              <a:rPr lang="en-US" dirty="0"/>
              <a:t> priming – primes at random positions along the transcript</a:t>
            </a:r>
          </a:p>
          <a:p>
            <a:pPr lvl="1"/>
            <a:r>
              <a:rPr lang="en-US" dirty="0"/>
              <a:t>Will work with fragmented or degraded RNA (e.g. FFPE samples) </a:t>
            </a:r>
          </a:p>
          <a:p>
            <a:pPr lvl="1"/>
            <a:r>
              <a:rPr lang="en-US" dirty="0"/>
              <a:t>Removes positional biases of poly(A) capture</a:t>
            </a:r>
          </a:p>
          <a:p>
            <a:pPr lvl="1"/>
            <a:r>
              <a:rPr lang="en-US" dirty="0"/>
              <a:t>Requires some type of </a:t>
            </a:r>
            <a:r>
              <a:rPr lang="en-US" dirty="0" err="1"/>
              <a:t>rRNA</a:t>
            </a:r>
            <a:r>
              <a:rPr lang="en-US" dirty="0"/>
              <a:t> removal (e.g. </a:t>
            </a:r>
            <a:r>
              <a:rPr lang="en-US" dirty="0" err="1"/>
              <a:t>Ribo</a:t>
            </a:r>
            <a:r>
              <a:rPr lang="en-US" dirty="0"/>
              <a:t>-Zero) to address its overabundance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RNA-</a:t>
            </a:r>
            <a:r>
              <a:rPr lang="en-US" dirty="0" err="1"/>
              <a:t>Seq</a:t>
            </a:r>
            <a:r>
              <a:rPr lang="en-US" dirty="0"/>
              <a:t> Libraries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3505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DNA- and RNA-</a:t>
            </a:r>
            <a:r>
              <a:rPr lang="en-US" dirty="0" err="1"/>
              <a:t>Seq</a:t>
            </a:r>
            <a:r>
              <a:rPr lang="en-US" dirty="0"/>
              <a:t> Databases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35425"/>
            <a:ext cx="5943600" cy="4536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949625"/>
            <a:ext cx="3346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NCBI Short Read Archive (SRA):</a:t>
            </a:r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http://www.ncbi.nlm.nih.gov/sra</a:t>
            </a:r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93424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Protected Data - </a:t>
            </a:r>
            <a:r>
              <a:rPr lang="en-US" dirty="0" err="1"/>
              <a:t>dbGaP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79319"/>
            <a:ext cx="5791200" cy="4942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838200"/>
            <a:ext cx="5314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NCBI Database of Genotypes and Phenotypes (</a:t>
            </a:r>
            <a:r>
              <a:rPr lang="en-US" dirty="0" err="1"/>
              <a:t>dbGaP</a:t>
            </a:r>
            <a:r>
              <a:rPr lang="en-US" dirty="0"/>
              <a:t>): </a:t>
            </a:r>
          </a:p>
          <a:p>
            <a:pPr algn="ctr"/>
            <a:r>
              <a:rPr lang="en-US" dirty="0">
                <a:hlinkClick r:id="rId3"/>
              </a:rPr>
              <a:t>http://www.ncbi.nlm.nih.gov/sra</a:t>
            </a:r>
            <a:endParaRPr lang="en-US" dirty="0"/>
          </a:p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04612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Galaxy is a useful web-based application for the manipulation of NGS and non-NGS data sets</a:t>
            </a:r>
          </a:p>
          <a:p>
            <a:pPr lvl="1"/>
            <a:r>
              <a:rPr lang="en-US" dirty="0">
                <a:hlinkClick r:id="rId2"/>
              </a:rPr>
              <a:t>https://main.g2.bx.psu.edu/</a:t>
            </a:r>
            <a:endParaRPr lang="en-US" dirty="0"/>
          </a:p>
          <a:p>
            <a:r>
              <a:rPr lang="en-US" dirty="0"/>
              <a:t>It contains many of the same utilities discussed today, and provides a more standardized approach to analyzing NGS</a:t>
            </a:r>
          </a:p>
          <a:p>
            <a:r>
              <a:rPr lang="en-US" dirty="0"/>
              <a:t>However, it requires the uploading of data to their server, which typically precludes its application to protected data sets (e.g. human samples)</a:t>
            </a:r>
          </a:p>
          <a:p>
            <a:r>
              <a:rPr lang="en-US" dirty="0"/>
              <a:t>You are also limited to only those tools which have been incorporated into their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</a:t>
            </a:r>
          </a:p>
        </p:txBody>
      </p:sp>
    </p:spTree>
    <p:extLst>
      <p:ext uri="{BB962C8B-B14F-4D97-AF65-F5344CB8AC3E}">
        <p14:creationId xmlns:p14="http://schemas.microsoft.com/office/powerpoint/2010/main" val="41889715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19" r="-41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Website</a:t>
            </a:r>
          </a:p>
        </p:txBody>
      </p:sp>
    </p:spTree>
    <p:extLst>
      <p:ext uri="{BB962C8B-B14F-4D97-AF65-F5344CB8AC3E}">
        <p14:creationId xmlns:p14="http://schemas.microsoft.com/office/powerpoint/2010/main" val="2825532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 for Reference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			                     	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10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454 - </a:t>
            </a:r>
            <a:r>
              <a:rPr lang="en-US" dirty="0" err="1"/>
              <a:t>Pyrosequencing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429000"/>
            <a:ext cx="3545407" cy="161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71800"/>
            <a:ext cx="2101029" cy="335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0" y="6322368"/>
            <a:ext cx="2667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Metzker</a:t>
            </a:r>
            <a:r>
              <a:rPr lang="en-US" sz="900" dirty="0"/>
              <a:t>, ML (2010), </a:t>
            </a:r>
            <a:r>
              <a:rPr lang="en-US" sz="900" i="1" dirty="0"/>
              <a:t>Nat. Rev. Genet</a:t>
            </a:r>
            <a:r>
              <a:rPr lang="en-US" sz="900" dirty="0"/>
              <a:t>, 11, pp. 31-46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49418"/>
            <a:ext cx="7765877" cy="171758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343400" y="38862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2781300" y="24765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401020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Life Technologies </a:t>
            </a:r>
            <a:r>
              <a:rPr lang="en-US" sz="2800" dirty="0" err="1"/>
              <a:t>SOLiD</a:t>
            </a:r>
            <a:r>
              <a:rPr lang="en-US" sz="2800" dirty="0"/>
              <a:t> – Sequence by Ligation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971800"/>
            <a:ext cx="2362200" cy="3391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343333"/>
            <a:ext cx="4064000" cy="17620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7000" y="6322368"/>
            <a:ext cx="2667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Metzker</a:t>
            </a:r>
            <a:r>
              <a:rPr lang="en-US" sz="900" dirty="0"/>
              <a:t>, ML (2010), </a:t>
            </a:r>
            <a:r>
              <a:rPr lang="en-US" sz="900" i="1" dirty="0"/>
              <a:t>Nat. Rev. Genet</a:t>
            </a:r>
            <a:r>
              <a:rPr lang="en-US" sz="900" dirty="0"/>
              <a:t>, 11, pp. 31-46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49418"/>
            <a:ext cx="7765877" cy="171758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2781300" y="24765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343400" y="38862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481428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Complete Genomics – </a:t>
            </a:r>
            <a:r>
              <a:rPr lang="en-US" sz="3200" dirty="0" err="1"/>
              <a:t>Nanoball</a:t>
            </a:r>
            <a:r>
              <a:rPr lang="en-US" sz="3200" dirty="0"/>
              <a:t> Sequencing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322368"/>
            <a:ext cx="3276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Niedringhaus</a:t>
            </a:r>
            <a:r>
              <a:rPr lang="en-US" sz="900" dirty="0"/>
              <a:t>, TP et al (2011), </a:t>
            </a:r>
            <a:r>
              <a:rPr lang="en-US" sz="900" i="1" dirty="0"/>
              <a:t>Analytical Chem.</a:t>
            </a:r>
            <a:r>
              <a:rPr lang="en-US" sz="900" dirty="0"/>
              <a:t>, 83, pp. 4327-4341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0200"/>
            <a:ext cx="3352037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447800"/>
            <a:ext cx="1848358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657600"/>
            <a:ext cx="1600200" cy="964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676400"/>
            <a:ext cx="3217954" cy="36576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505200" y="18288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562600" y="38862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4533900" y="29337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43600" y="6322368"/>
            <a:ext cx="3124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Wikipedia, “DNA </a:t>
            </a:r>
            <a:r>
              <a:rPr lang="en-US" sz="900" dirty="0" err="1"/>
              <a:t>Nanoball</a:t>
            </a:r>
            <a:r>
              <a:rPr lang="en-US" sz="900" dirty="0"/>
              <a:t> Sequencing”, September 26,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990600"/>
            <a:ext cx="15394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Has proofreading ability!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38600" y="1295400"/>
            <a:ext cx="228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116725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819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Lower cost, lower throughput alternative for smaller scale projects</a:t>
            </a:r>
          </a:p>
          <a:p>
            <a:r>
              <a:rPr lang="en-US" dirty="0"/>
              <a:t>Currently three significant platforms</a:t>
            </a:r>
          </a:p>
          <a:p>
            <a:pPr lvl="1"/>
            <a:r>
              <a:rPr lang="en-US" dirty="0"/>
              <a:t>Roche 454 GS Junior</a:t>
            </a:r>
          </a:p>
          <a:p>
            <a:pPr lvl="1"/>
            <a:r>
              <a:rPr lang="en-US" dirty="0"/>
              <a:t>Life Technology Ion Torrent </a:t>
            </a:r>
          </a:p>
          <a:p>
            <a:pPr lvl="2"/>
            <a:r>
              <a:rPr lang="en-US" dirty="0"/>
              <a:t>Personal Genome Machine (PGM) </a:t>
            </a:r>
          </a:p>
          <a:p>
            <a:pPr lvl="2"/>
            <a:r>
              <a:rPr lang="en-US" dirty="0"/>
              <a:t>Proton </a:t>
            </a:r>
          </a:p>
          <a:p>
            <a:pPr lvl="1"/>
            <a:r>
              <a:rPr lang="en-US" dirty="0" err="1"/>
              <a:t>Illumina</a:t>
            </a:r>
            <a:r>
              <a:rPr lang="en-US" dirty="0"/>
              <a:t> </a:t>
            </a:r>
            <a:r>
              <a:rPr lang="en-US" dirty="0" err="1"/>
              <a:t>MiSeq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Benchtop</a:t>
            </a:r>
            <a:r>
              <a:rPr lang="en-US" dirty="0"/>
              <a:t>” Sequencers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03" b="-228"/>
          <a:stretch/>
        </p:blipFill>
        <p:spPr>
          <a:xfrm>
            <a:off x="368300" y="4160520"/>
            <a:ext cx="8547100" cy="2011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5600" y="6172200"/>
            <a:ext cx="2438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Loman</a:t>
            </a:r>
            <a:r>
              <a:rPr lang="en-US" sz="900" dirty="0"/>
              <a:t>, NJ (2012), </a:t>
            </a:r>
            <a:r>
              <a:rPr lang="en-US" sz="900" i="1" dirty="0"/>
              <a:t>Nat. Biotech.</a:t>
            </a:r>
            <a:r>
              <a:rPr lang="en-US" sz="900" dirty="0"/>
              <a:t>, 5, pp. 434-439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986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385" y="1925351"/>
            <a:ext cx="4841015" cy="36039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Chain-termination “Sanger” sequencing was developed in 1977 by Frederick Sanger, colloquially referred to as the “Father of Genomics”</a:t>
            </a:r>
          </a:p>
          <a:p>
            <a:r>
              <a:rPr lang="en-US" dirty="0"/>
              <a:t>Sequence reads were typically 750-1000 base pairs in length with an error rate of ~1 / 10000 bases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77" y="6265337"/>
            <a:ext cx="16466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en.wikipedia.org</a:t>
            </a:r>
            <a:r>
              <a:rPr lang="en-US" sz="600" dirty="0"/>
              <a:t>/wiki/</a:t>
            </a:r>
            <a:r>
              <a:rPr lang="en-US" sz="600" dirty="0" err="1"/>
              <a:t>Frederick_Sanger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9331"/>
            <a:ext cx="3271266" cy="40318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680823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PGM - Ion Semiconductor Sequencing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269258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143000"/>
            <a:ext cx="3883378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657600"/>
            <a:ext cx="4343400" cy="244316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810000" y="18288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5905500" y="3086100"/>
            <a:ext cx="152400" cy="685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1200" y="6324600"/>
            <a:ext cx="32766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Wikipedia, “Ion Semiconductor Sequencing”, September 26, 2012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6167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Sequenced Genomes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751" y="6322389"/>
            <a:ext cx="143061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en.wikipedia.org</a:t>
            </a:r>
            <a:r>
              <a:rPr lang="en-US" sz="600" dirty="0"/>
              <a:t>/wiki/Phi_X_174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67581" y="6317098"/>
            <a:ext cx="80021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phil.cdc.gov</a:t>
            </a:r>
            <a:r>
              <a:rPr lang="en-US" sz="600" dirty="0"/>
              <a:t>/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2400" y="6522720"/>
            <a:ext cx="8839200" cy="365125"/>
          </a:xfrm>
        </p:spPr>
        <p:txBody>
          <a:bodyPr/>
          <a:lstStyle/>
          <a:p>
            <a:r>
              <a:rPr lang="en-US" dirty="0"/>
              <a:t>			                     	                    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071588" y="4504629"/>
            <a:ext cx="2985068" cy="961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latin typeface="+mj-lt"/>
              </a:rPr>
              <a:t>Bacteriophage φ-X174</a:t>
            </a:r>
          </a:p>
          <a:p>
            <a:r>
              <a:rPr lang="en-US" sz="1400" dirty="0">
                <a:latin typeface="+mj-lt"/>
              </a:rPr>
              <a:t>Completed in 1977</a:t>
            </a:r>
          </a:p>
          <a:p>
            <a:r>
              <a:rPr lang="en-US" sz="1400" dirty="0">
                <a:latin typeface="+mj-lt"/>
              </a:rPr>
              <a:t>5,386 base pairs, </a:t>
            </a:r>
            <a:r>
              <a:rPr lang="en-US" sz="1400" dirty="0" err="1">
                <a:latin typeface="+mj-lt"/>
              </a:rPr>
              <a:t>ssDNA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11 genes</a:t>
            </a:r>
          </a:p>
        </p:txBody>
      </p:sp>
      <p:pic>
        <p:nvPicPr>
          <p:cNvPr id="19" name="Picture 18" descr="phiX1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44695"/>
            <a:ext cx="3066056" cy="2816332"/>
          </a:xfrm>
          <a:prstGeom prst="rect">
            <a:avLst/>
          </a:prstGeom>
        </p:spPr>
      </p:pic>
      <p:pic>
        <p:nvPicPr>
          <p:cNvPr id="20" name="Picture 19" descr="hi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15" y="1619407"/>
            <a:ext cx="2952916" cy="2866908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244532" y="4504629"/>
            <a:ext cx="2985068" cy="96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rgbClr val="011C3C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+mj-lt"/>
              </a:rPr>
              <a:t>Haemophilus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influenzae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Completed in 1995</a:t>
            </a:r>
          </a:p>
          <a:p>
            <a:r>
              <a:rPr lang="en-US" sz="1400" dirty="0">
                <a:latin typeface="+mj-lt"/>
              </a:rPr>
              <a:t>1,830,140 base pairs, </a:t>
            </a:r>
            <a:r>
              <a:rPr lang="en-US" sz="1400" dirty="0" err="1">
                <a:latin typeface="+mj-lt"/>
              </a:rPr>
              <a:t>dsDNA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1740 genes</a:t>
            </a:r>
          </a:p>
        </p:txBody>
      </p:sp>
    </p:spTree>
    <p:extLst>
      <p:ext uri="{BB962C8B-B14F-4D97-AF65-F5344CB8AC3E}">
        <p14:creationId xmlns:p14="http://schemas.microsoft.com/office/powerpoint/2010/main" val="494322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11779</TotalTime>
  <Words>3856</Words>
  <Application>Microsoft Office PowerPoint</Application>
  <PresentationFormat>On-screen Show (4:3)</PresentationFormat>
  <Paragraphs>623</Paragraphs>
  <Slides>80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Courier New</vt:lpstr>
      <vt:lpstr>Lucida Grande</vt:lpstr>
      <vt:lpstr>Wingdings 2</vt:lpstr>
      <vt:lpstr>Office Theme</vt:lpstr>
      <vt:lpstr>Genome Informatics  Ryan E. Mills, Ph.D.  Department of Computational Medicine &amp; Bioinformatics Department of Human Genetics University of Michigan Medical School Ann Arbor, MI, USA </vt:lpstr>
      <vt:lpstr>Genetics and Genomics</vt:lpstr>
      <vt:lpstr>What is a Genome?</vt:lpstr>
      <vt:lpstr>Genomes come in many shapes</vt:lpstr>
      <vt:lpstr>Genomes come in many sizes</vt:lpstr>
      <vt:lpstr>Genome Databases</vt:lpstr>
      <vt:lpstr>Characteristics of Genomes</vt:lpstr>
      <vt:lpstr>Early Genome Sequencing</vt:lpstr>
      <vt:lpstr>The First Sequenced Genomes</vt:lpstr>
      <vt:lpstr>The Human Genome Project</vt:lpstr>
      <vt:lpstr>What can we do with a Genome?</vt:lpstr>
      <vt:lpstr>Comparative Genomics</vt:lpstr>
      <vt:lpstr>Conservation Suggests Function</vt:lpstr>
      <vt:lpstr>Conservation Indicates Loss</vt:lpstr>
      <vt:lpstr>Gene Modeling and Prediction</vt:lpstr>
      <vt:lpstr>Gene Prediction Software</vt:lpstr>
      <vt:lpstr>Modern Genome Sequencing</vt:lpstr>
      <vt:lpstr>PowerPoint Presentation</vt:lpstr>
      <vt:lpstr>PowerPoint Presentation</vt:lpstr>
      <vt:lpstr>Timeline of Sequencing Capacity</vt:lpstr>
      <vt:lpstr>DNA Sequencing Concepts</vt:lpstr>
      <vt:lpstr>Modern NGS Sequencing Platforms</vt:lpstr>
      <vt:lpstr>Illumina – Reversible terminators</vt:lpstr>
      <vt:lpstr>Illumina Sequencing - Video</vt:lpstr>
      <vt:lpstr>NGS Sequencing Terminology</vt:lpstr>
      <vt:lpstr>Third Generation Sequencing</vt:lpstr>
      <vt:lpstr>Pacific Biosystems – Real Time Sequencing</vt:lpstr>
      <vt:lpstr>Pacific Biosystems – Circular Consensus </vt:lpstr>
      <vt:lpstr>Summary: Generations of DNA Sequencing</vt:lpstr>
      <vt:lpstr>SeqAnswers Wiki</vt:lpstr>
      <vt:lpstr>Generic Workflow for NGS</vt:lpstr>
      <vt:lpstr>Quality Control (QC)</vt:lpstr>
      <vt:lpstr>FASTQC</vt:lpstr>
      <vt:lpstr>Sequence Alignment </vt:lpstr>
      <vt:lpstr>SAM Format</vt:lpstr>
      <vt:lpstr>Example SAM File</vt:lpstr>
      <vt:lpstr>SAM Utilities</vt:lpstr>
      <vt:lpstr>Post-alignment Optimization </vt:lpstr>
      <vt:lpstr>Genome Analysis Toolkit (GATK)</vt:lpstr>
      <vt:lpstr>GATK Workflow</vt:lpstr>
      <vt:lpstr>Decoy Mapping</vt:lpstr>
      <vt:lpstr>Realignment around INDELs</vt:lpstr>
      <vt:lpstr>Marking/Removing Duplicate Sequences</vt:lpstr>
      <vt:lpstr>Base Recalibration</vt:lpstr>
      <vt:lpstr>Population Scale Analysis</vt:lpstr>
      <vt:lpstr>PowerPoint Presentation</vt:lpstr>
      <vt:lpstr>Germline Variation</vt:lpstr>
      <vt:lpstr>Somatic Variation</vt:lpstr>
      <vt:lpstr>Mutation vs Polymorphism</vt:lpstr>
      <vt:lpstr>Types of Genomic Variation</vt:lpstr>
      <vt:lpstr>Variant Subtypes: Repetitive Elements</vt:lpstr>
      <vt:lpstr>Variant Length Distribution</vt:lpstr>
      <vt:lpstr>Differences Between Individuals</vt:lpstr>
      <vt:lpstr>Discovering Variation: SNPs and INDELs</vt:lpstr>
      <vt:lpstr>Discovering Variation: SNPs and INDELs</vt:lpstr>
      <vt:lpstr>Genotyping Small Variants</vt:lpstr>
      <vt:lpstr>SNP Microarrays</vt:lpstr>
      <vt:lpstr>Discovering Variation: SVs</vt:lpstr>
      <vt:lpstr>Microarray-based CNV Discovery</vt:lpstr>
      <vt:lpstr>Sequenced-based SV Discovery</vt:lpstr>
      <vt:lpstr>Variant Databases and Formats</vt:lpstr>
      <vt:lpstr>VCF Format Example</vt:lpstr>
      <vt:lpstr>Impact of Genetic Variation</vt:lpstr>
      <vt:lpstr>Variant Annotation</vt:lpstr>
      <vt:lpstr>Variant Annotation Classes</vt:lpstr>
      <vt:lpstr>Variation and Gene Expression</vt:lpstr>
      <vt:lpstr>Geuvadis Consortium</vt:lpstr>
      <vt:lpstr>RNA Sequencing</vt:lpstr>
      <vt:lpstr>RNA-Seq Overview</vt:lpstr>
      <vt:lpstr>Types of RNA-Seq Libraries</vt:lpstr>
      <vt:lpstr>DNA- and RNA-Seq Databases</vt:lpstr>
      <vt:lpstr>Protected Data - dbGaP</vt:lpstr>
      <vt:lpstr>Galaxy</vt:lpstr>
      <vt:lpstr>Galaxy Website</vt:lpstr>
      <vt:lpstr>Additional Slides for Reference</vt:lpstr>
      <vt:lpstr>Roche 454 - Pyrosequencing</vt:lpstr>
      <vt:lpstr>Life Technologies SOLiD – Sequence by Ligation</vt:lpstr>
      <vt:lpstr>Complete Genomics – Nanoball Sequencing</vt:lpstr>
      <vt:lpstr>“Benchtop” Sequencers</vt:lpstr>
      <vt:lpstr>PGM - Ion Semiconductor Sequencing</vt:lpstr>
    </vt:vector>
  </TitlesOfParts>
  <Company>Partners HealthCare System,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Hislop, Shona C.</dc:creator>
  <cp:lastModifiedBy>Ryan Mills</cp:lastModifiedBy>
  <cp:revision>343</cp:revision>
  <dcterms:created xsi:type="dcterms:W3CDTF">2011-09-26T19:06:25Z</dcterms:created>
  <dcterms:modified xsi:type="dcterms:W3CDTF">2017-01-30T19:16:32Z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1852405724</vt:i4>
  </property>
  <property fmtid="{D5CDD505-2E9C-101B-9397-08002B2CF9AE}" pid="3" name="_NewReviewCycle">
    <vt:lpwstr/>
  </property>
  <property fmtid="{D5CDD505-2E9C-101B-9397-08002B2CF9AE}" pid="4" name="_EmailSubject">
    <vt:lpwstr>PowerPoint Template</vt:lpwstr>
  </property>
  <property fmtid="{D5CDD505-2E9C-101B-9397-08002B2CF9AE}" pid="5" name="_AuthorEmail">
    <vt:lpwstr>SSTEPHAN@PARTNERS.ORG</vt:lpwstr>
  </property>
  <property fmtid="{D5CDD505-2E9C-101B-9397-08002B2CF9AE}" pid="6" name="_AuthorEmailDisplayName">
    <vt:lpwstr>Stephan, Shona C.</vt:lpwstr>
  </property>
</Properties>
</file>